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58" r:id="rId3"/>
    <p:sldId id="257" r:id="rId4"/>
    <p:sldId id="259" r:id="rId5"/>
    <p:sldId id="260" r:id="rId6"/>
    <p:sldId id="261" r:id="rId7"/>
    <p:sldId id="262" r:id="rId8"/>
    <p:sldId id="263" r:id="rId9"/>
    <p:sldId id="264" r:id="rId10"/>
    <p:sldId id="265" r:id="rId11"/>
    <p:sldId id="267" r:id="rId12"/>
    <p:sldId id="268" r:id="rId13"/>
    <p:sldId id="269" r:id="rId14"/>
    <p:sldId id="270" r:id="rId15"/>
    <p:sldId id="271" r:id="rId16"/>
    <p:sldId id="274"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7" r:id="rId36"/>
    <p:sldId id="292" r:id="rId37"/>
    <p:sldId id="293" r:id="rId38"/>
    <p:sldId id="294" r:id="rId39"/>
    <p:sldId id="295" r:id="rId40"/>
    <p:sldId id="296" r:id="rId41"/>
    <p:sldId id="298" r:id="rId42"/>
    <p:sldId id="299" r:id="rId43"/>
    <p:sldId id="30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264" autoAdjust="0"/>
  </p:normalViewPr>
  <p:slideViewPr>
    <p:cSldViewPr snapToGrid="0">
      <p:cViewPr varScale="1">
        <p:scale>
          <a:sx n="107" d="100"/>
          <a:sy n="107" d="100"/>
        </p:scale>
        <p:origin x="69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619C6-C2AC-4F0A-B694-7DD60DD0E499}" type="datetimeFigureOut">
              <a:rPr lang="zh-TW" altLang="en-US" smtClean="0"/>
              <a:t>2022/3/15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E36451-C61F-4979-B76E-5340F50DFB69}" type="slidenum">
              <a:rPr lang="zh-TW" altLang="en-US" smtClean="0"/>
              <a:t>‹#›</a:t>
            </a:fld>
            <a:endParaRPr lang="zh-TW" altLang="en-US"/>
          </a:p>
        </p:txBody>
      </p:sp>
    </p:spTree>
    <p:extLst>
      <p:ext uri="{BB962C8B-B14F-4D97-AF65-F5344CB8AC3E}">
        <p14:creationId xmlns:p14="http://schemas.microsoft.com/office/powerpoint/2010/main" val="166073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a:t>
            </a:fld>
            <a:endParaRPr lang="zh-TW" altLang="en-US"/>
          </a:p>
        </p:txBody>
      </p:sp>
    </p:spTree>
    <p:extLst>
      <p:ext uri="{BB962C8B-B14F-4D97-AF65-F5344CB8AC3E}">
        <p14:creationId xmlns:p14="http://schemas.microsoft.com/office/powerpoint/2010/main" val="4178335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err="1" smtClean="0"/>
              <a:t>remove_tags</a:t>
            </a:r>
            <a:r>
              <a:rPr lang="zh-TW" altLang="en-US" dirty="0" smtClean="0"/>
              <a:t>來刪除</a:t>
            </a:r>
            <a:r>
              <a:rPr lang="en-US" altLang="zh-TW" dirty="0" smtClean="0"/>
              <a:t>HTML</a:t>
            </a:r>
            <a:r>
              <a:rPr lang="zh-TW" altLang="en-US" dirty="0" smtClean="0"/>
              <a:t>標籤的符號</a:t>
            </a:r>
            <a:endParaRPr lang="en-US" altLang="zh-TW" dirty="0" smtClean="0"/>
          </a:p>
          <a:p>
            <a:pPr marL="171450" indent="-171450">
              <a:buFont typeface="Arial" panose="020B0604020202020204" pitchFamily="34" charset="0"/>
              <a:buChar char="•"/>
            </a:pPr>
            <a:r>
              <a:rPr lang="en-US" altLang="zh-TW" dirty="0" smtClean="0"/>
              <a:t>1</a:t>
            </a:r>
            <a:r>
              <a:rPr lang="zh-TW" altLang="en-US" dirty="0" smtClean="0"/>
              <a:t>代表</a:t>
            </a:r>
            <a:r>
              <a:rPr lang="en-US" altLang="zh-TW" dirty="0" err="1" smtClean="0"/>
              <a:t>pos</a:t>
            </a:r>
            <a:r>
              <a:rPr lang="zh-TW" altLang="en-US" dirty="0" smtClean="0"/>
              <a:t>目錄，</a:t>
            </a:r>
            <a:r>
              <a:rPr lang="en-US" altLang="zh-TW" dirty="0" smtClean="0"/>
              <a:t>0</a:t>
            </a:r>
            <a:r>
              <a:rPr lang="zh-TW" altLang="en-US" dirty="0" smtClean="0"/>
              <a:t>代表</a:t>
            </a:r>
            <a:r>
              <a:rPr lang="en-US" altLang="zh-TW" dirty="0" smtClean="0"/>
              <a:t>net</a:t>
            </a:r>
            <a:r>
              <a:rPr lang="zh-TW" altLang="en-US" dirty="0" smtClean="0"/>
              <a:t>目錄</a:t>
            </a:r>
            <a:endParaRPr lang="en-US" altLang="zh-TW" dirty="0" smtClean="0"/>
          </a:p>
          <a:p>
            <a:pPr marL="171450" indent="-171450">
              <a:buFont typeface="Arial" panose="020B0604020202020204" pitchFamily="34" charset="0"/>
              <a:buChar char="•"/>
            </a:pPr>
            <a:r>
              <a:rPr lang="en-US" altLang="zh-TW" dirty="0" smtClean="0"/>
              <a:t>12500</a:t>
            </a:r>
            <a:r>
              <a:rPr lang="zh-TW" altLang="en-US" dirty="0" smtClean="0"/>
              <a:t>是個有</a:t>
            </a:r>
            <a:r>
              <a:rPr lang="en-US" altLang="zh-TW" dirty="0" smtClean="0"/>
              <a:t>12500</a:t>
            </a:r>
            <a:r>
              <a:rPr lang="zh-TW" altLang="en-US" dirty="0" smtClean="0"/>
              <a:t>個評論</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dirty="0" smtClean="0"/>
              <a:t>最後的</a:t>
            </a:r>
            <a:r>
              <a:rPr lang="en-US" altLang="zh-TW" dirty="0" smtClean="0"/>
              <a:t>2</a:t>
            </a:r>
            <a:r>
              <a:rPr lang="zh-TW" altLang="en-US" dirty="0" smtClean="0"/>
              <a:t>代表重複兩次，也就是訓練資料和測試資料</a:t>
            </a:r>
            <a:endParaRPr lang="en-US" altLang="zh-TW" dirty="0" smtClean="0"/>
          </a:p>
          <a:p>
            <a:pPr marL="171450" indent="-171450">
              <a:buFont typeface="Arial" panose="020B0604020202020204" pitchFamily="34" charset="0"/>
              <a:buChar char="•"/>
            </a:pPr>
            <a:r>
              <a:rPr lang="zh-TW" altLang="en-US" dirty="0" smtClean="0"/>
              <a:t>然後</a:t>
            </a:r>
            <a:r>
              <a:rPr lang="zh-TW" altLang="en-US" dirty="0" smtClean="0"/>
              <a:t>就讀取第 </a:t>
            </a:r>
            <a:r>
              <a:rPr lang="en-US" altLang="zh-TW" dirty="0" smtClean="0"/>
              <a:t>5</a:t>
            </a:r>
            <a:r>
              <a:rPr lang="zh-TW" altLang="en-US" dirty="0" smtClean="0"/>
              <a:t> 筆的檔案內容</a:t>
            </a:r>
            <a:endParaRPr lang="en-US" altLang="zh-TW" dirty="0" smtClean="0"/>
          </a:p>
          <a:p>
            <a:pPr marL="171450" indent="-171450">
              <a:buFont typeface="Arial" panose="020B0604020202020204" pitchFamily="34" charset="0"/>
              <a:buChar char="•"/>
            </a:pPr>
            <a:endParaRPr lang="en-US" altLang="zh-TW" dirty="0" smtClean="0"/>
          </a:p>
          <a:p>
            <a:pPr marL="171450" indent="-171450">
              <a:buFont typeface="Arial" panose="020B0604020202020204" pitchFamily="34" charset="0"/>
              <a:buChar char="•"/>
            </a:pP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12</a:t>
            </a:fld>
            <a:endParaRPr lang="zh-TW" altLang="en-US"/>
          </a:p>
        </p:txBody>
      </p:sp>
    </p:spTree>
    <p:extLst>
      <p:ext uri="{BB962C8B-B14F-4D97-AF65-F5344CB8AC3E}">
        <p14:creationId xmlns:p14="http://schemas.microsoft.com/office/powerpoint/2010/main" val="4032670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smtClean="0"/>
              <a:t>###########1</a:t>
            </a:r>
            <a:r>
              <a:rPr lang="zh-TW" altLang="en-US" dirty="0" smtClean="0"/>
              <a:t>代表標籤</a:t>
            </a:r>
            <a:r>
              <a:rPr lang="en-US" altLang="zh-TW" dirty="0" smtClean="0"/>
              <a:t>###############</a:t>
            </a: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13</a:t>
            </a:fld>
            <a:endParaRPr lang="zh-TW" altLang="en-US"/>
          </a:p>
        </p:txBody>
      </p:sp>
    </p:spTree>
    <p:extLst>
      <p:ext uri="{BB962C8B-B14F-4D97-AF65-F5344CB8AC3E}">
        <p14:creationId xmlns:p14="http://schemas.microsoft.com/office/powerpoint/2010/main" val="2837813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smtClean="0"/>
              <a:t>字典字數為</a:t>
            </a:r>
            <a:r>
              <a:rPr lang="en-US" altLang="zh-TW" dirty="0" smtClean="0"/>
              <a:t>2000</a:t>
            </a:r>
            <a:r>
              <a:rPr lang="zh-TW" altLang="en-US" dirty="0" smtClean="0"/>
              <a:t>字</a:t>
            </a:r>
            <a:endParaRPr lang="en-US" altLang="zh-TW" dirty="0" smtClean="0"/>
          </a:p>
          <a:p>
            <a:pPr marL="171450" indent="-171450">
              <a:buFont typeface="Arial" panose="020B0604020202020204" pitchFamily="34" charset="0"/>
              <a:buChar char="•"/>
            </a:pPr>
            <a:r>
              <a:rPr lang="zh-TW" altLang="en-US" dirty="0" smtClean="0"/>
              <a:t>只顯示字典的前</a:t>
            </a:r>
            <a:r>
              <a:rPr lang="en-US" altLang="zh-TW" dirty="0" smtClean="0"/>
              <a:t>10</a:t>
            </a:r>
            <a:r>
              <a:rPr lang="zh-TW" altLang="en-US" dirty="0" smtClean="0"/>
              <a:t>筆</a:t>
            </a: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14</a:t>
            </a:fld>
            <a:endParaRPr lang="zh-TW" altLang="en-US"/>
          </a:p>
        </p:txBody>
      </p:sp>
    </p:spTree>
    <p:extLst>
      <p:ext uri="{BB962C8B-B14F-4D97-AF65-F5344CB8AC3E}">
        <p14:creationId xmlns:p14="http://schemas.microsoft.com/office/powerpoint/2010/main" val="2701030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err="1" smtClean="0"/>
              <a:t>texts_to_sequences</a:t>
            </a:r>
            <a:r>
              <a:rPr lang="en-US" altLang="zh-TW" dirty="0" smtClean="0"/>
              <a:t>( )</a:t>
            </a:r>
            <a:r>
              <a:rPr lang="zh-TW" altLang="en-US" dirty="0" smtClean="0"/>
              <a:t>將文字內容轉換成數字清單。</a:t>
            </a:r>
            <a:endParaRPr lang="en-US" altLang="zh-TW" dirty="0" smtClean="0"/>
          </a:p>
          <a:p>
            <a:pPr marL="171450" indent="-171450">
              <a:buFont typeface="Arial" panose="020B0604020202020204" pitchFamily="34" charset="0"/>
              <a:buChar char="•"/>
            </a:pPr>
            <a:r>
              <a:rPr lang="zh-TW" altLang="en-US" dirty="0" smtClean="0"/>
              <a:t>將序列的資料填成相同長度</a:t>
            </a:r>
            <a:r>
              <a:rPr lang="en-US" altLang="zh-TW" dirty="0" smtClean="0"/>
              <a:t>100</a:t>
            </a:r>
            <a:r>
              <a:rPr lang="zh-TW" altLang="en-US" dirty="0" smtClean="0"/>
              <a:t>。</a:t>
            </a: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15</a:t>
            </a:fld>
            <a:endParaRPr lang="zh-TW" altLang="en-US"/>
          </a:p>
        </p:txBody>
      </p:sp>
    </p:spTree>
    <p:extLst>
      <p:ext uri="{BB962C8B-B14F-4D97-AF65-F5344CB8AC3E}">
        <p14:creationId xmlns:p14="http://schemas.microsoft.com/office/powerpoint/2010/main" val="2712250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16</a:t>
            </a:fld>
            <a:endParaRPr lang="zh-TW" altLang="en-US"/>
          </a:p>
        </p:txBody>
      </p:sp>
    </p:spTree>
    <p:extLst>
      <p:ext uri="{BB962C8B-B14F-4D97-AF65-F5344CB8AC3E}">
        <p14:creationId xmlns:p14="http://schemas.microsoft.com/office/powerpoint/2010/main" val="2259283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mtClean="0"/>
              <a:t>type</a:t>
            </a:r>
            <a:r>
              <a:rPr lang="zh-TW" altLang="en-US" smtClean="0"/>
              <a:t>圖片</a:t>
            </a:r>
            <a:r>
              <a:rPr lang="zh-TW" altLang="en-US" dirty="0" smtClean="0"/>
              <a:t>型別。</a:t>
            </a:r>
            <a:endParaRPr lang="en-US" altLang="zh-TW" dirty="0" smtClean="0"/>
          </a:p>
          <a:p>
            <a:pPr marL="171450" indent="-171450">
              <a:buFont typeface="Arial" panose="020B0604020202020204" pitchFamily="34" charset="0"/>
              <a:buChar char="•"/>
            </a:pPr>
            <a:r>
              <a:rPr lang="en-US" altLang="zh-TW" dirty="0" smtClean="0"/>
              <a:t>format</a:t>
            </a:r>
            <a:r>
              <a:rPr lang="zh-TW" altLang="en-US" dirty="0" smtClean="0"/>
              <a:t>格式。</a:t>
            </a:r>
            <a:endParaRPr lang="en-US" altLang="zh-TW" dirty="0" smtClean="0"/>
          </a:p>
          <a:p>
            <a:pPr marL="171450" indent="-171450">
              <a:buFont typeface="Arial" panose="020B0604020202020204" pitchFamily="34" charset="0"/>
              <a:buChar char="•"/>
            </a:pPr>
            <a:r>
              <a:rPr lang="en-US" altLang="zh-TW" dirty="0" smtClean="0"/>
              <a:t>mode</a:t>
            </a:r>
            <a:r>
              <a:rPr lang="zh-TW" altLang="en-US" dirty="0" smtClean="0"/>
              <a:t>模式</a:t>
            </a:r>
            <a:r>
              <a:rPr lang="en-US" altLang="zh-TW" dirty="0" smtClean="0"/>
              <a:t>(</a:t>
            </a:r>
            <a:r>
              <a:rPr lang="zh-TW" altLang="en-US" dirty="0" smtClean="0"/>
              <a:t>彩色或黑白</a:t>
            </a:r>
            <a:r>
              <a:rPr lang="en-US" altLang="zh-TW" dirty="0" smtClean="0"/>
              <a:t>)</a:t>
            </a:r>
            <a:r>
              <a:rPr lang="zh-TW" altLang="en-US" dirty="0" smtClean="0"/>
              <a:t>。</a:t>
            </a:r>
            <a:endParaRPr lang="en-US" altLang="zh-TW" dirty="0" smtClean="0"/>
          </a:p>
          <a:p>
            <a:pPr marL="171450" indent="-171450">
              <a:buFont typeface="Arial" panose="020B0604020202020204" pitchFamily="34" charset="0"/>
              <a:buChar char="•"/>
            </a:pPr>
            <a:r>
              <a:rPr lang="en-US" altLang="zh-TW" dirty="0" smtClean="0"/>
              <a:t>size</a:t>
            </a:r>
            <a:r>
              <a:rPr lang="zh-TW" altLang="en-US" dirty="0" smtClean="0"/>
              <a:t>圖片尺寸。</a:t>
            </a:r>
            <a:endParaRPr lang="en-US" altLang="zh-TW"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kern="1200" dirty="0" err="1" smtClean="0">
                <a:solidFill>
                  <a:schemeClr val="tx1"/>
                </a:solidFill>
                <a:effectLst/>
                <a:latin typeface="+mn-lt"/>
                <a:ea typeface="+mn-ea"/>
                <a:cs typeface="+mn-cs"/>
              </a:rPr>
              <a:t>plt.axis</a:t>
            </a:r>
            <a:r>
              <a:rPr lang="en-US" altLang="zh-TW" sz="1200" b="0" kern="1200" dirty="0" smtClean="0">
                <a:solidFill>
                  <a:schemeClr val="tx1"/>
                </a:solidFill>
                <a:effectLst/>
                <a:latin typeface="+mn-lt"/>
                <a:ea typeface="+mn-ea"/>
                <a:cs typeface="+mn-cs"/>
              </a:rPr>
              <a:t>(“off”)</a:t>
            </a:r>
            <a:r>
              <a:rPr lang="zh-TW" altLang="en-US" sz="1200" b="0" kern="1200" dirty="0" smtClean="0">
                <a:solidFill>
                  <a:schemeClr val="tx1"/>
                </a:solidFill>
                <a:effectLst/>
                <a:latin typeface="+mn-lt"/>
                <a:ea typeface="+mn-ea"/>
                <a:cs typeface="+mn-cs"/>
              </a:rPr>
              <a:t> 關閉坐標軸。</a:t>
            </a:r>
            <a:endParaRPr lang="en-US" altLang="zh-TW" sz="1200" b="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17</a:t>
            </a:fld>
            <a:endParaRPr lang="zh-TW" altLang="en-US"/>
          </a:p>
        </p:txBody>
      </p:sp>
    </p:spTree>
    <p:extLst>
      <p:ext uri="{BB962C8B-B14F-4D97-AF65-F5344CB8AC3E}">
        <p14:creationId xmlns:p14="http://schemas.microsoft.com/office/powerpoint/2010/main" val="2170823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err="1" smtClean="0"/>
              <a:t>img_array.dtype</a:t>
            </a:r>
            <a:r>
              <a:rPr lang="zh-TW" altLang="en-US" dirty="0" smtClean="0"/>
              <a:t>顯示型別。</a:t>
            </a:r>
            <a:endParaRPr lang="en-US" altLang="zh-TW" dirty="0" smtClean="0"/>
          </a:p>
          <a:p>
            <a:pPr marL="171450" indent="-171450">
              <a:buFont typeface="Arial" panose="020B0604020202020204" pitchFamily="34" charset="0"/>
              <a:buChar char="•"/>
            </a:pPr>
            <a:r>
              <a:rPr lang="en-US" altLang="zh-TW" dirty="0" err="1" smtClean="0"/>
              <a:t>img_array.shape</a:t>
            </a:r>
            <a:r>
              <a:rPr lang="zh-TW" altLang="en-US" dirty="0" smtClean="0"/>
              <a:t>顯示形狀</a:t>
            </a:r>
            <a:r>
              <a:rPr lang="en-US" altLang="zh-TW" dirty="0" smtClean="0"/>
              <a:t>(</a:t>
            </a:r>
            <a:r>
              <a:rPr lang="zh-TW" altLang="en-US" dirty="0" smtClean="0"/>
              <a:t>高 </a:t>
            </a:r>
            <a:r>
              <a:rPr lang="en-US" altLang="zh-TW" dirty="0" smtClean="0"/>
              <a:t>,</a:t>
            </a:r>
            <a:r>
              <a:rPr lang="zh-TW" altLang="en-US" dirty="0" smtClean="0"/>
              <a:t>寬 </a:t>
            </a:r>
            <a:r>
              <a:rPr lang="en-US" altLang="zh-TW" dirty="0" smtClean="0"/>
              <a:t>,</a:t>
            </a:r>
            <a:r>
              <a:rPr lang="zh-TW" altLang="en-US" dirty="0" smtClean="0"/>
              <a:t>通道數</a:t>
            </a:r>
            <a:r>
              <a:rPr lang="en-US" altLang="zh-TW" dirty="0" smtClean="0"/>
              <a:t>)</a:t>
            </a:r>
            <a:r>
              <a:rPr lang="zh-TW" altLang="en-US" dirty="0" smtClean="0"/>
              <a:t>。</a:t>
            </a:r>
            <a:endParaRPr lang="en-US" altLang="zh-TW" dirty="0" smtClean="0"/>
          </a:p>
          <a:p>
            <a:pPr marL="171450" indent="-171450">
              <a:buFont typeface="Arial" panose="020B0604020202020204" pitchFamily="34" charset="0"/>
              <a:buChar char="•"/>
            </a:pPr>
            <a:r>
              <a:rPr lang="en-US" altLang="zh-TW" dirty="0" smtClean="0"/>
              <a:t>axis(“off”)</a:t>
            </a:r>
            <a:r>
              <a:rPr lang="zh-TW" altLang="en-US" dirty="0" smtClean="0"/>
              <a:t>關閉坐標軸</a:t>
            </a: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18</a:t>
            </a:fld>
            <a:endParaRPr lang="zh-TW" altLang="en-US"/>
          </a:p>
        </p:txBody>
      </p:sp>
    </p:spTree>
    <p:extLst>
      <p:ext uri="{BB962C8B-B14F-4D97-AF65-F5344CB8AC3E}">
        <p14:creationId xmlns:p14="http://schemas.microsoft.com/office/powerpoint/2010/main" val="1541023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smtClean="0"/>
              <a:t>grayscale</a:t>
            </a:r>
            <a:r>
              <a:rPr lang="en-US" altLang="zh-TW" baseline="0" dirty="0" smtClean="0"/>
              <a:t> = True</a:t>
            </a:r>
            <a:r>
              <a:rPr lang="zh-TW" altLang="en-US" baseline="0" dirty="0" smtClean="0"/>
              <a:t>將載入圖片由彩色轉換成灰階。</a:t>
            </a:r>
            <a:endParaRPr lang="en-US" altLang="zh-TW" baseline="0" dirty="0" smtClean="0"/>
          </a:p>
          <a:p>
            <a:pPr marL="171450" indent="-171450">
              <a:buFont typeface="Arial" panose="020B0604020202020204" pitchFamily="34" charset="0"/>
              <a:buChar char="•"/>
            </a:pPr>
            <a:r>
              <a:rPr lang="en-US" altLang="zh-TW" baseline="0" dirty="0" err="1" smtClean="0"/>
              <a:t>target_size</a:t>
            </a:r>
            <a:r>
              <a:rPr lang="zh-TW" altLang="en-US" baseline="0" dirty="0" smtClean="0"/>
              <a:t>將圖片大小變成正方形。</a:t>
            </a: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19</a:t>
            </a:fld>
            <a:endParaRPr lang="zh-TW" altLang="en-US"/>
          </a:p>
        </p:txBody>
      </p:sp>
    </p:spTree>
    <p:extLst>
      <p:ext uri="{BB962C8B-B14F-4D97-AF65-F5344CB8AC3E}">
        <p14:creationId xmlns:p14="http://schemas.microsoft.com/office/powerpoint/2010/main" val="1997325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err="1" smtClean="0"/>
              <a:t>save_img</a:t>
            </a:r>
            <a:r>
              <a:rPr lang="zh-TW" altLang="en-US" dirty="0" smtClean="0"/>
              <a:t>可將函式圖片的</a:t>
            </a:r>
            <a:r>
              <a:rPr lang="en-US" altLang="zh-TW" dirty="0" err="1" smtClean="0"/>
              <a:t>Numpy</a:t>
            </a:r>
            <a:r>
              <a:rPr lang="zh-TW" altLang="en-US" dirty="0" smtClean="0"/>
              <a:t>陣列儲存成圖檔</a:t>
            </a: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20</a:t>
            </a:fld>
            <a:endParaRPr lang="zh-TW" altLang="en-US"/>
          </a:p>
        </p:txBody>
      </p:sp>
    </p:spTree>
    <p:extLst>
      <p:ext uri="{BB962C8B-B14F-4D97-AF65-F5344CB8AC3E}">
        <p14:creationId xmlns:p14="http://schemas.microsoft.com/office/powerpoint/2010/main" val="2582341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Microsoft JhengHei UI" panose="020B0604030504040204" pitchFamily="34" charset="-120"/>
                <a:ea typeface="Microsoft JhengHei UI" panose="020B0604030504040204" pitchFamily="34" charset="-120"/>
              </a:rPr>
              <a:t>資料增強在</a:t>
            </a:r>
            <a:r>
              <a:rPr lang="en-US" altLang="zh-TW" dirty="0" err="1" smtClean="0">
                <a:latin typeface="Microsoft JhengHei UI" panose="020B0604030504040204" pitchFamily="34" charset="-120"/>
                <a:ea typeface="Microsoft JhengHei UI" panose="020B0604030504040204" pitchFamily="34" charset="-120"/>
              </a:rPr>
              <a:t>Keras</a:t>
            </a:r>
            <a:r>
              <a:rPr lang="zh-TW" altLang="en-US" dirty="0" smtClean="0">
                <a:latin typeface="Microsoft JhengHei UI" panose="020B0604030504040204" pitchFamily="34" charset="-120"/>
                <a:ea typeface="Microsoft JhengHei UI" panose="020B0604030504040204" pitchFamily="34" charset="-120"/>
              </a:rPr>
              <a:t>裡是指「圖片增強」，當我們訓練資料級的圖片樹不夠時，我們可以使用圖片增強技術來增加圖片資料量。</a:t>
            </a:r>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21</a:t>
            </a:fld>
            <a:endParaRPr lang="zh-TW" altLang="en-US"/>
          </a:p>
        </p:txBody>
      </p:sp>
    </p:spTree>
    <p:extLst>
      <p:ext uri="{BB962C8B-B14F-4D97-AF65-F5344CB8AC3E}">
        <p14:creationId xmlns:p14="http://schemas.microsoft.com/office/powerpoint/2010/main" val="968715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doc</a:t>
            </a:r>
            <a:endParaRPr lang="zh-TW" altLang="en-US" dirty="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a:t>
            </a:fld>
            <a:endParaRPr lang="zh-TW" altLang="en-US"/>
          </a:p>
        </p:txBody>
      </p:sp>
    </p:spTree>
    <p:extLst>
      <p:ext uri="{BB962C8B-B14F-4D97-AF65-F5344CB8AC3E}">
        <p14:creationId xmlns:p14="http://schemas.microsoft.com/office/powerpoint/2010/main" val="4294245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smtClean="0"/>
              <a:t>一張圖片經過旋轉、縮放、調整比例和翻轉等處理後，對於人類的眼睛來說，我們仍然可以辨識出是同一張圖，但對於深度學習來說，這些處理過的圖片就是一張全新圖片。</a:t>
            </a:r>
            <a:endParaRPr lang="en-US" altLang="zh-TW" dirty="0" smtClean="0"/>
          </a:p>
          <a:p>
            <a:pPr marL="171450" indent="-171450">
              <a:buFont typeface="Arial" panose="020B0604020202020204" pitchFamily="34" charset="0"/>
              <a:buChar char="•"/>
            </a:pPr>
            <a:r>
              <a:rPr lang="zh-TW" altLang="en-US" dirty="0" smtClean="0"/>
              <a:t>圖片增強就是將資料集中的現有圖片，經過旋轉、縮放、調整比例和翻轉等操作來予以修改和變形，創造出更多圖片來增加訓練量，彌補訓練模組資料量不足的問題。</a:t>
            </a:r>
            <a:endParaRPr lang="en-US" altLang="zh-TW" dirty="0" smtClean="0"/>
          </a:p>
          <a:p>
            <a:pPr marL="171450" indent="-171450">
              <a:buFont typeface="Arial" panose="020B0604020202020204" pitchFamily="34" charset="0"/>
              <a:buChar char="•"/>
            </a:pPr>
            <a:r>
              <a:rPr lang="zh-TW" altLang="en-US" dirty="0" smtClean="0"/>
              <a:t>首先先匯入資料，然後把它轉換成</a:t>
            </a:r>
            <a:r>
              <a:rPr lang="en-US" altLang="zh-TW" dirty="0" err="1" smtClean="0"/>
              <a:t>Numpy</a:t>
            </a:r>
            <a:r>
              <a:rPr lang="zh-TW" altLang="en-US" dirty="0" smtClean="0"/>
              <a:t>陣列後，我們還要轉乘</a:t>
            </a:r>
            <a:r>
              <a:rPr lang="en-US" altLang="zh-TW" dirty="0" smtClean="0"/>
              <a:t>4D</a:t>
            </a:r>
            <a:r>
              <a:rPr lang="zh-TW" altLang="en-US" dirty="0" smtClean="0"/>
              <a:t>張量。</a:t>
            </a:r>
            <a:endParaRPr lang="en-US" altLang="zh-TW" dirty="0" smtClean="0"/>
          </a:p>
          <a:p>
            <a:pPr marL="171450" indent="-171450">
              <a:buFont typeface="Arial" panose="020B0604020202020204" pitchFamily="34" charset="0"/>
              <a:buChar char="•"/>
            </a:pPr>
            <a:r>
              <a:rPr lang="zh-TW" altLang="en-US" dirty="0" smtClean="0"/>
              <a:t>上面的</a:t>
            </a:r>
            <a:r>
              <a:rPr lang="en-US" altLang="zh-TW" dirty="0" smtClean="0"/>
              <a:t>1</a:t>
            </a:r>
            <a:r>
              <a:rPr lang="zh-TW" altLang="en-US" dirty="0" smtClean="0"/>
              <a:t>就是樣本數。</a:t>
            </a:r>
            <a:endParaRPr lang="en-US" altLang="zh-TW" dirty="0" smtClean="0"/>
          </a:p>
          <a:p>
            <a:pPr marL="171450" indent="-171450">
              <a:buFont typeface="Arial" panose="020B0604020202020204" pitchFamily="34" charset="0"/>
              <a:buChar char="•"/>
            </a:pP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22</a:t>
            </a:fld>
            <a:endParaRPr lang="zh-TW" altLang="en-US"/>
          </a:p>
        </p:txBody>
      </p:sp>
    </p:spTree>
    <p:extLst>
      <p:ext uri="{BB962C8B-B14F-4D97-AF65-F5344CB8AC3E}">
        <p14:creationId xmlns:p14="http://schemas.microsoft.com/office/powerpoint/2010/main" val="398071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err="1" smtClean="0"/>
              <a:t>batch_size</a:t>
            </a:r>
            <a:r>
              <a:rPr lang="zh-TW" altLang="en-US" dirty="0" smtClean="0"/>
              <a:t>：一次獨入的大小。</a:t>
            </a:r>
            <a:endParaRPr lang="en-US" altLang="zh-TW" dirty="0" smtClean="0"/>
          </a:p>
          <a:p>
            <a:pPr marL="171450" indent="-171450">
              <a:buFont typeface="Arial" panose="020B0604020202020204" pitchFamily="34" charset="0"/>
              <a:buChar char="•"/>
            </a:pPr>
            <a:r>
              <a:rPr lang="en-US" altLang="zh-TW" dirty="0" err="1" smtClean="0"/>
              <a:t>save_to_dir</a:t>
            </a:r>
            <a:r>
              <a:rPr lang="zh-TW" altLang="en-US" dirty="0" smtClean="0"/>
              <a:t>：指定儲存圖檔的目錄。</a:t>
            </a:r>
            <a:endParaRPr lang="en-US" altLang="zh-TW" dirty="0" smtClean="0"/>
          </a:p>
          <a:p>
            <a:pPr marL="171450" indent="-171450">
              <a:buFont typeface="Arial" panose="020B0604020202020204" pitchFamily="34" charset="0"/>
              <a:buChar char="•"/>
            </a:pPr>
            <a:r>
              <a:rPr lang="en-US" altLang="zh-TW" dirty="0" err="1" smtClean="0"/>
              <a:t>save_prefix</a:t>
            </a:r>
            <a:r>
              <a:rPr lang="zh-TW" altLang="en-US" dirty="0" smtClean="0"/>
              <a:t>：儲存檔案名字的字頭。</a:t>
            </a:r>
            <a:endParaRPr lang="en-US" altLang="zh-TW" dirty="0" smtClean="0"/>
          </a:p>
          <a:p>
            <a:pPr marL="171450" indent="-171450">
              <a:buFont typeface="Arial" panose="020B0604020202020204" pitchFamily="34" charset="0"/>
              <a:buChar char="•"/>
            </a:pPr>
            <a:r>
              <a:rPr lang="en-US" altLang="zh-TW" dirty="0" err="1" smtClean="0"/>
              <a:t>save_format</a:t>
            </a:r>
            <a:r>
              <a:rPr lang="zh-TW" altLang="en-US" dirty="0" smtClean="0"/>
              <a:t>：儲存檔案的格式。</a:t>
            </a: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23</a:t>
            </a:fld>
            <a:endParaRPr lang="zh-TW" altLang="en-US"/>
          </a:p>
        </p:txBody>
      </p:sp>
    </p:spTree>
    <p:extLst>
      <p:ext uri="{BB962C8B-B14F-4D97-AF65-F5344CB8AC3E}">
        <p14:creationId xmlns:p14="http://schemas.microsoft.com/office/powerpoint/2010/main" val="1496418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24</a:t>
            </a:fld>
            <a:endParaRPr lang="zh-TW" altLang="en-US"/>
          </a:p>
        </p:txBody>
      </p:sp>
    </p:spTree>
    <p:extLst>
      <p:ext uri="{BB962C8B-B14F-4D97-AF65-F5344CB8AC3E}">
        <p14:creationId xmlns:p14="http://schemas.microsoft.com/office/powerpoint/2010/main" val="2336067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smtClean="0"/>
              <a:t>最多旋轉</a:t>
            </a:r>
            <a:r>
              <a:rPr lang="en-US" altLang="zh-TW" dirty="0" smtClean="0"/>
              <a:t>40</a:t>
            </a:r>
            <a:r>
              <a:rPr lang="zh-TW" altLang="en-US" dirty="0" smtClean="0"/>
              <a:t>度</a:t>
            </a: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25</a:t>
            </a:fld>
            <a:endParaRPr lang="zh-TW" altLang="en-US"/>
          </a:p>
        </p:txBody>
      </p:sp>
    </p:spTree>
    <p:extLst>
      <p:ext uri="{BB962C8B-B14F-4D97-AF65-F5344CB8AC3E}">
        <p14:creationId xmlns:p14="http://schemas.microsoft.com/office/powerpoint/2010/main" val="1077135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smtClean="0"/>
              <a:t>長度和寬度最多可以位移</a:t>
            </a:r>
            <a:r>
              <a:rPr lang="en-US" altLang="zh-TW" dirty="0" smtClean="0"/>
              <a:t>20%</a:t>
            </a:r>
            <a:r>
              <a:rPr lang="zh-TW" altLang="en-US" dirty="0" smtClean="0"/>
              <a:t>。</a:t>
            </a:r>
            <a:endParaRPr lang="en-US" altLang="zh-TW" dirty="0" smtClean="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26</a:t>
            </a:fld>
            <a:endParaRPr lang="zh-TW" altLang="en-US"/>
          </a:p>
        </p:txBody>
      </p:sp>
    </p:spTree>
    <p:extLst>
      <p:ext uri="{BB962C8B-B14F-4D97-AF65-F5344CB8AC3E}">
        <p14:creationId xmlns:p14="http://schemas.microsoft.com/office/powerpoint/2010/main" val="1435929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隨機推移變換是在垂直軸不動來隨機推移變形產生增強圖片。</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indent="-171450">
              <a:buFont typeface="Arial" panose="020B0604020202020204" pitchFamily="34" charset="0"/>
              <a:buChar char="•"/>
            </a:pPr>
            <a:r>
              <a:rPr lang="en-US" altLang="zh-TW" sz="1200" dirty="0" err="1" smtClean="0">
                <a:latin typeface="Arial" panose="020B0604020202020204" pitchFamily="34" charset="0"/>
                <a:ea typeface="微軟正黑體" panose="020B0604030504040204" pitchFamily="34" charset="-120"/>
                <a:cs typeface="Arial" panose="020B0604020202020204" pitchFamily="34" charset="0"/>
              </a:rPr>
              <a:t>shear_range</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：推移變換強度。</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indent="-171450">
              <a:buFont typeface="Arial" panose="020B0604020202020204" pitchFamily="34" charset="0"/>
              <a:buChar char="•"/>
            </a:pPr>
            <a:r>
              <a:rPr lang="en-US" altLang="zh-TW" sz="1200" dirty="0" err="1" smtClean="0">
                <a:latin typeface="Arial" panose="020B0604020202020204" pitchFamily="34" charset="0"/>
                <a:ea typeface="微軟正黑體" panose="020B0604030504040204" pitchFamily="34" charset="-120"/>
                <a:cs typeface="Arial" panose="020B0604020202020204" pitchFamily="34" charset="0"/>
              </a:rPr>
              <a:t>fill_mode</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：變形時的填滿方式，</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constant</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是固定值。</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indent="-171450">
              <a:buFont typeface="Arial" panose="020B0604020202020204" pitchFamily="34" charset="0"/>
              <a:buChar char="•"/>
            </a:pP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黑色邊框</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a:t>
            </a: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27</a:t>
            </a:fld>
            <a:endParaRPr lang="zh-TW" altLang="en-US"/>
          </a:p>
        </p:txBody>
      </p:sp>
    </p:spTree>
    <p:extLst>
      <p:ext uri="{BB962C8B-B14F-4D97-AF65-F5344CB8AC3E}">
        <p14:creationId xmlns:p14="http://schemas.microsoft.com/office/powerpoint/2010/main" val="2427895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縮放範圍的浮點數。</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( 1-0.2 , 1+0.2 )</a:t>
            </a: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28</a:t>
            </a:fld>
            <a:endParaRPr lang="zh-TW" altLang="en-US"/>
          </a:p>
        </p:txBody>
      </p:sp>
    </p:spTree>
    <p:extLst>
      <p:ext uri="{BB962C8B-B14F-4D97-AF65-F5344CB8AC3E}">
        <p14:creationId xmlns:p14="http://schemas.microsoft.com/office/powerpoint/2010/main" val="1770226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sz="1200" dirty="0" err="1" smtClean="0">
                <a:latin typeface="Arial" panose="020B0604020202020204" pitchFamily="34" charset="0"/>
                <a:ea typeface="微軟正黑體" panose="020B0604030504040204" pitchFamily="34" charset="-120"/>
                <a:cs typeface="Arial" panose="020B0604020202020204" pitchFamily="34" charset="0"/>
              </a:rPr>
              <a:t>horizontal_flip</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：是否水平翻轉。</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indent="-171450">
              <a:buFont typeface="Arial" panose="020B0604020202020204" pitchFamily="34" charset="0"/>
              <a:buChar char="•"/>
            </a:pPr>
            <a:r>
              <a:rPr lang="en-US" altLang="zh-TW" sz="1200" dirty="0" err="1" smtClean="0">
                <a:latin typeface="Arial" panose="020B0604020202020204" pitchFamily="34" charset="0"/>
                <a:ea typeface="微軟正黑體" panose="020B0604030504040204" pitchFamily="34" charset="-120"/>
                <a:cs typeface="Arial" panose="020B0604020202020204" pitchFamily="34" charset="0"/>
              </a:rPr>
              <a:t>vertical_flip</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：是否垂直翻轉。</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29</a:t>
            </a:fld>
            <a:endParaRPr lang="zh-TW" altLang="en-US"/>
          </a:p>
        </p:txBody>
      </p:sp>
    </p:spTree>
    <p:extLst>
      <p:ext uri="{BB962C8B-B14F-4D97-AF65-F5344CB8AC3E}">
        <p14:creationId xmlns:p14="http://schemas.microsoft.com/office/powerpoint/2010/main" val="2452415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Microsoft JhengHei UI" panose="020B0604030504040204" pitchFamily="34" charset="-120"/>
                <a:ea typeface="Microsoft JhengHei UI" panose="020B0604030504040204" pitchFamily="34" charset="-120"/>
              </a:rPr>
              <a:t>資料增強在</a:t>
            </a:r>
            <a:r>
              <a:rPr lang="en-US" altLang="zh-TW" dirty="0" err="1" smtClean="0">
                <a:latin typeface="Microsoft JhengHei UI" panose="020B0604030504040204" pitchFamily="34" charset="-120"/>
                <a:ea typeface="Microsoft JhengHei UI" panose="020B0604030504040204" pitchFamily="34" charset="-120"/>
              </a:rPr>
              <a:t>Keras</a:t>
            </a:r>
            <a:r>
              <a:rPr lang="zh-TW" altLang="en-US" dirty="0" smtClean="0">
                <a:latin typeface="Microsoft JhengHei UI" panose="020B0604030504040204" pitchFamily="34" charset="-120"/>
                <a:ea typeface="Microsoft JhengHei UI" panose="020B0604030504040204" pitchFamily="34" charset="-120"/>
              </a:rPr>
              <a:t>裡是指「圖片增強」，當我們訓練資料級的圖片樹不夠時，我們可以使用圖片增強技術來增加圖片資料量。</a:t>
            </a:r>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30</a:t>
            </a:fld>
            <a:endParaRPr lang="zh-TW" altLang="en-US"/>
          </a:p>
        </p:txBody>
      </p:sp>
    </p:spTree>
    <p:extLst>
      <p:ext uri="{BB962C8B-B14F-4D97-AF65-F5344CB8AC3E}">
        <p14:creationId xmlns:p14="http://schemas.microsoft.com/office/powerpoint/2010/main" val="3921124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先匯入資料，用</a:t>
            </a:r>
            <a:r>
              <a:rPr lang="en-US" altLang="zh-TW" sz="1200" dirty="0" err="1" smtClean="0">
                <a:latin typeface="Arial" panose="020B0604020202020204" pitchFamily="34" charset="0"/>
                <a:ea typeface="微軟正黑體" panose="020B0604030504040204" pitchFamily="34" charset="-120"/>
                <a:cs typeface="Arial" panose="020B0604020202020204" pitchFamily="34" charset="0"/>
              </a:rPr>
              <a:t>np.random.permutation</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 )</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產生隨機的索引值清單，再取出前</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1000</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張圖片，為了增加隨性，所以用</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randomize( )</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打亂</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2</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個</a:t>
            </a:r>
            <a:r>
              <a:rPr lang="en-US" altLang="zh-TW" sz="1200" dirty="0" err="1" smtClean="0">
                <a:latin typeface="Arial" panose="020B0604020202020204" pitchFamily="34" charset="0"/>
                <a:ea typeface="微軟正黑體" panose="020B0604030504040204" pitchFamily="34" charset="-120"/>
                <a:cs typeface="Arial" panose="020B0604020202020204" pitchFamily="34" charset="0"/>
              </a:rPr>
              <a:t>NumPy</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的陣列。</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indent="-171450">
              <a:buFont typeface="Arial" panose="020B0604020202020204" pitchFamily="34" charset="0"/>
              <a:buChar char="•"/>
            </a:pP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indent="-171450">
              <a:buFont typeface="Arial" panose="020B0604020202020204" pitchFamily="34" charset="0"/>
              <a:buChar char="•"/>
            </a:pPr>
            <a:r>
              <a:rPr lang="en-US" altLang="zh-TW" sz="1200" dirty="0" err="1" smtClean="0">
                <a:latin typeface="Arial" panose="020B0604020202020204" pitchFamily="34" charset="0"/>
                <a:ea typeface="微軟正黑體" panose="020B0604030504040204" pitchFamily="34" charset="-120"/>
                <a:cs typeface="Arial" panose="020B0604020202020204" pitchFamily="34" charset="0"/>
              </a:rPr>
              <a:t>np.unique</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 ) </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回傳訓練資料集中，每一種類別的數量。</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可顯示</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0</a:t>
            </a:r>
            <a:r>
              <a:rPr lang="en-US" altLang="zh-TW" sz="1200" baseline="0" dirty="0" smtClean="0">
                <a:latin typeface="Arial" panose="020B0604020202020204" pitchFamily="34" charset="0"/>
                <a:ea typeface="微軟正黑體" panose="020B0604030504040204" pitchFamily="34" charset="-120"/>
                <a:cs typeface="Arial" panose="020B0604020202020204" pitchFamily="34" charset="0"/>
              </a:rPr>
              <a:t> ~ 9</a:t>
            </a:r>
            <a:r>
              <a:rPr lang="zh-TW" altLang="en-US" sz="1200" baseline="0" dirty="0" smtClean="0">
                <a:latin typeface="Arial" panose="020B0604020202020204" pitchFamily="34" charset="0"/>
                <a:ea typeface="微軟正黑體" panose="020B0604030504040204" pitchFamily="34" charset="-120"/>
                <a:cs typeface="Arial" panose="020B0604020202020204" pitchFamily="34" charset="0"/>
              </a:rPr>
              <a:t>各類的圖片數</a:t>
            </a:r>
            <a:r>
              <a:rPr lang="en-US" altLang="zh-TW" sz="1200" baseline="0" dirty="0" smtClean="0">
                <a:latin typeface="Arial" panose="020B0604020202020204" pitchFamily="34" charset="0"/>
                <a:ea typeface="微軟正黑體" panose="020B0604030504040204" pitchFamily="34" charset="-120"/>
                <a:cs typeface="Arial" panose="020B0604020202020204" pitchFamily="34" charset="0"/>
              </a:rPr>
              <a:t>############</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31</a:t>
            </a:fld>
            <a:endParaRPr lang="zh-TW" altLang="en-US"/>
          </a:p>
        </p:txBody>
      </p:sp>
    </p:spTree>
    <p:extLst>
      <p:ext uri="{BB962C8B-B14F-4D97-AF65-F5344CB8AC3E}">
        <p14:creationId xmlns:p14="http://schemas.microsoft.com/office/powerpoint/2010/main" val="4112138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Set</a:t>
            </a:r>
            <a:r>
              <a:rPr lang="zh-TW" altLang="en-US" dirty="0" smtClean="0"/>
              <a:t>在</a:t>
            </a:r>
            <a:r>
              <a:rPr lang="en-US" altLang="zh-TW" dirty="0" smtClean="0"/>
              <a:t>python</a:t>
            </a:r>
            <a:r>
              <a:rPr lang="zh-TW" altLang="en-US" dirty="0" smtClean="0"/>
              <a:t>表示為集合的意思</a:t>
            </a:r>
            <a:endParaRPr lang="zh-TW" altLang="en-US" dirty="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5</a:t>
            </a:fld>
            <a:endParaRPr lang="zh-TW" altLang="en-US"/>
          </a:p>
        </p:txBody>
      </p:sp>
    </p:spTree>
    <p:extLst>
      <p:ext uri="{BB962C8B-B14F-4D97-AF65-F5344CB8AC3E}">
        <p14:creationId xmlns:p14="http://schemas.microsoft.com/office/powerpoint/2010/main" val="529972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這邊我們採用前面分割出的前</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10000</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張圖片來訓練圖片分類模型，我們使用擁有</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2</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組卷積層和池化層的</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CNN</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模型。</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32</a:t>
            </a:fld>
            <a:endParaRPr lang="zh-TW" altLang="en-US"/>
          </a:p>
        </p:txBody>
      </p:sp>
    </p:spTree>
    <p:extLst>
      <p:ext uri="{BB962C8B-B14F-4D97-AF65-F5344CB8AC3E}">
        <p14:creationId xmlns:p14="http://schemas.microsoft.com/office/powerpoint/2010/main" val="1016562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和之前第八章一樣，我們先進行正規化、編碼、再來去定義模型。</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33</a:t>
            </a:fld>
            <a:endParaRPr lang="zh-TW" altLang="en-US"/>
          </a:p>
        </p:txBody>
      </p:sp>
    </p:spTree>
    <p:extLst>
      <p:ext uri="{BB962C8B-B14F-4D97-AF65-F5344CB8AC3E}">
        <p14:creationId xmlns:p14="http://schemas.microsoft.com/office/powerpoint/2010/main" val="1192724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34</a:t>
            </a:fld>
            <a:endParaRPr lang="zh-TW" altLang="en-US"/>
          </a:p>
        </p:txBody>
      </p:sp>
    </p:spTree>
    <p:extLst>
      <p:ext uri="{BB962C8B-B14F-4D97-AF65-F5344CB8AC3E}">
        <p14:creationId xmlns:p14="http://schemas.microsoft.com/office/powerpoint/2010/main" val="169518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35</a:t>
            </a:fld>
            <a:endParaRPr lang="zh-TW" altLang="en-US"/>
          </a:p>
        </p:txBody>
      </p:sp>
    </p:spTree>
    <p:extLst>
      <p:ext uri="{BB962C8B-B14F-4D97-AF65-F5344CB8AC3E}">
        <p14:creationId xmlns:p14="http://schemas.microsoft.com/office/powerpoint/2010/main" val="144921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36</a:t>
            </a:fld>
            <a:endParaRPr lang="zh-TW" altLang="en-US"/>
          </a:p>
        </p:txBody>
      </p:sp>
    </p:spTree>
    <p:extLst>
      <p:ext uri="{BB962C8B-B14F-4D97-AF65-F5344CB8AC3E}">
        <p14:creationId xmlns:p14="http://schemas.microsoft.com/office/powerpoint/2010/main" val="34480865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左邊</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 訓練和驗證損失的趨勢圖表</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右邊</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訓練和驗證準確度的趨勢圖表</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我們可以看到準確度只有</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63%</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，因為訓練資料量小，所以分類結果並不是很理想。</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37</a:t>
            </a:fld>
            <a:endParaRPr lang="zh-TW" altLang="en-US"/>
          </a:p>
        </p:txBody>
      </p:sp>
    </p:spTree>
    <p:extLst>
      <p:ext uri="{BB962C8B-B14F-4D97-AF65-F5344CB8AC3E}">
        <p14:creationId xmlns:p14="http://schemas.microsoft.com/office/powerpoint/2010/main" val="74808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rescale</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執行資料正規化後面是前面提過的，位移、推移、縮放、旋轉，然後呼叫</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flow( )</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函式產生訓練圖片的資料流，然後圖片數量是</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16</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38</a:t>
            </a:fld>
            <a:endParaRPr lang="zh-TW" altLang="en-US"/>
          </a:p>
        </p:txBody>
      </p:sp>
    </p:spTree>
    <p:extLst>
      <p:ext uri="{BB962C8B-B14F-4D97-AF65-F5344CB8AC3E}">
        <p14:creationId xmlns:p14="http://schemas.microsoft.com/office/powerpoint/2010/main" val="1474374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39</a:t>
            </a:fld>
            <a:endParaRPr lang="zh-TW" altLang="en-US"/>
          </a:p>
        </p:txBody>
      </p:sp>
    </p:spTree>
    <p:extLst>
      <p:ext uri="{BB962C8B-B14F-4D97-AF65-F5344CB8AC3E}">
        <p14:creationId xmlns:p14="http://schemas.microsoft.com/office/powerpoint/2010/main" val="12720444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40</a:t>
            </a:fld>
            <a:endParaRPr lang="zh-TW" altLang="en-US"/>
          </a:p>
        </p:txBody>
      </p:sp>
    </p:spTree>
    <p:extLst>
      <p:ext uri="{BB962C8B-B14F-4D97-AF65-F5344CB8AC3E}">
        <p14:creationId xmlns:p14="http://schemas.microsoft.com/office/powerpoint/2010/main" val="3846587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41</a:t>
            </a:fld>
            <a:endParaRPr lang="zh-TW" altLang="en-US"/>
          </a:p>
        </p:txBody>
      </p:sp>
    </p:spTree>
    <p:extLst>
      <p:ext uri="{BB962C8B-B14F-4D97-AF65-F5344CB8AC3E}">
        <p14:creationId xmlns:p14="http://schemas.microsoft.com/office/powerpoint/2010/main" val="1440259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smtClean="0"/>
              <a:t>如果我們要訓練資料是多份文件的大量資料，</a:t>
            </a:r>
            <a:r>
              <a:rPr lang="en-US" altLang="zh-TW" dirty="0" err="1" smtClean="0"/>
              <a:t>keras</a:t>
            </a:r>
            <a:r>
              <a:rPr lang="zh-TW" altLang="en-US" dirty="0" smtClean="0"/>
              <a:t>提供</a:t>
            </a:r>
            <a:r>
              <a:rPr lang="en-US" altLang="zh-TW" dirty="0" smtClean="0"/>
              <a:t>Tokenizer</a:t>
            </a:r>
            <a:r>
              <a:rPr lang="zh-TW" altLang="en-US" dirty="0" smtClean="0"/>
              <a:t>物件幫助我們執行大量文件的文字資料預處理。</a:t>
            </a:r>
            <a:endParaRPr lang="en-US" altLang="zh-TW" dirty="0" smtClean="0"/>
          </a:p>
          <a:p>
            <a:pPr marL="171450" indent="-171450">
              <a:buFont typeface="Arial" panose="020B0604020202020204" pitchFamily="34" charset="0"/>
              <a:buChar char="•"/>
            </a:pPr>
            <a:r>
              <a:rPr lang="en-US" altLang="zh-TW" dirty="0" err="1" smtClean="0"/>
              <a:t>document_count</a:t>
            </a:r>
            <a:r>
              <a:rPr lang="zh-TW" altLang="en-US" dirty="0" smtClean="0"/>
              <a:t>可取得文件數量。</a:t>
            </a:r>
            <a:endParaRPr lang="en-US" altLang="zh-TW" dirty="0" smtClean="0"/>
          </a:p>
          <a:p>
            <a:pPr marL="171450" indent="-171450">
              <a:buFont typeface="Arial" panose="020B0604020202020204" pitchFamily="34" charset="0"/>
              <a:buChar char="•"/>
            </a:pPr>
            <a:r>
              <a:rPr lang="en-US" altLang="zh-TW" dirty="0" err="1" smtClean="0"/>
              <a:t>Word_counts</a:t>
            </a:r>
            <a:r>
              <a:rPr lang="zh-TW" altLang="en-US" dirty="0" smtClean="0"/>
              <a:t>顯示每一個單字出現的次數。</a:t>
            </a:r>
            <a:endParaRPr lang="en-US" altLang="zh-TW" dirty="0" smtClean="0"/>
          </a:p>
          <a:p>
            <a:pPr marL="171450" indent="-171450">
              <a:buFont typeface="Arial" panose="020B0604020202020204" pitchFamily="34" charset="0"/>
              <a:buChar char="•"/>
            </a:pPr>
            <a:r>
              <a:rPr lang="en-US" altLang="zh-TW" dirty="0" err="1" smtClean="0"/>
              <a:t>Word_index</a:t>
            </a:r>
            <a:r>
              <a:rPr lang="zh-TW" altLang="en-US" dirty="0" smtClean="0"/>
              <a:t>顯示單字索引。</a:t>
            </a:r>
            <a:endParaRPr lang="en-US" altLang="zh-TW" dirty="0" smtClean="0"/>
          </a:p>
          <a:p>
            <a:pPr marL="171450" indent="-171450">
              <a:buFont typeface="Arial" panose="020B0604020202020204" pitchFamily="34" charset="0"/>
              <a:buChar char="•"/>
            </a:pPr>
            <a:r>
              <a:rPr lang="en-US" altLang="zh-TW" dirty="0" err="1" smtClean="0"/>
              <a:t>Word</a:t>
            </a:r>
            <a:r>
              <a:rPr lang="en-US" altLang="zh-TW" baseline="0" dirty="0" err="1" smtClean="0"/>
              <a:t>_docs</a:t>
            </a:r>
            <a:r>
              <a:rPr lang="zh-TW" altLang="en-US" baseline="0" dirty="0" smtClean="0"/>
              <a:t>顯示單字在幾份文件中出現的次數。</a:t>
            </a:r>
            <a:endParaRPr lang="zh-TW" altLang="en-US" dirty="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6</a:t>
            </a:fld>
            <a:endParaRPr lang="zh-TW" altLang="en-US"/>
          </a:p>
        </p:txBody>
      </p:sp>
    </p:spTree>
    <p:extLst>
      <p:ext uri="{BB962C8B-B14F-4D97-AF65-F5344CB8AC3E}">
        <p14:creationId xmlns:p14="http://schemas.microsoft.com/office/powerpoint/2010/main" val="3321170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我們可以看到準確度提升到</a:t>
            </a:r>
            <a:r>
              <a:rPr lang="en-US" altLang="zh-TW" sz="1200" dirty="0" smtClean="0">
                <a:latin typeface="Arial" panose="020B0604020202020204" pitchFamily="34" charset="0"/>
                <a:ea typeface="微軟正黑體" panose="020B0604030504040204" pitchFamily="34" charset="-120"/>
                <a:cs typeface="Arial" panose="020B0604020202020204" pitchFamily="34" charset="0"/>
              </a:rPr>
              <a:t>72%</a:t>
            </a:r>
            <a:r>
              <a:rPr lang="zh-TW" altLang="en-US" sz="1200" dirty="0" smtClean="0">
                <a:latin typeface="Arial" panose="020B0604020202020204" pitchFamily="34" charset="0"/>
                <a:ea typeface="微軟正黑體" panose="020B0604030504040204" pitchFamily="34" charset="-120"/>
                <a:cs typeface="Arial" panose="020B0604020202020204" pitchFamily="34" charset="0"/>
              </a:rPr>
              <a:t>。</a:t>
            </a:r>
            <a:endParaRPr lang="en-US" altLang="zh-TW" sz="1200" dirty="0" smtClean="0">
              <a:latin typeface="Arial" panose="020B0604020202020204" pitchFamily="34" charset="0"/>
              <a:ea typeface="微軟正黑體" panose="020B0604030504040204" pitchFamily="34" charset="-120"/>
              <a:cs typeface="Arial" panose="020B0604020202020204" pitchFamily="34" charset="0"/>
            </a:endParaRPr>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42</a:t>
            </a:fld>
            <a:endParaRPr lang="zh-TW" altLang="en-US"/>
          </a:p>
        </p:txBody>
      </p:sp>
    </p:spTree>
    <p:extLst>
      <p:ext uri="{BB962C8B-B14F-4D97-AF65-F5344CB8AC3E}">
        <p14:creationId xmlns:p14="http://schemas.microsoft.com/office/powerpoint/2010/main" val="41800835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latin typeface="Microsoft JhengHei UI" panose="020B0604030504040204" pitchFamily="34" charset="-120"/>
                <a:ea typeface="Microsoft JhengHei UI" panose="020B0604030504040204" pitchFamily="34" charset="-120"/>
              </a:rPr>
              <a:t>資料增強在</a:t>
            </a:r>
            <a:r>
              <a:rPr lang="en-US" altLang="zh-TW" dirty="0" err="1" smtClean="0">
                <a:latin typeface="Microsoft JhengHei UI" panose="020B0604030504040204" pitchFamily="34" charset="-120"/>
                <a:ea typeface="Microsoft JhengHei UI" panose="020B0604030504040204" pitchFamily="34" charset="-120"/>
              </a:rPr>
              <a:t>Keras</a:t>
            </a:r>
            <a:r>
              <a:rPr lang="zh-TW" altLang="en-US" dirty="0" smtClean="0">
                <a:latin typeface="Microsoft JhengHei UI" panose="020B0604030504040204" pitchFamily="34" charset="-120"/>
                <a:ea typeface="Microsoft JhengHei UI" panose="020B0604030504040204" pitchFamily="34" charset="-120"/>
              </a:rPr>
              <a:t>裡是指「圖片增強」，當我們訓練資料級的圖片樹不夠時，我們可以使用圖片增強技術來增加圖片資料量。</a:t>
            </a:r>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43</a:t>
            </a:fld>
            <a:endParaRPr lang="zh-TW" altLang="en-US"/>
          </a:p>
        </p:txBody>
      </p:sp>
    </p:spTree>
    <p:extLst>
      <p:ext uri="{BB962C8B-B14F-4D97-AF65-F5344CB8AC3E}">
        <p14:creationId xmlns:p14="http://schemas.microsoft.com/office/powerpoint/2010/main" val="212266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smtClean="0"/>
              <a:t>如果我們要訓練資料是多份文件的大量資料，</a:t>
            </a:r>
            <a:r>
              <a:rPr lang="en-US" altLang="zh-TW" dirty="0" err="1" smtClean="0"/>
              <a:t>keras</a:t>
            </a:r>
            <a:r>
              <a:rPr lang="zh-TW" altLang="en-US" dirty="0" smtClean="0"/>
              <a:t>提供</a:t>
            </a:r>
            <a:r>
              <a:rPr lang="en-US" altLang="zh-TW" dirty="0" smtClean="0"/>
              <a:t>Tokenizer</a:t>
            </a:r>
            <a:r>
              <a:rPr lang="zh-TW" altLang="en-US" dirty="0" smtClean="0"/>
              <a:t>物件幫助我們執行大量文件的文字資料預處理。</a:t>
            </a:r>
            <a:endParaRPr lang="en-US" altLang="zh-TW" dirty="0" smtClean="0"/>
          </a:p>
          <a:p>
            <a:pPr marL="171450" indent="-171450">
              <a:buFont typeface="Arial" panose="020B0604020202020204" pitchFamily="34" charset="0"/>
              <a:buChar char="•"/>
            </a:pPr>
            <a:r>
              <a:rPr lang="en-US" altLang="zh-TW" dirty="0" err="1" smtClean="0"/>
              <a:t>document_count</a:t>
            </a:r>
            <a:r>
              <a:rPr lang="zh-TW" altLang="en-US" dirty="0" smtClean="0"/>
              <a:t>可取得文件數量</a:t>
            </a:r>
            <a:endParaRPr lang="en-US" altLang="zh-TW" dirty="0" smtClean="0"/>
          </a:p>
          <a:p>
            <a:pPr marL="171450" indent="-171450">
              <a:buFont typeface="Arial" panose="020B0604020202020204" pitchFamily="34" charset="0"/>
              <a:buChar char="•"/>
            </a:pP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7</a:t>
            </a:fld>
            <a:endParaRPr lang="zh-TW" altLang="en-US"/>
          </a:p>
        </p:txBody>
      </p:sp>
    </p:spTree>
    <p:extLst>
      <p:ext uri="{BB962C8B-B14F-4D97-AF65-F5344CB8AC3E}">
        <p14:creationId xmlns:p14="http://schemas.microsoft.com/office/powerpoint/2010/main" val="1265372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err="1" smtClean="0"/>
              <a:t>texts_to_sequences</a:t>
            </a:r>
            <a:r>
              <a:rPr lang="en-US" altLang="zh-TW" dirty="0" smtClean="0"/>
              <a:t>( )</a:t>
            </a:r>
            <a:r>
              <a:rPr lang="zh-TW" altLang="en-US" dirty="0" smtClean="0"/>
              <a:t>將多份文件轉換成巢狀清單，每一份文件都能轉換成單字索引的整數清單。</a:t>
            </a:r>
            <a:endParaRPr lang="zh-TW" altLang="en-US" dirty="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8</a:t>
            </a:fld>
            <a:endParaRPr lang="zh-TW" altLang="en-US"/>
          </a:p>
        </p:txBody>
      </p:sp>
    </p:spTree>
    <p:extLst>
      <p:ext uri="{BB962C8B-B14F-4D97-AF65-F5344CB8AC3E}">
        <p14:creationId xmlns:p14="http://schemas.microsoft.com/office/powerpoint/2010/main" val="387061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latin typeface="Microsoft JhengHei UI" panose="020B0604030504040204" pitchFamily="34" charset="-120"/>
              <a:ea typeface="Microsoft JhengHei UI" panose="020B0604030504040204" pitchFamily="34" charset="-120"/>
            </a:endParaRPr>
          </a:p>
        </p:txBody>
      </p:sp>
      <p:sp>
        <p:nvSpPr>
          <p:cNvPr id="4" name="投影片編號版面配置區 3"/>
          <p:cNvSpPr>
            <a:spLocks noGrp="1"/>
          </p:cNvSpPr>
          <p:nvPr>
            <p:ph type="sldNum" sz="quarter" idx="5"/>
          </p:nvPr>
        </p:nvSpPr>
        <p:spPr/>
        <p:txBody>
          <a:bodyPr/>
          <a:lstStyle/>
          <a:p>
            <a:fld id="{31A9AFA5-F7E1-488F-8CD6-425A0B71298A}" type="slidenum">
              <a:rPr lang="en-US" altLang="zh-TW" smtClean="0"/>
              <a:t>9</a:t>
            </a:fld>
            <a:endParaRPr lang="zh-TW" altLang="en-US"/>
          </a:p>
        </p:txBody>
      </p:sp>
    </p:spTree>
    <p:extLst>
      <p:ext uri="{BB962C8B-B14F-4D97-AF65-F5344CB8AC3E}">
        <p14:creationId xmlns:p14="http://schemas.microsoft.com/office/powerpoint/2010/main" val="2374628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10</a:t>
            </a:fld>
            <a:endParaRPr lang="zh-TW" altLang="en-US"/>
          </a:p>
        </p:txBody>
      </p:sp>
    </p:spTree>
    <p:extLst>
      <p:ext uri="{BB962C8B-B14F-4D97-AF65-F5344CB8AC3E}">
        <p14:creationId xmlns:p14="http://schemas.microsoft.com/office/powerpoint/2010/main" val="2779093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zh-TW" altLang="en-US" dirty="0" smtClean="0"/>
              <a:t>首先先匯入檔案</a:t>
            </a:r>
            <a:endParaRPr lang="zh-TW" altLang="en-US" dirty="0"/>
          </a:p>
        </p:txBody>
      </p:sp>
      <p:sp>
        <p:nvSpPr>
          <p:cNvPr id="4" name="投影片編號版面配置區 3"/>
          <p:cNvSpPr>
            <a:spLocks noGrp="1"/>
          </p:cNvSpPr>
          <p:nvPr>
            <p:ph type="sldNum" sz="quarter" idx="10"/>
          </p:nvPr>
        </p:nvSpPr>
        <p:spPr/>
        <p:txBody>
          <a:bodyPr/>
          <a:lstStyle/>
          <a:p>
            <a:fld id="{E6E36451-C61F-4979-B76E-5340F50DFB69}" type="slidenum">
              <a:rPr lang="zh-TW" altLang="en-US" smtClean="0"/>
              <a:t>11</a:t>
            </a:fld>
            <a:endParaRPr lang="zh-TW" altLang="en-US"/>
          </a:p>
        </p:txBody>
      </p:sp>
    </p:spTree>
    <p:extLst>
      <p:ext uri="{BB962C8B-B14F-4D97-AF65-F5344CB8AC3E}">
        <p14:creationId xmlns:p14="http://schemas.microsoft.com/office/powerpoint/2010/main" val="2270110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TW" altLang="en-US" smtClean="0"/>
              <a:t>按一下以編輯母片標題樣式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TW" altLang="en-US" smtClean="0"/>
              <a:t>編輯母片文字樣式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nchor="ct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TW" altLang="en-US" smtClean="0"/>
              <a:t>按一下以編輯母片標題樣式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B61BEF0D-F0BB-DE4B-95CE-6DB70DBA9567}" type="datetimeFigureOut">
              <a:rPr lang="en-US" dirty="0"/>
              <a:pPr/>
              <a:t>3/15/2022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3/15/2022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r>
              <a:rPr lang="en-US" altLang="zh-TW" sz="4300" dirty="0" smtClean="0">
                <a:latin typeface="微軟正黑體" panose="020B0604030504040204" pitchFamily="34" charset="-120"/>
                <a:ea typeface="微軟正黑體" panose="020B0604030504040204" pitchFamily="34" charset="-120"/>
              </a:rPr>
              <a:t>CH13</a:t>
            </a:r>
            <a:r>
              <a:rPr lang="zh-TW" altLang="en-US" sz="4300" dirty="0" smtClean="0">
                <a:latin typeface="微軟正黑體" panose="020B0604030504040204" pitchFamily="34" charset="-120"/>
                <a:ea typeface="微軟正黑體" panose="020B0604030504040204" pitchFamily="34" charset="-120"/>
              </a:rPr>
              <a:t>資料預處理與資料加強</a:t>
            </a:r>
            <a:endParaRPr lang="zh-TW" altLang="en-US" sz="4300"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a:xfrm>
            <a:off x="3962399" y="4480560"/>
            <a:ext cx="7197726" cy="1310639"/>
          </a:xfrm>
        </p:spPr>
        <p:txBody>
          <a:bodyPr>
            <a:normAutofit/>
          </a:bodyPr>
          <a:lstStyle/>
          <a:p>
            <a:r>
              <a:rPr lang="en-US" altLang="zh-TW" sz="1600" dirty="0" err="1" smtClean="0">
                <a:latin typeface="微軟正黑體" panose="020B0604030504040204" pitchFamily="34" charset="-120"/>
                <a:ea typeface="微軟正黑體" panose="020B0604030504040204" pitchFamily="34" charset="-120"/>
                <a:cs typeface="Adobe Arabic" panose="02040503050201020203" pitchFamily="18" charset="-78"/>
              </a:rPr>
              <a:t>T</a:t>
            </a:r>
            <a:r>
              <a:rPr lang="en-US" altLang="zh-TW" sz="1600" cap="none" dirty="0" err="1" smtClean="0">
                <a:latin typeface="微軟正黑體" panose="020B0604030504040204" pitchFamily="34" charset="-120"/>
                <a:ea typeface="微軟正黑體" panose="020B0604030504040204" pitchFamily="34" charset="-120"/>
                <a:cs typeface="Adobe Arabic" panose="02040503050201020203" pitchFamily="18" charset="-78"/>
              </a:rPr>
              <a:t>ensorflow</a:t>
            </a:r>
            <a:r>
              <a:rPr lang="en-US" altLang="zh-TW" sz="1600" cap="none" dirty="0" smtClean="0">
                <a:latin typeface="微軟正黑體" panose="020B0604030504040204" pitchFamily="34" charset="-120"/>
                <a:ea typeface="微軟正黑體" panose="020B0604030504040204" pitchFamily="34" charset="-120"/>
                <a:cs typeface="Adobe Arabic" panose="02040503050201020203" pitchFamily="18" charset="-78"/>
              </a:rPr>
              <a:t> </a:t>
            </a:r>
            <a:r>
              <a:rPr lang="zh-TW" altLang="en-US" sz="1600" dirty="0" smtClean="0">
                <a:latin typeface="微軟正黑體" panose="020B0604030504040204" pitchFamily="34" charset="-120"/>
                <a:ea typeface="微軟正黑體" panose="020B0604030504040204" pitchFamily="34" charset="-120"/>
                <a:cs typeface="Adobe Arabic" panose="02040503050201020203" pitchFamily="18" charset="-78"/>
              </a:rPr>
              <a:t>與 </a:t>
            </a:r>
            <a:r>
              <a:rPr lang="en-US" altLang="zh-TW" sz="1600" dirty="0" err="1" smtClean="0">
                <a:latin typeface="微軟正黑體" panose="020B0604030504040204" pitchFamily="34" charset="-120"/>
                <a:ea typeface="微軟正黑體" panose="020B0604030504040204" pitchFamily="34" charset="-120"/>
                <a:cs typeface="Adobe Arabic" panose="02040503050201020203" pitchFamily="18" charset="-78"/>
              </a:rPr>
              <a:t>K</a:t>
            </a:r>
            <a:r>
              <a:rPr lang="en-US" altLang="zh-TW" sz="1600" cap="none" dirty="0" err="1" smtClean="0">
                <a:latin typeface="微軟正黑體" panose="020B0604030504040204" pitchFamily="34" charset="-120"/>
                <a:ea typeface="微軟正黑體" panose="020B0604030504040204" pitchFamily="34" charset="-120"/>
                <a:cs typeface="Adobe Arabic" panose="02040503050201020203" pitchFamily="18" charset="-78"/>
              </a:rPr>
              <a:t>eras</a:t>
            </a:r>
            <a:r>
              <a:rPr lang="en-US" altLang="zh-TW" sz="1600" dirty="0" smtClean="0">
                <a:latin typeface="微軟正黑體" panose="020B0604030504040204" pitchFamily="34" charset="-120"/>
                <a:ea typeface="微軟正黑體" panose="020B0604030504040204" pitchFamily="34" charset="-120"/>
                <a:cs typeface="Adobe Arabic" panose="02040503050201020203" pitchFamily="18" charset="-78"/>
              </a:rPr>
              <a:t> P</a:t>
            </a:r>
            <a:r>
              <a:rPr lang="en-US" altLang="zh-TW" sz="1600" cap="none" dirty="0" smtClean="0">
                <a:latin typeface="微軟正黑體" panose="020B0604030504040204" pitchFamily="34" charset="-120"/>
                <a:ea typeface="微軟正黑體" panose="020B0604030504040204" pitchFamily="34" charset="-120"/>
                <a:cs typeface="Adobe Arabic" panose="02040503050201020203" pitchFamily="18" charset="-78"/>
              </a:rPr>
              <a:t>ython</a:t>
            </a:r>
            <a:r>
              <a:rPr lang="en-US" altLang="zh-TW" sz="1600" dirty="0" smtClean="0">
                <a:latin typeface="微軟正黑體" panose="020B0604030504040204" pitchFamily="34" charset="-120"/>
                <a:ea typeface="微軟正黑體" panose="020B0604030504040204" pitchFamily="34" charset="-120"/>
                <a:cs typeface="Adobe Arabic" panose="02040503050201020203" pitchFamily="18" charset="-78"/>
              </a:rPr>
              <a:t> </a:t>
            </a:r>
            <a:r>
              <a:rPr lang="zh-TW" altLang="en-US" sz="1600" dirty="0">
                <a:latin typeface="微軟正黑體" panose="020B0604030504040204" pitchFamily="34" charset="-120"/>
                <a:ea typeface="微軟正黑體" panose="020B0604030504040204" pitchFamily="34" charset="-120"/>
                <a:cs typeface="Adobe Arabic" panose="02040503050201020203" pitchFamily="18" charset="-78"/>
              </a:rPr>
              <a:t>深度學習應用實務</a:t>
            </a:r>
          </a:p>
        </p:txBody>
      </p:sp>
    </p:spTree>
    <p:extLst>
      <p:ext uri="{BB962C8B-B14F-4D97-AF65-F5344CB8AC3E}">
        <p14:creationId xmlns:p14="http://schemas.microsoft.com/office/powerpoint/2010/main" val="1533340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13-2 </a:t>
            </a:r>
            <a:r>
              <a:rPr lang="zh-TW" altLang="en-US" sz="3200" dirty="0">
                <a:latin typeface="Arial" panose="020B0604020202020204" pitchFamily="34" charset="0"/>
                <a:ea typeface="微軟正黑體" panose="020B0604030504040204" pitchFamily="34" charset="-120"/>
                <a:cs typeface="Arial" panose="020B0604020202020204" pitchFamily="34" charset="0"/>
              </a:rPr>
              <a:t>實作案例：</a:t>
            </a:r>
            <a:r>
              <a:rPr lang="en-US" altLang="zh-TW" sz="3200" dirty="0">
                <a:latin typeface="Arial" panose="020B0604020202020204" pitchFamily="34" charset="0"/>
                <a:ea typeface="微軟正黑體" panose="020B0604030504040204" pitchFamily="34" charset="-120"/>
                <a:cs typeface="Arial" panose="020B0604020202020204" pitchFamily="34" charset="0"/>
              </a:rPr>
              <a:t>IMDb</a:t>
            </a:r>
            <a:r>
              <a:rPr lang="zh-TW" altLang="en-US" sz="3200" dirty="0">
                <a:latin typeface="Arial" panose="020B0604020202020204" pitchFamily="34" charset="0"/>
                <a:ea typeface="微軟正黑體" panose="020B0604030504040204" pitchFamily="34" charset="-120"/>
                <a:cs typeface="Arial" panose="020B0604020202020204" pitchFamily="34" charset="0"/>
              </a:rPr>
              <a:t>網路電影資料預處理</a:t>
            </a:r>
          </a:p>
        </p:txBody>
      </p:sp>
      <p:pic>
        <p:nvPicPr>
          <p:cNvPr id="4" name="圖片 3"/>
          <p:cNvPicPr>
            <a:picLocks noChangeAspect="1"/>
          </p:cNvPicPr>
          <p:nvPr/>
        </p:nvPicPr>
        <p:blipFill rotWithShape="1">
          <a:blip r:embed="rId3"/>
          <a:srcRect t="6816" b="49308"/>
          <a:stretch/>
        </p:blipFill>
        <p:spPr>
          <a:xfrm>
            <a:off x="484093" y="2270120"/>
            <a:ext cx="11223815" cy="2770094"/>
          </a:xfrm>
          <a:prstGeom prst="rect">
            <a:avLst/>
          </a:prstGeom>
        </p:spPr>
      </p:pic>
      <p:sp>
        <p:nvSpPr>
          <p:cNvPr id="6" name="矩形 5"/>
          <p:cNvSpPr/>
          <p:nvPr/>
        </p:nvSpPr>
        <p:spPr>
          <a:xfrm>
            <a:off x="3714867" y="5290901"/>
            <a:ext cx="4762266" cy="369332"/>
          </a:xfrm>
          <a:prstGeom prst="rect">
            <a:avLst/>
          </a:prstGeom>
        </p:spPr>
        <p:txBody>
          <a:bodyPr wrap="none">
            <a:spAutoFit/>
          </a:bodyPr>
          <a:lstStyle/>
          <a:p>
            <a:r>
              <a:rPr lang="zh-TW" altLang="en-US" dirty="0"/>
              <a:t>https://ai.stanford.edu/~amaas/data/sentiment/</a:t>
            </a:r>
          </a:p>
        </p:txBody>
      </p:sp>
      <p:sp>
        <p:nvSpPr>
          <p:cNvPr id="7" name="橢圓 6"/>
          <p:cNvSpPr/>
          <p:nvPr/>
        </p:nvSpPr>
        <p:spPr>
          <a:xfrm>
            <a:off x="950776" y="2933183"/>
            <a:ext cx="1595718" cy="62752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585302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13-2 </a:t>
            </a:r>
            <a:r>
              <a:rPr lang="zh-TW" altLang="en-US" sz="3200" dirty="0">
                <a:latin typeface="Arial" panose="020B0604020202020204" pitchFamily="34" charset="0"/>
                <a:ea typeface="微軟正黑體" panose="020B0604030504040204" pitchFamily="34" charset="-120"/>
                <a:cs typeface="Arial" panose="020B0604020202020204" pitchFamily="34" charset="0"/>
              </a:rPr>
              <a:t>實作案例：</a:t>
            </a:r>
            <a:r>
              <a:rPr lang="en-US" altLang="zh-TW" sz="3200" dirty="0">
                <a:latin typeface="Arial" panose="020B0604020202020204" pitchFamily="34" charset="0"/>
                <a:ea typeface="微軟正黑體" panose="020B0604030504040204" pitchFamily="34" charset="-120"/>
                <a:cs typeface="Arial" panose="020B0604020202020204" pitchFamily="34" charset="0"/>
              </a:rPr>
              <a:t>IMDb</a:t>
            </a:r>
            <a:r>
              <a:rPr lang="zh-TW" altLang="en-US" sz="3200" dirty="0">
                <a:latin typeface="Arial" panose="020B0604020202020204" pitchFamily="34" charset="0"/>
                <a:ea typeface="微軟正黑體" panose="020B0604030504040204" pitchFamily="34" charset="-120"/>
                <a:cs typeface="Arial" panose="020B0604020202020204" pitchFamily="34" charset="0"/>
              </a:rPr>
              <a:t>網路電影資料預處理</a:t>
            </a:r>
          </a:p>
        </p:txBody>
      </p:sp>
      <p:pic>
        <p:nvPicPr>
          <p:cNvPr id="9" name="內容版面配置區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388" y="2256393"/>
            <a:ext cx="9669224" cy="3419952"/>
          </a:xfrm>
        </p:spPr>
      </p:pic>
      <p:pic>
        <p:nvPicPr>
          <p:cNvPr id="3" name="圖片 2"/>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l="27173" t="24706" r="19331" b="27974"/>
          <a:stretch/>
        </p:blipFill>
        <p:spPr>
          <a:xfrm>
            <a:off x="8023413" y="1713958"/>
            <a:ext cx="2043952" cy="2410134"/>
          </a:xfrm>
          <a:prstGeom prst="rect">
            <a:avLst/>
          </a:prstGeom>
          <a:ln>
            <a:noFill/>
          </a:ln>
          <a:effectLst>
            <a:softEdge rad="112500"/>
          </a:effectLst>
        </p:spPr>
      </p:pic>
    </p:spTree>
    <p:extLst>
      <p:ext uri="{BB962C8B-B14F-4D97-AF65-F5344CB8AC3E}">
        <p14:creationId xmlns:p14="http://schemas.microsoft.com/office/powerpoint/2010/main" val="3676602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13-2 </a:t>
            </a:r>
            <a:r>
              <a:rPr lang="zh-TW" altLang="en-US" sz="3200" dirty="0">
                <a:latin typeface="Arial" panose="020B0604020202020204" pitchFamily="34" charset="0"/>
                <a:ea typeface="微軟正黑體" panose="020B0604030504040204" pitchFamily="34" charset="-120"/>
                <a:cs typeface="Arial" panose="020B0604020202020204" pitchFamily="34" charset="0"/>
              </a:rPr>
              <a:t>實作案例：</a:t>
            </a:r>
            <a:r>
              <a:rPr lang="en-US" altLang="zh-TW" sz="3200" dirty="0">
                <a:latin typeface="Arial" panose="020B0604020202020204" pitchFamily="34" charset="0"/>
                <a:ea typeface="微軟正黑體" panose="020B0604030504040204" pitchFamily="34" charset="-120"/>
                <a:cs typeface="Arial" panose="020B0604020202020204" pitchFamily="34" charset="0"/>
              </a:rPr>
              <a:t>IMDb</a:t>
            </a:r>
            <a:r>
              <a:rPr lang="zh-TW" altLang="en-US" sz="3200" dirty="0">
                <a:latin typeface="Arial" panose="020B0604020202020204" pitchFamily="34" charset="0"/>
                <a:ea typeface="微軟正黑體" panose="020B0604030504040204" pitchFamily="34" charset="-120"/>
                <a:cs typeface="Arial" panose="020B0604020202020204" pitchFamily="34" charset="0"/>
              </a:rPr>
              <a:t>網路電影資料預處理</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8776" y="1872597"/>
            <a:ext cx="8674449" cy="4375803"/>
          </a:xfrm>
        </p:spPr>
      </p:pic>
    </p:spTree>
    <p:extLst>
      <p:ext uri="{BB962C8B-B14F-4D97-AF65-F5344CB8AC3E}">
        <p14:creationId xmlns:p14="http://schemas.microsoft.com/office/powerpoint/2010/main" val="3256407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13-2 </a:t>
            </a:r>
            <a:r>
              <a:rPr lang="zh-TW" altLang="en-US" sz="3200" dirty="0">
                <a:latin typeface="Arial" panose="020B0604020202020204" pitchFamily="34" charset="0"/>
                <a:ea typeface="微軟正黑體" panose="020B0604030504040204" pitchFamily="34" charset="-120"/>
                <a:cs typeface="Arial" panose="020B0604020202020204" pitchFamily="34" charset="0"/>
              </a:rPr>
              <a:t>實作案例：</a:t>
            </a:r>
            <a:r>
              <a:rPr lang="en-US" altLang="zh-TW" sz="3200" dirty="0">
                <a:latin typeface="Arial" panose="020B0604020202020204" pitchFamily="34" charset="0"/>
                <a:ea typeface="微軟正黑體" panose="020B0604030504040204" pitchFamily="34" charset="-120"/>
                <a:cs typeface="Arial" panose="020B0604020202020204" pitchFamily="34" charset="0"/>
              </a:rPr>
              <a:t>IMDb</a:t>
            </a:r>
            <a:r>
              <a:rPr lang="zh-TW" altLang="en-US" sz="3200" dirty="0">
                <a:latin typeface="Arial" panose="020B0604020202020204" pitchFamily="34" charset="0"/>
                <a:ea typeface="微軟正黑體" panose="020B0604030504040204" pitchFamily="34" charset="-120"/>
                <a:cs typeface="Arial" panose="020B0604020202020204" pitchFamily="34" charset="0"/>
              </a:rPr>
              <a:t>網路電影資料預處理</a:t>
            </a:r>
          </a:p>
        </p:txBody>
      </p:sp>
      <p:sp>
        <p:nvSpPr>
          <p:cNvPr id="3" name="內容版面配置區 2"/>
          <p:cNvSpPr>
            <a:spLocks noGrp="1"/>
          </p:cNvSpPr>
          <p:nvPr>
            <p:ph idx="1"/>
          </p:nvPr>
        </p:nvSpPr>
        <p:spPr>
          <a:xfrm>
            <a:off x="1151638" y="2142067"/>
            <a:ext cx="10050088" cy="3649133"/>
          </a:xfrm>
        </p:spPr>
        <p:txBody>
          <a:bodyPr/>
          <a:lstStyle/>
          <a:p>
            <a:pPr marL="0" indent="0">
              <a:buNone/>
            </a:pPr>
            <a:r>
              <a:rPr lang="en-US" altLang="zh-TW" dirty="0"/>
              <a:t>Victor Nunez imbues this unsentimental tale of a young woman's emotional journey with a sense of poetry seldom seen in cinema. By poetry I mean the sense in which the literary and the cinematic come into play. There is something very literary about the film, almost as if a novel has been adapted page by page to screen. In this sense, the film achieves depths many cannot; but it is also rather slow at other times, undercutting the depths it once achieved in favor of ennui. The film's star Ashley Judd has not yet made a better film than her debut here. She fits the role of lead Ruby like a glove, almost as if she didn't have to act. She has true movie star presence in the film, and hasn't really managed to convey the same allure in her later films, although she was impressive in Normal Life</a:t>
            </a:r>
            <a:r>
              <a:rPr lang="en-US" altLang="zh-TW" dirty="0" smtClean="0"/>
              <a:t>.</a:t>
            </a:r>
            <a:r>
              <a:rPr lang="zh-TW" altLang="en-US" dirty="0"/>
              <a:t> </a:t>
            </a:r>
            <a:endParaRPr lang="en-US" altLang="zh-TW" dirty="0" smtClean="0"/>
          </a:p>
          <a:p>
            <a:pPr marL="0" indent="0">
              <a:buNone/>
            </a:pPr>
            <a:r>
              <a:rPr lang="en-US" altLang="zh-TW" dirty="0" smtClean="0"/>
              <a:t>1</a:t>
            </a:r>
            <a:endParaRPr lang="zh-TW" altLang="en-US" dirty="0"/>
          </a:p>
        </p:txBody>
      </p:sp>
    </p:spTree>
    <p:extLst>
      <p:ext uri="{BB962C8B-B14F-4D97-AF65-F5344CB8AC3E}">
        <p14:creationId xmlns:p14="http://schemas.microsoft.com/office/powerpoint/2010/main" val="1917599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13-2 </a:t>
            </a:r>
            <a:r>
              <a:rPr lang="zh-TW" altLang="en-US" sz="3200" dirty="0">
                <a:latin typeface="Arial" panose="020B0604020202020204" pitchFamily="34" charset="0"/>
                <a:ea typeface="微軟正黑體" panose="020B0604030504040204" pitchFamily="34" charset="-120"/>
                <a:cs typeface="Arial" panose="020B0604020202020204" pitchFamily="34" charset="0"/>
              </a:rPr>
              <a:t>實作案例：</a:t>
            </a:r>
            <a:r>
              <a:rPr lang="en-US" altLang="zh-TW" sz="3200" dirty="0">
                <a:latin typeface="Arial" panose="020B0604020202020204" pitchFamily="34" charset="0"/>
                <a:ea typeface="微軟正黑體" panose="020B0604030504040204" pitchFamily="34" charset="-120"/>
                <a:cs typeface="Arial" panose="020B0604020202020204" pitchFamily="34" charset="0"/>
              </a:rPr>
              <a:t>IMDb</a:t>
            </a:r>
            <a:r>
              <a:rPr lang="zh-TW" altLang="en-US" sz="3200" dirty="0">
                <a:latin typeface="Arial" panose="020B0604020202020204" pitchFamily="34" charset="0"/>
                <a:ea typeface="微軟正黑體" panose="020B0604030504040204" pitchFamily="34" charset="-120"/>
                <a:cs typeface="Arial" panose="020B0604020202020204" pitchFamily="34" charset="0"/>
              </a:rPr>
              <a:t>網路電影資料預處理</a:t>
            </a: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0285" y="2495198"/>
            <a:ext cx="7211431" cy="1705213"/>
          </a:xfrm>
        </p:spPr>
      </p:pic>
      <p:pic>
        <p:nvPicPr>
          <p:cNvPr id="6" name="圖片 5"/>
          <p:cNvPicPr>
            <a:picLocks noChangeAspect="1"/>
          </p:cNvPicPr>
          <p:nvPr/>
        </p:nvPicPr>
        <p:blipFill rotWithShape="1">
          <a:blip r:embed="rId4">
            <a:extLst>
              <a:ext uri="{28A0092B-C50C-407E-A947-70E740481C1C}">
                <a14:useLocalDpi xmlns:a14="http://schemas.microsoft.com/office/drawing/2010/main" val="0"/>
              </a:ext>
            </a:extLst>
          </a:blip>
          <a:srcRect b="53471"/>
          <a:stretch/>
        </p:blipFill>
        <p:spPr>
          <a:xfrm>
            <a:off x="1337599" y="4515329"/>
            <a:ext cx="9516803" cy="540764"/>
          </a:xfrm>
          <a:prstGeom prst="rect">
            <a:avLst/>
          </a:prstGeom>
        </p:spPr>
      </p:pic>
    </p:spTree>
    <p:extLst>
      <p:ext uri="{BB962C8B-B14F-4D97-AF65-F5344CB8AC3E}">
        <p14:creationId xmlns:p14="http://schemas.microsoft.com/office/powerpoint/2010/main" val="9445557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13-2 </a:t>
            </a:r>
            <a:r>
              <a:rPr lang="zh-TW" altLang="en-US" sz="3200" dirty="0">
                <a:latin typeface="Arial" panose="020B0604020202020204" pitchFamily="34" charset="0"/>
                <a:ea typeface="微軟正黑體" panose="020B0604030504040204" pitchFamily="34" charset="-120"/>
                <a:cs typeface="Arial" panose="020B0604020202020204" pitchFamily="34" charset="0"/>
              </a:rPr>
              <a:t>實作案例：</a:t>
            </a:r>
            <a:r>
              <a:rPr lang="en-US" altLang="zh-TW" sz="3200" dirty="0">
                <a:latin typeface="Arial" panose="020B0604020202020204" pitchFamily="34" charset="0"/>
                <a:ea typeface="微軟正黑體" panose="020B0604030504040204" pitchFamily="34" charset="-120"/>
                <a:cs typeface="Arial" panose="020B0604020202020204" pitchFamily="34" charset="0"/>
              </a:rPr>
              <a:t>IMDb</a:t>
            </a:r>
            <a:r>
              <a:rPr lang="zh-TW" altLang="en-US" sz="3200" dirty="0">
                <a:latin typeface="Arial" panose="020B0604020202020204" pitchFamily="34" charset="0"/>
                <a:ea typeface="微軟正黑體" panose="020B0604030504040204" pitchFamily="34" charset="-120"/>
                <a:cs typeface="Arial" panose="020B0604020202020204" pitchFamily="34" charset="0"/>
              </a:rPr>
              <a:t>網路電影資料預處理</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2083" y="1874941"/>
            <a:ext cx="7567835" cy="3843227"/>
          </a:xfrm>
        </p:spPr>
      </p:pic>
      <p:pic>
        <p:nvPicPr>
          <p:cNvPr id="7" name="圖片 6"/>
          <p:cNvPicPr>
            <a:picLocks noChangeAspect="1"/>
          </p:cNvPicPr>
          <p:nvPr/>
        </p:nvPicPr>
        <p:blipFill rotWithShape="1">
          <a:blip r:embed="rId4">
            <a:extLst>
              <a:ext uri="{28A0092B-C50C-407E-A947-70E740481C1C}">
                <a14:useLocalDpi xmlns:a14="http://schemas.microsoft.com/office/drawing/2010/main" val="0"/>
              </a:ext>
            </a:extLst>
          </a:blip>
          <a:srcRect t="42672" r="68934"/>
          <a:stretch/>
        </p:blipFill>
        <p:spPr>
          <a:xfrm>
            <a:off x="4617752" y="5896686"/>
            <a:ext cx="2956496" cy="666271"/>
          </a:xfrm>
          <a:prstGeom prst="rect">
            <a:avLst/>
          </a:prstGeom>
        </p:spPr>
      </p:pic>
    </p:spTree>
    <p:extLst>
      <p:ext uri="{BB962C8B-B14F-4D97-AF65-F5344CB8AC3E}">
        <p14:creationId xmlns:p14="http://schemas.microsoft.com/office/powerpoint/2010/main" val="42169857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descr="抽象設計">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標題 11">
            <a:extLst>
              <a:ext uri="{FF2B5EF4-FFF2-40B4-BE49-F238E27FC236}">
                <a16:creationId xmlns:a16="http://schemas.microsoft.com/office/drawing/2014/main" id="{970C361B-D32E-42E0-A41E-86C3D9AC886F}"/>
              </a:ext>
            </a:extLst>
          </p:cNvPr>
          <p:cNvSpPr>
            <a:spLocks noGrp="1"/>
          </p:cNvSpPr>
          <p:nvPr>
            <p:ph type="ctrTitle"/>
          </p:nvPr>
        </p:nvSpPr>
        <p:spPr>
          <a:xfrm>
            <a:off x="3431780" y="2985488"/>
            <a:ext cx="5328440" cy="887025"/>
          </a:xfrm>
        </p:spPr>
        <p:txBody>
          <a:bodyPr rtlCol="0">
            <a:normAutofit fontScale="90000"/>
          </a:bodyPr>
          <a:lstStyle/>
          <a:p>
            <a:pPr rtl="0"/>
            <a:r>
              <a:rPr lang="en-US" altLang="zh-TW" dirty="0" smtClean="0">
                <a:latin typeface="Microsoft JhengHei UI" panose="020B0604030504040204" pitchFamily="34" charset="-120"/>
                <a:ea typeface="Microsoft JhengHei UI" panose="020B0604030504040204" pitchFamily="34" charset="-120"/>
              </a:rPr>
              <a:t>13-3 </a:t>
            </a:r>
            <a:r>
              <a:rPr lang="zh-TW" altLang="en-US" dirty="0" smtClean="0">
                <a:latin typeface="Microsoft JhengHei UI" panose="020B0604030504040204" pitchFamily="34" charset="-120"/>
                <a:ea typeface="Microsoft JhengHei UI" panose="020B0604030504040204" pitchFamily="34" charset="-120"/>
              </a:rPr>
              <a:t>圖片載入與處理</a:t>
            </a:r>
            <a:endParaRPr lang="zh-TW" altLang="ru-RU"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7614436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13-3-1 </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載入圖片檔案</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339" y="2081201"/>
            <a:ext cx="6330535" cy="3649662"/>
          </a:xfr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738" y="2094380"/>
            <a:ext cx="4069839" cy="3623305"/>
          </a:xfrm>
          <a:prstGeom prst="rect">
            <a:avLst/>
          </a:prstGeom>
        </p:spPr>
      </p:pic>
    </p:spTree>
    <p:extLst>
      <p:ext uri="{BB962C8B-B14F-4D97-AF65-F5344CB8AC3E}">
        <p14:creationId xmlns:p14="http://schemas.microsoft.com/office/powerpoint/2010/main" val="2556636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13-3-2 </a:t>
            </a:r>
            <a:r>
              <a:rPr lang="zh-TW" altLang="en-US" sz="3200" dirty="0">
                <a:latin typeface="Arial" panose="020B0604020202020204" pitchFamily="34" charset="0"/>
                <a:ea typeface="微軟正黑體" panose="020B0604030504040204" pitchFamily="34" charset="-120"/>
                <a:cs typeface="Arial" panose="020B0604020202020204" pitchFamily="34" charset="0"/>
              </a:rPr>
              <a:t>將圖片轉換成</a:t>
            </a:r>
            <a:r>
              <a:rPr lang="en-US" altLang="zh-TW" sz="3200" dirty="0" err="1" smtClean="0">
                <a:latin typeface="Arial" panose="020B0604020202020204" pitchFamily="34" charset="0"/>
                <a:ea typeface="微軟正黑體" panose="020B0604030504040204" pitchFamily="34" charset="-120"/>
                <a:cs typeface="Arial" panose="020B0604020202020204" pitchFamily="34" charset="0"/>
              </a:rPr>
              <a:t>N</a:t>
            </a:r>
            <a:r>
              <a:rPr lang="en-US" altLang="zh-TW" sz="3200" cap="none" dirty="0" err="1" smtClean="0">
                <a:latin typeface="Arial" panose="020B0604020202020204" pitchFamily="34" charset="0"/>
                <a:ea typeface="微軟正黑體" panose="020B0604030504040204" pitchFamily="34" charset="-120"/>
                <a:cs typeface="Arial" panose="020B0604020202020204" pitchFamily="34" charset="0"/>
              </a:rPr>
              <a:t>um</a:t>
            </a:r>
            <a:r>
              <a:rPr lang="en-US" altLang="zh-TW" sz="3200" dirty="0" err="1" smtClean="0">
                <a:latin typeface="Arial" panose="020B0604020202020204" pitchFamily="34" charset="0"/>
                <a:ea typeface="微軟正黑體" panose="020B0604030504040204" pitchFamily="34" charset="-120"/>
                <a:cs typeface="Arial" panose="020B0604020202020204" pitchFamily="34" charset="0"/>
              </a:rPr>
              <a:t>P</a:t>
            </a:r>
            <a:r>
              <a:rPr lang="en-US" altLang="zh-TW" sz="3200" cap="none" dirty="0" err="1" smtClean="0">
                <a:latin typeface="Arial" panose="020B0604020202020204" pitchFamily="34" charset="0"/>
                <a:ea typeface="微軟正黑體" panose="020B0604030504040204" pitchFamily="34" charset="-120"/>
                <a:cs typeface="Arial" panose="020B0604020202020204" pitchFamily="34" charset="0"/>
              </a:rPr>
              <a:t>y</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陣列</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8213" y="1637347"/>
            <a:ext cx="5920139" cy="4635741"/>
          </a:xfr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8356" y="2072805"/>
            <a:ext cx="4278209" cy="3764824"/>
          </a:xfrm>
          <a:prstGeom prst="rect">
            <a:avLst/>
          </a:prstGeom>
        </p:spPr>
      </p:pic>
    </p:spTree>
    <p:extLst>
      <p:ext uri="{BB962C8B-B14F-4D97-AF65-F5344CB8AC3E}">
        <p14:creationId xmlns:p14="http://schemas.microsoft.com/office/powerpoint/2010/main" val="4030664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13-3-2 </a:t>
            </a:r>
            <a:r>
              <a:rPr lang="zh-TW" altLang="en-US" sz="3200" dirty="0">
                <a:latin typeface="Arial" panose="020B0604020202020204" pitchFamily="34" charset="0"/>
                <a:ea typeface="微軟正黑體" panose="020B0604030504040204" pitchFamily="34" charset="-120"/>
                <a:cs typeface="Arial" panose="020B0604020202020204" pitchFamily="34" charset="0"/>
              </a:rPr>
              <a:t>將圖片轉換成</a:t>
            </a:r>
            <a:r>
              <a:rPr lang="en-US" altLang="zh-TW" sz="3200" dirty="0" err="1" smtClean="0">
                <a:latin typeface="Arial" panose="020B0604020202020204" pitchFamily="34" charset="0"/>
                <a:ea typeface="微軟正黑體" panose="020B0604030504040204" pitchFamily="34" charset="-120"/>
                <a:cs typeface="Arial" panose="020B0604020202020204" pitchFamily="34" charset="0"/>
              </a:rPr>
              <a:t>N</a:t>
            </a:r>
            <a:r>
              <a:rPr lang="en-US" altLang="zh-TW" sz="3200" cap="none" dirty="0" err="1" smtClean="0">
                <a:latin typeface="Arial" panose="020B0604020202020204" pitchFamily="34" charset="0"/>
                <a:ea typeface="微軟正黑體" panose="020B0604030504040204" pitchFamily="34" charset="-120"/>
                <a:cs typeface="Arial" panose="020B0604020202020204" pitchFamily="34" charset="0"/>
              </a:rPr>
              <a:t>um</a:t>
            </a:r>
            <a:r>
              <a:rPr lang="en-US" altLang="zh-TW" sz="3200" dirty="0" err="1" smtClean="0">
                <a:latin typeface="Arial" panose="020B0604020202020204" pitchFamily="34" charset="0"/>
                <a:ea typeface="微軟正黑體" panose="020B0604030504040204" pitchFamily="34" charset="-120"/>
                <a:cs typeface="Arial" panose="020B0604020202020204" pitchFamily="34" charset="0"/>
              </a:rPr>
              <a:t>P</a:t>
            </a:r>
            <a:r>
              <a:rPr lang="en-US" altLang="zh-TW" sz="3200" cap="none" dirty="0" err="1" smtClean="0">
                <a:latin typeface="Arial" panose="020B0604020202020204" pitchFamily="34" charset="0"/>
                <a:ea typeface="微軟正黑體" panose="020B0604030504040204" pitchFamily="34" charset="-120"/>
                <a:cs typeface="Arial" panose="020B0604020202020204" pitchFamily="34" charset="0"/>
              </a:rPr>
              <a:t>y</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陣列</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6332" y="1702268"/>
            <a:ext cx="5617880" cy="4674850"/>
          </a:xfrm>
        </p:spPr>
      </p:pic>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9615" y="2572508"/>
            <a:ext cx="2934369" cy="2934369"/>
          </a:xfrm>
          <a:prstGeom prst="rect">
            <a:avLst/>
          </a:prstGeom>
        </p:spPr>
      </p:pic>
      <p:sp>
        <p:nvSpPr>
          <p:cNvPr id="10" name="矩形 9"/>
          <p:cNvSpPr/>
          <p:nvPr/>
        </p:nvSpPr>
        <p:spPr>
          <a:xfrm>
            <a:off x="1186332" y="2339788"/>
            <a:ext cx="4820021" cy="7440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64245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descr="抽象設計">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標題 11">
            <a:extLst>
              <a:ext uri="{FF2B5EF4-FFF2-40B4-BE49-F238E27FC236}">
                <a16:creationId xmlns:a16="http://schemas.microsoft.com/office/drawing/2014/main" id="{970C361B-D32E-42E0-A41E-86C3D9AC886F}"/>
              </a:ext>
            </a:extLst>
          </p:cNvPr>
          <p:cNvSpPr>
            <a:spLocks noGrp="1"/>
          </p:cNvSpPr>
          <p:nvPr>
            <p:ph type="ctrTitle"/>
          </p:nvPr>
        </p:nvSpPr>
        <p:spPr>
          <a:xfrm>
            <a:off x="3188032" y="2985488"/>
            <a:ext cx="5815937" cy="887025"/>
          </a:xfrm>
        </p:spPr>
        <p:txBody>
          <a:bodyPr rtlCol="0">
            <a:normAutofit/>
          </a:bodyPr>
          <a:lstStyle/>
          <a:p>
            <a:pPr rtl="0"/>
            <a:r>
              <a:rPr lang="en-US" altLang="zh-TW" dirty="0" smtClean="0">
                <a:latin typeface="Microsoft JhengHei UI" panose="020B0604030504040204" pitchFamily="34" charset="-120"/>
                <a:ea typeface="Microsoft JhengHei UI" panose="020B0604030504040204" pitchFamily="34" charset="-120"/>
              </a:rPr>
              <a:t>13-1</a:t>
            </a:r>
            <a:r>
              <a:rPr lang="zh-TW" altLang="en-US" dirty="0" smtClean="0">
                <a:latin typeface="Microsoft JhengHei UI" panose="020B0604030504040204" pitchFamily="34" charset="-120"/>
                <a:ea typeface="Microsoft JhengHei UI" panose="020B0604030504040204" pitchFamily="34" charset="-120"/>
              </a:rPr>
              <a:t>文字資料預處理</a:t>
            </a:r>
            <a:endParaRPr lang="zh-TW" altLang="ru-RU"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1252276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13-3-3 </a:t>
            </a:r>
            <a:r>
              <a:rPr lang="zh-TW" altLang="en-US" sz="3200" dirty="0">
                <a:latin typeface="Arial" panose="020B0604020202020204" pitchFamily="34" charset="0"/>
                <a:ea typeface="微軟正黑體" panose="020B0604030504040204" pitchFamily="34" charset="-120"/>
                <a:cs typeface="Arial" panose="020B0604020202020204" pitchFamily="34" charset="0"/>
              </a:rPr>
              <a:t>儲存圖片檔案</a:t>
            </a: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7338" y="1622526"/>
            <a:ext cx="6389579" cy="4886692"/>
          </a:xfr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0436" y="3649649"/>
            <a:ext cx="2007057" cy="2934369"/>
          </a:xfrm>
          <a:prstGeom prst="rect">
            <a:avLst/>
          </a:prstGeom>
        </p:spPr>
      </p:pic>
      <p:sp>
        <p:nvSpPr>
          <p:cNvPr id="13" name="矩形 12"/>
          <p:cNvSpPr/>
          <p:nvPr/>
        </p:nvSpPr>
        <p:spPr>
          <a:xfrm>
            <a:off x="7826189" y="1359254"/>
            <a:ext cx="3415552" cy="2031325"/>
          </a:xfrm>
          <a:prstGeom prst="rect">
            <a:avLst/>
          </a:prstGeom>
        </p:spPr>
        <p:txBody>
          <a:bodyPr wrap="square">
            <a:spAutoFit/>
          </a:bodyPr>
          <a:lstStyle/>
          <a:p>
            <a:pPr lvl="0" defTabSz="914400" eaLnBrk="0" fontAlgn="base" hangingPunct="0">
              <a:spcBef>
                <a:spcPct val="0"/>
              </a:spcBef>
              <a:spcAft>
                <a:spcPct val="0"/>
              </a:spcAft>
            </a:pPr>
            <a:r>
              <a:rPr lang="zh-TW" altLang="zh-TW" sz="1400" dirty="0">
                <a:latin typeface="Arial" panose="020B0604020202020204" pitchFamily="34" charset="0"/>
                <a:ea typeface="Roboto"/>
                <a:cs typeface="Arial" panose="020B0604020202020204" pitchFamily="34" charset="0"/>
              </a:rPr>
              <a:t>&lt;class 'PIL.Image.Image'&gt; </a:t>
            </a:r>
            <a:endParaRPr lang="zh-TW" altLang="zh-TW" sz="1100" dirty="0">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zh-TW" altLang="zh-TW" sz="1400" dirty="0">
                <a:latin typeface="Arial" panose="020B0604020202020204" pitchFamily="34" charset="0"/>
                <a:ea typeface="Roboto"/>
                <a:cs typeface="Arial" panose="020B0604020202020204" pitchFamily="34" charset="0"/>
              </a:rPr>
              <a:t>/usr/local/lib/python3.7/dist-packages/keras_preprocessing/image/utils.py:107: UserWarning: grayscale is deprecated. Please use color_mode = "grayscale" warnings.warn('grayscale is deprecated. Please use ' </a:t>
            </a:r>
            <a:endParaRPr lang="zh-TW" altLang="zh-TW" sz="1100" dirty="0">
              <a:latin typeface="Arial" panose="020B0604020202020204" pitchFamily="34" charset="0"/>
              <a:cs typeface="Arial" panose="020B0604020202020204" pitchFamily="34" charset="0"/>
            </a:endParaRPr>
          </a:p>
          <a:p>
            <a:pPr lvl="0" defTabSz="914400" eaLnBrk="0" fontAlgn="base" hangingPunct="0">
              <a:spcBef>
                <a:spcPct val="0"/>
              </a:spcBef>
              <a:spcAft>
                <a:spcPct val="0"/>
              </a:spcAft>
            </a:pPr>
            <a:r>
              <a:rPr lang="zh-TW" altLang="zh-TW" sz="1400" dirty="0">
                <a:latin typeface="Arial" panose="020B0604020202020204" pitchFamily="34" charset="0"/>
                <a:ea typeface="Roboto"/>
                <a:cs typeface="Arial" panose="020B0604020202020204" pitchFamily="34" charset="0"/>
              </a:rPr>
              <a:t>&lt;matplotlib.image.AxesImage at 0x7fedc1231890&gt;</a:t>
            </a:r>
            <a:endParaRPr lang="zh-TW" altLang="zh-TW" sz="3200" dirty="0">
              <a:latin typeface="Arial" panose="020B0604020202020204" pitchFamily="34" charset="0"/>
              <a:cs typeface="Arial" panose="020B0604020202020204" pitchFamily="34" charset="0"/>
            </a:endParaRPr>
          </a:p>
        </p:txBody>
      </p:sp>
      <p:sp>
        <p:nvSpPr>
          <p:cNvPr id="14" name="矩形 13"/>
          <p:cNvSpPr/>
          <p:nvPr/>
        </p:nvSpPr>
        <p:spPr>
          <a:xfrm>
            <a:off x="997338" y="4007224"/>
            <a:ext cx="4820021" cy="5558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1458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descr="抽象設計">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標題 11">
            <a:extLst>
              <a:ext uri="{FF2B5EF4-FFF2-40B4-BE49-F238E27FC236}">
                <a16:creationId xmlns:a16="http://schemas.microsoft.com/office/drawing/2014/main" id="{970C361B-D32E-42E0-A41E-86C3D9AC886F}"/>
              </a:ext>
            </a:extLst>
          </p:cNvPr>
          <p:cNvSpPr>
            <a:spLocks noGrp="1"/>
          </p:cNvSpPr>
          <p:nvPr>
            <p:ph type="ctrTitle"/>
          </p:nvPr>
        </p:nvSpPr>
        <p:spPr>
          <a:xfrm>
            <a:off x="1640541" y="3066050"/>
            <a:ext cx="8910918" cy="725901"/>
          </a:xfrm>
        </p:spPr>
        <p:txBody>
          <a:bodyPr rtlCol="0">
            <a:normAutofit fontScale="90000"/>
          </a:bodyPr>
          <a:lstStyle/>
          <a:p>
            <a:pPr rtl="0"/>
            <a:r>
              <a:rPr lang="en-US" altLang="zh-TW" dirty="0" smtClean="0">
                <a:latin typeface="Microsoft JhengHei UI" panose="020B0604030504040204" pitchFamily="34" charset="-120"/>
                <a:ea typeface="Microsoft JhengHei UI" panose="020B0604030504040204" pitchFamily="34" charset="-120"/>
              </a:rPr>
              <a:t>13-4 </a:t>
            </a:r>
            <a:r>
              <a:rPr lang="zh-TW" altLang="en-US" dirty="0" smtClean="0">
                <a:latin typeface="Microsoft JhengHei UI" panose="020B0604030504040204" pitchFamily="34" charset="-120"/>
                <a:ea typeface="Microsoft JhengHei UI" panose="020B0604030504040204" pitchFamily="34" charset="-120"/>
              </a:rPr>
              <a:t>資料增強 </a:t>
            </a:r>
            <a:r>
              <a:rPr lang="en-US" altLang="zh-TW" dirty="0" smtClean="0">
                <a:latin typeface="Microsoft JhengHei UI" panose="020B0604030504040204" pitchFamily="34" charset="-120"/>
                <a:ea typeface="Microsoft JhengHei UI" panose="020B0604030504040204" pitchFamily="34" charset="-120"/>
              </a:rPr>
              <a:t>D</a:t>
            </a:r>
            <a:r>
              <a:rPr lang="en-US" altLang="zh-TW" cap="none" dirty="0" smtClean="0">
                <a:latin typeface="Microsoft JhengHei UI" panose="020B0604030504040204" pitchFamily="34" charset="-120"/>
                <a:ea typeface="Microsoft JhengHei UI" panose="020B0604030504040204" pitchFamily="34" charset="-120"/>
              </a:rPr>
              <a:t>ata</a:t>
            </a:r>
            <a:r>
              <a:rPr lang="en-US" altLang="zh-TW" dirty="0" smtClean="0">
                <a:latin typeface="Microsoft JhengHei UI" panose="020B0604030504040204" pitchFamily="34" charset="-120"/>
                <a:ea typeface="Microsoft JhengHei UI" panose="020B0604030504040204" pitchFamily="34" charset="-120"/>
              </a:rPr>
              <a:t> A</a:t>
            </a:r>
            <a:r>
              <a:rPr lang="en-US" altLang="zh-TW" cap="none" dirty="0" smtClean="0">
                <a:latin typeface="Microsoft JhengHei UI" panose="020B0604030504040204" pitchFamily="34" charset="-120"/>
                <a:ea typeface="Microsoft JhengHei UI" panose="020B0604030504040204" pitchFamily="34" charset="-120"/>
              </a:rPr>
              <a:t>ugmentation</a:t>
            </a:r>
            <a:endParaRPr lang="zh-TW" altLang="ru-RU"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2882665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13-4-1 </a:t>
            </a:r>
            <a:r>
              <a:rPr lang="en-US" altLang="zh-TW" sz="3200" dirty="0" err="1" smtClean="0">
                <a:latin typeface="Arial" panose="020B0604020202020204" pitchFamily="34" charset="0"/>
                <a:ea typeface="微軟正黑體" panose="020B0604030504040204" pitchFamily="34" charset="-120"/>
                <a:cs typeface="Arial" panose="020B0604020202020204" pitchFamily="34" charset="0"/>
              </a:rPr>
              <a:t>K</a:t>
            </a:r>
            <a:r>
              <a:rPr lang="en-US" altLang="zh-TW" sz="3200" cap="none" dirty="0" err="1" smtClean="0">
                <a:latin typeface="Arial" panose="020B0604020202020204" pitchFamily="34" charset="0"/>
                <a:ea typeface="微軟正黑體" panose="020B0604030504040204" pitchFamily="34" charset="-120"/>
                <a:cs typeface="Arial" panose="020B0604020202020204" pitchFamily="34" charset="0"/>
              </a:rPr>
              <a:t>eras</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的</a:t>
            </a:r>
            <a:r>
              <a:rPr lang="zh-TW" altLang="en-US" sz="3200" dirty="0">
                <a:latin typeface="Arial" panose="020B0604020202020204" pitchFamily="34" charset="0"/>
                <a:ea typeface="微軟正黑體" panose="020B0604030504040204" pitchFamily="34" charset="-120"/>
                <a:cs typeface="Arial" panose="020B0604020202020204" pitchFamily="34" charset="0"/>
              </a:rPr>
              <a:t>圖片增強</a:t>
            </a:r>
            <a:r>
              <a:rPr lang="en-US" altLang="zh-TW" sz="3200" dirty="0">
                <a:latin typeface="Arial" panose="020B0604020202020204" pitchFamily="34" charset="0"/>
                <a:ea typeface="微軟正黑體" panose="020B0604030504040204" pitchFamily="34" charset="-120"/>
                <a:cs typeface="Arial" panose="020B0604020202020204" pitchFamily="34" charset="0"/>
              </a:rPr>
              <a:t>API</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4889" y="2366528"/>
            <a:ext cx="8402223" cy="2876951"/>
          </a:xfr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183" y="5380476"/>
            <a:ext cx="2219635" cy="400106"/>
          </a:xfrm>
          <a:prstGeom prst="rect">
            <a:avLst/>
          </a:prstGeom>
        </p:spPr>
      </p:pic>
    </p:spTree>
    <p:extLst>
      <p:ext uri="{BB962C8B-B14F-4D97-AF65-F5344CB8AC3E}">
        <p14:creationId xmlns:p14="http://schemas.microsoft.com/office/powerpoint/2010/main" val="35394320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13-4-1 </a:t>
            </a:r>
            <a:r>
              <a:rPr lang="en-US" altLang="zh-TW" sz="3200" dirty="0" err="1" smtClean="0">
                <a:latin typeface="Arial" panose="020B0604020202020204" pitchFamily="34" charset="0"/>
                <a:ea typeface="微軟正黑體" panose="020B0604030504040204" pitchFamily="34" charset="-120"/>
                <a:cs typeface="Arial" panose="020B0604020202020204" pitchFamily="34" charset="0"/>
              </a:rPr>
              <a:t>K</a:t>
            </a:r>
            <a:r>
              <a:rPr lang="en-US" altLang="zh-TW" sz="3200" cap="none" dirty="0" err="1" smtClean="0">
                <a:latin typeface="Arial" panose="020B0604020202020204" pitchFamily="34" charset="0"/>
                <a:ea typeface="微軟正黑體" panose="020B0604030504040204" pitchFamily="34" charset="-120"/>
                <a:cs typeface="Arial" panose="020B0604020202020204" pitchFamily="34" charset="0"/>
              </a:rPr>
              <a:t>eras</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的</a:t>
            </a:r>
            <a:r>
              <a:rPr lang="zh-TW" altLang="en-US" sz="3200" dirty="0">
                <a:latin typeface="Arial" panose="020B0604020202020204" pitchFamily="34" charset="0"/>
                <a:ea typeface="微軟正黑體" panose="020B0604030504040204" pitchFamily="34" charset="-120"/>
                <a:cs typeface="Arial" panose="020B0604020202020204" pitchFamily="34" charset="0"/>
              </a:rPr>
              <a:t>圖片增強</a:t>
            </a:r>
            <a:r>
              <a:rPr lang="en-US" altLang="zh-TW" sz="3200" dirty="0">
                <a:latin typeface="Arial" panose="020B0604020202020204" pitchFamily="34" charset="0"/>
                <a:ea typeface="微軟正黑體" panose="020B0604030504040204" pitchFamily="34" charset="-120"/>
                <a:cs typeface="Arial" panose="020B0604020202020204" pitchFamily="34" charset="0"/>
              </a:rPr>
              <a:t>API</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pic>
        <p:nvPicPr>
          <p:cNvPr id="4" name="內容版面配置區 3"/>
          <p:cNvPicPr>
            <a:picLocks noGrp="1" noChangeAspect="1"/>
          </p:cNvPicPr>
          <p:nvPr>
            <p:ph idx="1"/>
          </p:nvPr>
        </p:nvPicPr>
        <p:blipFill rotWithShape="1">
          <a:blip r:embed="rId3">
            <a:extLst>
              <a:ext uri="{28A0092B-C50C-407E-A947-70E740481C1C}">
                <a14:useLocalDpi xmlns:a14="http://schemas.microsoft.com/office/drawing/2010/main" val="0"/>
              </a:ext>
            </a:extLst>
          </a:blip>
          <a:srcRect t="10344" r="5231"/>
          <a:stretch/>
        </p:blipFill>
        <p:spPr>
          <a:xfrm>
            <a:off x="1002919" y="2061882"/>
            <a:ext cx="10186162" cy="4177553"/>
          </a:xfrm>
        </p:spPr>
      </p:pic>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Tree>
    <p:extLst>
      <p:ext uri="{BB962C8B-B14F-4D97-AF65-F5344CB8AC3E}">
        <p14:creationId xmlns:p14="http://schemas.microsoft.com/office/powerpoint/2010/main" val="34530595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13-4-1 </a:t>
            </a:r>
            <a:r>
              <a:rPr lang="en-US" altLang="zh-TW" sz="3200" dirty="0" err="1" smtClean="0">
                <a:latin typeface="Arial" panose="020B0604020202020204" pitchFamily="34" charset="0"/>
                <a:ea typeface="微軟正黑體" panose="020B0604030504040204" pitchFamily="34" charset="-120"/>
                <a:cs typeface="Arial" panose="020B0604020202020204" pitchFamily="34" charset="0"/>
              </a:rPr>
              <a:t>K</a:t>
            </a:r>
            <a:r>
              <a:rPr lang="en-US" altLang="zh-TW" sz="3200" cap="none" dirty="0" err="1" smtClean="0">
                <a:latin typeface="Arial" panose="020B0604020202020204" pitchFamily="34" charset="0"/>
                <a:ea typeface="微軟正黑體" panose="020B0604030504040204" pitchFamily="34" charset="-120"/>
                <a:cs typeface="Arial" panose="020B0604020202020204" pitchFamily="34" charset="0"/>
              </a:rPr>
              <a:t>eras</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的</a:t>
            </a:r>
            <a:r>
              <a:rPr lang="zh-TW" altLang="en-US" sz="3200" dirty="0">
                <a:latin typeface="Arial" panose="020B0604020202020204" pitchFamily="34" charset="0"/>
                <a:ea typeface="微軟正黑體" panose="020B0604030504040204" pitchFamily="34" charset="-120"/>
                <a:cs typeface="Arial" panose="020B0604020202020204" pitchFamily="34" charset="0"/>
              </a:rPr>
              <a:t>圖片增強</a:t>
            </a:r>
            <a:r>
              <a:rPr lang="en-US" altLang="zh-TW" sz="3200" dirty="0">
                <a:latin typeface="Arial" panose="020B0604020202020204" pitchFamily="34" charset="0"/>
                <a:ea typeface="微軟正黑體" panose="020B0604030504040204" pitchFamily="34" charset="-120"/>
                <a:cs typeface="Arial" panose="020B0604020202020204" pitchFamily="34" charset="0"/>
              </a:rPr>
              <a:t>API</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6" name="內容版面配置區 2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9952" y="1897031"/>
            <a:ext cx="1003798" cy="4038538"/>
          </a:xfrm>
        </p:spPr>
      </p:pic>
      <p:pic>
        <p:nvPicPr>
          <p:cNvPr id="28" name="圖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058" y="1897031"/>
            <a:ext cx="1021239" cy="4038538"/>
          </a:xfrm>
          <a:prstGeom prst="rect">
            <a:avLst/>
          </a:prstGeom>
        </p:spPr>
      </p:pic>
      <p:pic>
        <p:nvPicPr>
          <p:cNvPr id="29" name="圖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3670" y="1897031"/>
            <a:ext cx="1023619" cy="4001946"/>
          </a:xfrm>
          <a:prstGeom prst="rect">
            <a:avLst/>
          </a:prstGeom>
        </p:spPr>
      </p:pic>
      <p:pic>
        <p:nvPicPr>
          <p:cNvPr id="30" name="圖片 29"/>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Effect>
                      <a14:colorTemperature colorTemp="4700"/>
                    </a14:imgEffect>
                  </a14:imgLayer>
                </a14:imgProps>
              </a:ext>
              <a:ext uri="{28A0092B-C50C-407E-A947-70E740481C1C}">
                <a14:useLocalDpi xmlns:a14="http://schemas.microsoft.com/office/drawing/2010/main" val="0"/>
              </a:ext>
            </a:extLst>
          </a:blip>
          <a:srcRect l="14453" t="1112" r="19932" b="8111"/>
          <a:stretch/>
        </p:blipFill>
        <p:spPr>
          <a:xfrm rot="16200000">
            <a:off x="6438900" y="785232"/>
            <a:ext cx="3375663" cy="6225543"/>
          </a:xfrm>
          <a:prstGeom prst="rect">
            <a:avLst/>
          </a:prstGeom>
        </p:spPr>
      </p:pic>
      <p:pic>
        <p:nvPicPr>
          <p:cNvPr id="31" name="圖片 30"/>
          <p:cNvPicPr>
            <a:picLocks noChangeAspect="1"/>
          </p:cNvPicPr>
          <p:nvPr/>
        </p:nvPicPr>
        <p:blipFill rotWithShape="1">
          <a:blip r:embed="rId8">
            <a:extLst>
              <a:ext uri="{28A0092B-C50C-407E-A947-70E740481C1C}">
                <a14:useLocalDpi xmlns:a14="http://schemas.microsoft.com/office/drawing/2010/main" val="0"/>
              </a:ext>
            </a:extLst>
          </a:blip>
          <a:srcRect l="2301" r="-1"/>
          <a:stretch/>
        </p:blipFill>
        <p:spPr>
          <a:xfrm>
            <a:off x="4754880" y="2640049"/>
            <a:ext cx="1647362" cy="2191056"/>
          </a:xfrm>
          <a:prstGeom prst="rect">
            <a:avLst/>
          </a:prstGeom>
        </p:spPr>
      </p:pic>
    </p:spTree>
    <p:extLst>
      <p:ext uri="{BB962C8B-B14F-4D97-AF65-F5344CB8AC3E}">
        <p14:creationId xmlns:p14="http://schemas.microsoft.com/office/powerpoint/2010/main" val="127831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12-4-2 </a:t>
            </a:r>
            <a:r>
              <a:rPr lang="zh-TW" altLang="en-US" sz="3200" dirty="0">
                <a:latin typeface="Arial" panose="020B0604020202020204" pitchFamily="34" charset="0"/>
                <a:ea typeface="微軟正黑體" panose="020B0604030504040204" pitchFamily="34" charset="-120"/>
                <a:cs typeface="Arial" panose="020B0604020202020204" pitchFamily="34" charset="0"/>
              </a:rPr>
              <a:t>圖片增強</a:t>
            </a:r>
            <a:r>
              <a:rPr lang="en-US" altLang="zh-TW" sz="3200" dirty="0">
                <a:latin typeface="Arial" panose="020B0604020202020204" pitchFamily="34" charset="0"/>
                <a:ea typeface="微軟正黑體" panose="020B0604030504040204" pitchFamily="34" charset="-120"/>
                <a:cs typeface="Arial" panose="020B0604020202020204" pitchFamily="34" charset="0"/>
              </a:rPr>
              <a:t>API</a:t>
            </a:r>
            <a:r>
              <a:rPr lang="zh-TW" altLang="en-US" sz="3200" dirty="0">
                <a:latin typeface="Arial" panose="020B0604020202020204" pitchFamily="34" charset="0"/>
                <a:ea typeface="微軟正黑體" panose="020B0604030504040204" pitchFamily="34" charset="-120"/>
                <a:cs typeface="Arial" panose="020B0604020202020204" pitchFamily="34" charset="0"/>
              </a:rPr>
              <a:t>的影像處理</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參數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 隨機旋轉</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5059" y="1756298"/>
            <a:ext cx="4642900" cy="4489760"/>
          </a:xfrm>
        </p:spPr>
      </p:pic>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451" y="1756298"/>
            <a:ext cx="4615349" cy="4489760"/>
          </a:xfrm>
          <a:prstGeom prst="rect">
            <a:avLst/>
          </a:prstGeom>
        </p:spPr>
      </p:pic>
      <p:sp>
        <p:nvSpPr>
          <p:cNvPr id="25" name="矩形 24"/>
          <p:cNvSpPr/>
          <p:nvPr/>
        </p:nvSpPr>
        <p:spPr>
          <a:xfrm>
            <a:off x="1205059" y="3314893"/>
            <a:ext cx="3161201" cy="3590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099183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12-4-2 </a:t>
            </a:r>
            <a:r>
              <a:rPr lang="zh-TW" altLang="en-US" sz="3200" dirty="0">
                <a:latin typeface="Arial" panose="020B0604020202020204" pitchFamily="34" charset="0"/>
                <a:ea typeface="微軟正黑體" panose="020B0604030504040204" pitchFamily="34" charset="-120"/>
                <a:cs typeface="Arial" panose="020B0604020202020204" pitchFamily="34" charset="0"/>
              </a:rPr>
              <a:t>圖片增強</a:t>
            </a:r>
            <a:r>
              <a:rPr lang="en-US" altLang="zh-TW" sz="3200" dirty="0">
                <a:latin typeface="Arial" panose="020B0604020202020204" pitchFamily="34" charset="0"/>
                <a:ea typeface="微軟正黑體" panose="020B0604030504040204" pitchFamily="34" charset="-120"/>
                <a:cs typeface="Arial" panose="020B0604020202020204" pitchFamily="34" charset="0"/>
              </a:rPr>
              <a:t>API</a:t>
            </a:r>
            <a:r>
              <a:rPr lang="zh-TW" altLang="en-US" sz="3200" dirty="0">
                <a:latin typeface="Arial" panose="020B0604020202020204" pitchFamily="34" charset="0"/>
                <a:ea typeface="微軟正黑體" panose="020B0604030504040204" pitchFamily="34" charset="-120"/>
                <a:cs typeface="Arial" panose="020B0604020202020204" pitchFamily="34" charset="0"/>
              </a:rPr>
              <a:t>的影像處理</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參數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 隨機位移</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1658" y="1886812"/>
            <a:ext cx="4913862" cy="4315952"/>
          </a:xfrm>
        </p:spPr>
      </p:pic>
      <p:sp>
        <p:nvSpPr>
          <p:cNvPr id="26" name="矩形 25"/>
          <p:cNvSpPr/>
          <p:nvPr/>
        </p:nvSpPr>
        <p:spPr>
          <a:xfrm>
            <a:off x="3032760" y="3447699"/>
            <a:ext cx="3032760" cy="3590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 name="圖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1740" y="1886812"/>
            <a:ext cx="4427958" cy="4315952"/>
          </a:xfrm>
          <a:prstGeom prst="rect">
            <a:avLst/>
          </a:prstGeom>
        </p:spPr>
      </p:pic>
    </p:spTree>
    <p:extLst>
      <p:ext uri="{BB962C8B-B14F-4D97-AF65-F5344CB8AC3E}">
        <p14:creationId xmlns:p14="http://schemas.microsoft.com/office/powerpoint/2010/main" val="645434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12-4-2 </a:t>
            </a:r>
            <a:r>
              <a:rPr lang="zh-TW" altLang="en-US" sz="3200" dirty="0">
                <a:latin typeface="Arial" panose="020B0604020202020204" pitchFamily="34" charset="0"/>
                <a:ea typeface="微軟正黑體" panose="020B0604030504040204" pitchFamily="34" charset="-120"/>
                <a:cs typeface="Arial" panose="020B0604020202020204" pitchFamily="34" charset="0"/>
              </a:rPr>
              <a:t>圖片增強</a:t>
            </a:r>
            <a:r>
              <a:rPr lang="en-US" altLang="zh-TW" sz="3200" dirty="0">
                <a:latin typeface="Arial" panose="020B0604020202020204" pitchFamily="34" charset="0"/>
                <a:ea typeface="微軟正黑體" panose="020B0604030504040204" pitchFamily="34" charset="-120"/>
                <a:cs typeface="Arial" panose="020B0604020202020204" pitchFamily="34" charset="0"/>
              </a:rPr>
              <a:t>API</a:t>
            </a:r>
            <a:r>
              <a:rPr lang="zh-TW" altLang="en-US" sz="3200" dirty="0">
                <a:latin typeface="Arial" panose="020B0604020202020204" pitchFamily="34" charset="0"/>
                <a:ea typeface="微軟正黑體" panose="020B0604030504040204" pitchFamily="34" charset="-120"/>
                <a:cs typeface="Arial" panose="020B0604020202020204" pitchFamily="34" charset="0"/>
              </a:rPr>
              <a:t>的影像處理</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參數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 隨機</a:t>
            </a:r>
            <a:r>
              <a:rPr lang="zh-TW" altLang="en-US" sz="3200" dirty="0">
                <a:latin typeface="Arial" panose="020B0604020202020204" pitchFamily="34" charset="0"/>
                <a:ea typeface="微軟正黑體" panose="020B0604030504040204" pitchFamily="34" charset="-120"/>
                <a:cs typeface="Arial" panose="020B0604020202020204" pitchFamily="34" charset="0"/>
              </a:rPr>
              <a:t>推移變換圖片</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1015" y="1773599"/>
            <a:ext cx="4448637" cy="4560553"/>
          </a:xfrm>
        </p:spPr>
      </p:pic>
      <p:sp>
        <p:nvSpPr>
          <p:cNvPr id="28" name="矩形 27"/>
          <p:cNvSpPr/>
          <p:nvPr/>
        </p:nvSpPr>
        <p:spPr>
          <a:xfrm>
            <a:off x="3389812" y="3380207"/>
            <a:ext cx="2529840" cy="3590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532" y="1773599"/>
            <a:ext cx="4566674" cy="4535502"/>
          </a:xfrm>
          <a:prstGeom prst="rect">
            <a:avLst/>
          </a:prstGeom>
        </p:spPr>
      </p:pic>
      <p:pic>
        <p:nvPicPr>
          <p:cNvPr id="25" name="圖片 24"/>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colorTemperature colorTemp="47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41262" t="40222" r="26005" b="23111"/>
          <a:stretch/>
        </p:blipFill>
        <p:spPr>
          <a:xfrm rot="16200000">
            <a:off x="4101721" y="4504849"/>
            <a:ext cx="1372735" cy="2049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374911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12-4-2 </a:t>
            </a:r>
            <a:r>
              <a:rPr lang="zh-TW" altLang="en-US" sz="3200" dirty="0">
                <a:latin typeface="Arial" panose="020B0604020202020204" pitchFamily="34" charset="0"/>
                <a:ea typeface="微軟正黑體" panose="020B0604030504040204" pitchFamily="34" charset="-120"/>
                <a:cs typeface="Arial" panose="020B0604020202020204" pitchFamily="34" charset="0"/>
              </a:rPr>
              <a:t>圖片增強</a:t>
            </a:r>
            <a:r>
              <a:rPr lang="en-US" altLang="zh-TW" sz="3200" dirty="0">
                <a:latin typeface="Arial" panose="020B0604020202020204" pitchFamily="34" charset="0"/>
                <a:ea typeface="微軟正黑體" panose="020B0604030504040204" pitchFamily="34" charset="-120"/>
                <a:cs typeface="Arial" panose="020B0604020202020204" pitchFamily="34" charset="0"/>
              </a:rPr>
              <a:t>API</a:t>
            </a:r>
            <a:r>
              <a:rPr lang="zh-TW" altLang="en-US" sz="3200" dirty="0">
                <a:latin typeface="Arial" panose="020B0604020202020204" pitchFamily="34" charset="0"/>
                <a:ea typeface="微軟正黑體" panose="020B0604030504040204" pitchFamily="34" charset="-120"/>
                <a:cs typeface="Arial" panose="020B0604020202020204" pitchFamily="34" charset="0"/>
              </a:rPr>
              <a:t>的影像處理</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參數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 隨機縮放圖片</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2445" y="1817144"/>
            <a:ext cx="4677685" cy="4578612"/>
          </a:xfrm>
        </p:spPr>
      </p:pic>
      <p:sp>
        <p:nvSpPr>
          <p:cNvPr id="27" name="矩形 26"/>
          <p:cNvSpPr/>
          <p:nvPr/>
        </p:nvSpPr>
        <p:spPr>
          <a:xfrm>
            <a:off x="1820091" y="3416131"/>
            <a:ext cx="2529840" cy="3590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6" name="圖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531" y="1817144"/>
            <a:ext cx="4681949" cy="4578612"/>
          </a:xfrm>
          <a:prstGeom prst="rect">
            <a:avLst/>
          </a:prstGeom>
        </p:spPr>
      </p:pic>
    </p:spTree>
    <p:extLst>
      <p:ext uri="{BB962C8B-B14F-4D97-AF65-F5344CB8AC3E}">
        <p14:creationId xmlns:p14="http://schemas.microsoft.com/office/powerpoint/2010/main" val="7724796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12-4-2 </a:t>
            </a:r>
            <a:r>
              <a:rPr lang="zh-TW" altLang="en-US" sz="3200" dirty="0">
                <a:latin typeface="Arial" panose="020B0604020202020204" pitchFamily="34" charset="0"/>
                <a:ea typeface="微軟正黑體" panose="020B0604030504040204" pitchFamily="34" charset="-120"/>
                <a:cs typeface="Arial" panose="020B0604020202020204" pitchFamily="34" charset="0"/>
              </a:rPr>
              <a:t>圖片增強</a:t>
            </a:r>
            <a:r>
              <a:rPr lang="en-US" altLang="zh-TW" sz="3200" dirty="0">
                <a:latin typeface="Arial" panose="020B0604020202020204" pitchFamily="34" charset="0"/>
                <a:ea typeface="微軟正黑體" panose="020B0604030504040204" pitchFamily="34" charset="-120"/>
                <a:cs typeface="Arial" panose="020B0604020202020204" pitchFamily="34" charset="0"/>
              </a:rPr>
              <a:t>API</a:t>
            </a:r>
            <a:r>
              <a:rPr lang="zh-TW" altLang="en-US" sz="3200" dirty="0">
                <a:latin typeface="Arial" panose="020B0604020202020204" pitchFamily="34" charset="0"/>
                <a:ea typeface="微軟正黑體" panose="020B0604030504040204" pitchFamily="34" charset="-120"/>
                <a:cs typeface="Arial" panose="020B0604020202020204" pitchFamily="34" charset="0"/>
              </a:rPr>
              <a:t>的影像處理</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參數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 隨機翻轉圖片</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0569" y="1788918"/>
            <a:ext cx="4692071" cy="4484764"/>
          </a:xfrm>
        </p:spPr>
      </p:pic>
      <p:sp>
        <p:nvSpPr>
          <p:cNvPr id="28" name="矩形 27"/>
          <p:cNvSpPr/>
          <p:nvPr/>
        </p:nvSpPr>
        <p:spPr>
          <a:xfrm>
            <a:off x="3078480" y="3337754"/>
            <a:ext cx="2667000" cy="3590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180" y="1810173"/>
            <a:ext cx="4627093" cy="4463509"/>
          </a:xfrm>
          <a:prstGeom prst="rect">
            <a:avLst/>
          </a:prstGeom>
        </p:spPr>
      </p:pic>
    </p:spTree>
    <p:extLst>
      <p:ext uri="{BB962C8B-B14F-4D97-AF65-F5344CB8AC3E}">
        <p14:creationId xmlns:p14="http://schemas.microsoft.com/office/powerpoint/2010/main" val="2989196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a:effectLst/>
        </p:spPr>
        <p:txBody>
          <a:bodyPr vert="horz" lIns="91440" tIns="45720" rIns="91440" bIns="45720" rtlCol="0" anchor="ct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13-1-1 </a:t>
            </a:r>
            <a:r>
              <a:rPr lang="zh-TW" altLang="en-US" sz="3200" dirty="0">
                <a:latin typeface="Arial" panose="020B0604020202020204" pitchFamily="34" charset="0"/>
                <a:ea typeface="微軟正黑體" panose="020B0604030504040204" pitchFamily="34" charset="-120"/>
                <a:cs typeface="Arial" panose="020B0604020202020204" pitchFamily="34" charset="0"/>
              </a:rPr>
              <a:t>分割文字資料 </a:t>
            </a:r>
            <a:r>
              <a:rPr lang="en-US" altLang="zh-TW" sz="3200" dirty="0">
                <a:latin typeface="Arial" panose="020B0604020202020204" pitchFamily="34" charset="0"/>
                <a:ea typeface="微軟正黑體" panose="020B0604030504040204" pitchFamily="34" charset="-120"/>
                <a:cs typeface="Arial" panose="020B0604020202020204" pitchFamily="34" charset="0"/>
              </a:rPr>
              <a:t>- </a:t>
            </a:r>
            <a:r>
              <a:rPr lang="zh-TW" altLang="en-US" sz="3200" dirty="0">
                <a:latin typeface="Arial" panose="020B0604020202020204" pitchFamily="34" charset="0"/>
                <a:ea typeface="微軟正黑體" panose="020B0604030504040204" pitchFamily="34" charset="-120"/>
                <a:cs typeface="Arial" panose="020B0604020202020204" pitchFamily="34" charset="0"/>
              </a:rPr>
              <a:t>斷詞</a:t>
            </a: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0288" y="2036925"/>
            <a:ext cx="10131425" cy="3465794"/>
          </a:xfrm>
        </p:spPr>
      </p:pic>
      <p:sp>
        <p:nvSpPr>
          <p:cNvPr id="6" name="文字方塊 5"/>
          <p:cNvSpPr txBox="1"/>
          <p:nvPr/>
        </p:nvSpPr>
        <p:spPr>
          <a:xfrm>
            <a:off x="7323513" y="5807025"/>
            <a:ext cx="3125585" cy="369332"/>
          </a:xfrm>
          <a:prstGeom prst="rect">
            <a:avLst/>
          </a:prstGeom>
          <a:noFill/>
        </p:spPr>
        <p:txBody>
          <a:bodyPr wrap="square" rtlCol="0">
            <a:spAutoFit/>
          </a:bodyPr>
          <a:lstStyle/>
          <a:p>
            <a:r>
              <a:rPr lang="zh-TW" altLang="en-US" dirty="0" smtClean="0">
                <a:latin typeface="微軟正黑體" panose="020B0604030504040204" pitchFamily="34" charset="-120"/>
                <a:ea typeface="微軟正黑體" panose="020B0604030504040204" pitchFamily="34" charset="-120"/>
              </a:rPr>
              <a:t>被分割出來的單字叫做</a:t>
            </a:r>
            <a:r>
              <a:rPr lang="en-US" altLang="zh-TW" dirty="0" smtClean="0">
                <a:latin typeface="微軟正黑體" panose="020B0604030504040204" pitchFamily="34" charset="-120"/>
                <a:ea typeface="微軟正黑體" panose="020B0604030504040204" pitchFamily="34" charset="-120"/>
              </a:rPr>
              <a:t>Token</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35293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descr="抽象設計">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標題 11">
            <a:extLst>
              <a:ext uri="{FF2B5EF4-FFF2-40B4-BE49-F238E27FC236}">
                <a16:creationId xmlns:a16="http://schemas.microsoft.com/office/drawing/2014/main" id="{970C361B-D32E-42E0-A41E-86C3D9AC886F}"/>
              </a:ext>
            </a:extLst>
          </p:cNvPr>
          <p:cNvSpPr>
            <a:spLocks noGrp="1"/>
          </p:cNvSpPr>
          <p:nvPr>
            <p:ph type="ctrTitle"/>
          </p:nvPr>
        </p:nvSpPr>
        <p:spPr>
          <a:xfrm>
            <a:off x="834390" y="3117985"/>
            <a:ext cx="10523220" cy="622031"/>
          </a:xfrm>
        </p:spPr>
        <p:txBody>
          <a:bodyPr rtlCol="0">
            <a:noAutofit/>
          </a:bodyPr>
          <a:lstStyle/>
          <a:p>
            <a:pPr rtl="0"/>
            <a:r>
              <a:rPr lang="en-US" altLang="zh-TW" sz="3600" dirty="0" smtClean="0">
                <a:latin typeface="Microsoft JhengHei UI" panose="020B0604030504040204" pitchFamily="34" charset="-120"/>
                <a:ea typeface="Microsoft JhengHei UI" panose="020B0604030504040204" pitchFamily="34" charset="-120"/>
              </a:rPr>
              <a:t>13-5 </a:t>
            </a:r>
            <a:r>
              <a:rPr lang="zh-TW" altLang="en-US" sz="3600" dirty="0">
                <a:latin typeface="Microsoft JhengHei UI" panose="020B0604030504040204" pitchFamily="34" charset="-120"/>
                <a:ea typeface="Microsoft JhengHei UI" panose="020B0604030504040204" pitchFamily="34" charset="-120"/>
              </a:rPr>
              <a:t>實作</a:t>
            </a:r>
            <a:r>
              <a:rPr lang="zh-TW" altLang="en-US" sz="3600" dirty="0" smtClean="0">
                <a:latin typeface="Microsoft JhengHei UI" panose="020B0604030504040204" pitchFamily="34" charset="-120"/>
                <a:ea typeface="Microsoft JhengHei UI" panose="020B0604030504040204" pitchFamily="34" charset="-120"/>
              </a:rPr>
              <a:t>案例</a:t>
            </a:r>
            <a:r>
              <a:rPr lang="en-US" altLang="zh-TW" sz="3600" dirty="0" smtClean="0">
                <a:latin typeface="Microsoft JhengHei UI" panose="020B0604030504040204" pitchFamily="34" charset="-120"/>
                <a:ea typeface="Microsoft JhengHei UI" panose="020B0604030504040204" pitchFamily="34" charset="-120"/>
              </a:rPr>
              <a:t>:C</a:t>
            </a:r>
            <a:r>
              <a:rPr lang="en-US" altLang="zh-TW" sz="3600" cap="none" dirty="0" smtClean="0">
                <a:latin typeface="Microsoft JhengHei UI" panose="020B0604030504040204" pitchFamily="34" charset="-120"/>
                <a:ea typeface="Microsoft JhengHei UI" panose="020B0604030504040204" pitchFamily="34" charset="-120"/>
              </a:rPr>
              <a:t>ifar-10 </a:t>
            </a:r>
            <a:r>
              <a:rPr lang="zh-TW" altLang="en-US" sz="3600" cap="none" dirty="0" smtClean="0">
                <a:latin typeface="Microsoft JhengHei UI" panose="020B0604030504040204" pitchFamily="34" charset="-120"/>
                <a:ea typeface="Microsoft JhengHei UI" panose="020B0604030504040204" pitchFamily="34" charset="-120"/>
              </a:rPr>
              <a:t>資料集的小資料量圖片分類</a:t>
            </a:r>
            <a:endParaRPr lang="zh-TW" altLang="ru-RU" sz="36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23639120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13-5-1 </a:t>
            </a:r>
            <a:r>
              <a:rPr lang="zh-TW" altLang="en-US" sz="3200" dirty="0">
                <a:latin typeface="Arial" panose="020B0604020202020204" pitchFamily="34" charset="0"/>
                <a:ea typeface="微軟正黑體" panose="020B0604030504040204" pitchFamily="34" charset="-120"/>
                <a:cs typeface="Arial" panose="020B0604020202020204" pitchFamily="34" charset="0"/>
              </a:rPr>
              <a:t>取出</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C</a:t>
            </a:r>
            <a:r>
              <a:rPr lang="en-US" altLang="zh-TW" sz="3200" cap="none" dirty="0" smtClean="0">
                <a:latin typeface="Arial" panose="020B0604020202020204" pitchFamily="34" charset="0"/>
                <a:ea typeface="微軟正黑體" panose="020B0604030504040204" pitchFamily="34" charset="-120"/>
                <a:cs typeface="Arial" panose="020B0604020202020204" pitchFamily="34" charset="0"/>
              </a:rPr>
              <a:t>ifar</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-10</a:t>
            </a:r>
            <a:r>
              <a:rPr lang="zh-TW" altLang="en-US" sz="3200" dirty="0">
                <a:latin typeface="Arial" panose="020B0604020202020204" pitchFamily="34" charset="0"/>
                <a:ea typeface="微軟正黑體" panose="020B0604030504040204" pitchFamily="34" charset="-120"/>
                <a:cs typeface="Arial" panose="020B0604020202020204" pitchFamily="34" charset="0"/>
              </a:rPr>
              <a:t>資料集的部分訓練資料</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7" name="圖片 26"/>
          <p:cNvPicPr>
            <a:picLocks noChangeAspect="1"/>
          </p:cNvPicPr>
          <p:nvPr/>
        </p:nvPicPr>
        <p:blipFill rotWithShape="1">
          <a:blip r:embed="rId3">
            <a:extLst>
              <a:ext uri="{28A0092B-C50C-407E-A947-70E740481C1C}">
                <a14:useLocalDpi xmlns:a14="http://schemas.microsoft.com/office/drawing/2010/main" val="0"/>
              </a:ext>
            </a:extLst>
          </a:blip>
          <a:srcRect t="5081"/>
          <a:stretch/>
        </p:blipFill>
        <p:spPr>
          <a:xfrm>
            <a:off x="896360" y="4013248"/>
            <a:ext cx="7151448" cy="2518026"/>
          </a:xfrm>
          <a:prstGeom prst="rect">
            <a:avLst/>
          </a:prstGeom>
          <a:ln>
            <a:noFill/>
          </a:ln>
          <a:effectLst>
            <a:outerShdw blurRad="190500" algn="tl" rotWithShape="0">
              <a:srgbClr val="000000">
                <a:alpha val="70000"/>
              </a:srgbClr>
            </a:outerShdw>
          </a:effectLst>
        </p:spPr>
      </p:pic>
      <p:pic>
        <p:nvPicPr>
          <p:cNvPr id="31" name="內容版面配置區 3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71324" y="1652424"/>
            <a:ext cx="5734850" cy="34961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63426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13-5-2 </a:t>
            </a:r>
            <a:r>
              <a:rPr lang="zh-TW" altLang="en-US" sz="3200" dirty="0">
                <a:latin typeface="Arial" panose="020B0604020202020204" pitchFamily="34" charset="0"/>
                <a:ea typeface="微軟正黑體" panose="020B0604030504040204" pitchFamily="34" charset="-120"/>
                <a:cs typeface="Arial" panose="020B0604020202020204" pitchFamily="34" charset="0"/>
              </a:rPr>
              <a:t>沒有圖片增強的小資料量圖片分類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9402" y="1828028"/>
            <a:ext cx="7853197" cy="4294113"/>
          </a:xfrm>
        </p:spPr>
      </p:pic>
    </p:spTree>
    <p:extLst>
      <p:ext uri="{BB962C8B-B14F-4D97-AF65-F5344CB8AC3E}">
        <p14:creationId xmlns:p14="http://schemas.microsoft.com/office/powerpoint/2010/main" val="36607914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13-5-2 </a:t>
            </a:r>
            <a:r>
              <a:rPr lang="zh-TW" altLang="en-US" sz="3200" dirty="0">
                <a:latin typeface="Arial" panose="020B0604020202020204" pitchFamily="34" charset="0"/>
                <a:ea typeface="微軟正黑體" panose="020B0604030504040204" pitchFamily="34" charset="-120"/>
                <a:cs typeface="Arial" panose="020B0604020202020204" pitchFamily="34" charset="0"/>
              </a:rPr>
              <a:t>沒有圖片增強的小資料量圖片分類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4716" y="1723526"/>
            <a:ext cx="6282568" cy="4781777"/>
          </a:xfrm>
        </p:spPr>
      </p:pic>
    </p:spTree>
    <p:extLst>
      <p:ext uri="{BB962C8B-B14F-4D97-AF65-F5344CB8AC3E}">
        <p14:creationId xmlns:p14="http://schemas.microsoft.com/office/powerpoint/2010/main" val="2937446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13-5-2 </a:t>
            </a:r>
            <a:r>
              <a:rPr lang="zh-TW" altLang="en-US" sz="3200" dirty="0">
                <a:latin typeface="Arial" panose="020B0604020202020204" pitchFamily="34" charset="0"/>
                <a:ea typeface="微軟正黑體" panose="020B0604030504040204" pitchFamily="34" charset="-120"/>
                <a:cs typeface="Arial" panose="020B0604020202020204" pitchFamily="34" charset="0"/>
              </a:rPr>
              <a:t>沒有圖片增強的小資料量圖片分類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83918" y="1505811"/>
            <a:ext cx="6224164" cy="4881865"/>
          </a:xfrm>
        </p:spPr>
      </p:pic>
      <p:sp>
        <p:nvSpPr>
          <p:cNvPr id="8" name="矩形 7"/>
          <p:cNvSpPr/>
          <p:nvPr/>
        </p:nvSpPr>
        <p:spPr>
          <a:xfrm>
            <a:off x="6918060" y="1972525"/>
            <a:ext cx="2044149" cy="276999"/>
          </a:xfrm>
          <a:prstGeom prst="rect">
            <a:avLst/>
          </a:prstGeom>
        </p:spPr>
        <p:txBody>
          <a:bodyPr wrap="none">
            <a:spAutoFit/>
          </a:bodyPr>
          <a:lstStyle/>
          <a:p>
            <a:r>
              <a:rPr lang="en-US" altLang="zh-TW" sz="1200" dirty="0" smtClean="0">
                <a:solidFill>
                  <a:srgbClr val="757575"/>
                </a:solidFill>
                <a:latin typeface="微軟正黑體" panose="020B0604030504040204" pitchFamily="34" charset="-120"/>
                <a:ea typeface="微軟正黑體" panose="020B0604030504040204" pitchFamily="34" charset="-120"/>
              </a:rPr>
              <a:t>(</a:t>
            </a:r>
            <a:r>
              <a:rPr lang="zh-TW" altLang="en-US" sz="1200" dirty="0" smtClean="0">
                <a:solidFill>
                  <a:srgbClr val="757575"/>
                </a:solidFill>
                <a:latin typeface="微軟正黑體" panose="020B0604030504040204" pitchFamily="34" charset="-120"/>
                <a:ea typeface="微軟正黑體" panose="020B0604030504040204" pitchFamily="34" charset="-120"/>
              </a:rPr>
              <a:t>損失</a:t>
            </a:r>
            <a:r>
              <a:rPr lang="zh-TW" altLang="en-US" sz="1200" dirty="0">
                <a:solidFill>
                  <a:srgbClr val="757575"/>
                </a:solidFill>
                <a:latin typeface="微軟正黑體" panose="020B0604030504040204" pitchFamily="34" charset="-120"/>
                <a:ea typeface="微軟正黑體" panose="020B0604030504040204" pitchFamily="34" charset="-120"/>
              </a:rPr>
              <a:t>函數</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優化器</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評估標準</a:t>
            </a:r>
            <a:r>
              <a:rPr lang="en-US" altLang="zh-TW" sz="1200" dirty="0">
                <a:solidFill>
                  <a:srgbClr val="757575"/>
                </a:solidFill>
                <a:latin typeface="Gill Sans MT" panose="020B0502020104020203" pitchFamily="34" charset="0"/>
                <a:ea typeface="微軟正黑體" panose="020B0604030504040204" pitchFamily="34" charset="-120"/>
              </a:rPr>
              <a:t>)</a:t>
            </a:r>
            <a:endParaRPr lang="zh-TW" altLang="en-US" sz="1200" dirty="0"/>
          </a:p>
        </p:txBody>
      </p:sp>
      <p:sp>
        <p:nvSpPr>
          <p:cNvPr id="25" name="矩形 24"/>
          <p:cNvSpPr/>
          <p:nvPr/>
        </p:nvSpPr>
        <p:spPr>
          <a:xfrm>
            <a:off x="5959464" y="2914861"/>
            <a:ext cx="3002745" cy="276999"/>
          </a:xfrm>
          <a:prstGeom prst="rect">
            <a:avLst/>
          </a:prstGeom>
        </p:spPr>
        <p:txBody>
          <a:bodyPr wrap="none">
            <a:spAutoFit/>
          </a:bodyPr>
          <a:lstStyle/>
          <a:p>
            <a:r>
              <a:rPr lang="en-US" altLang="zh-TW" sz="1200" dirty="0">
                <a:solidFill>
                  <a:srgbClr val="757575"/>
                </a:solidFill>
                <a:latin typeface="Gill Sans MT" panose="020B0502020104020203" pitchFamily="34" charset="0"/>
              </a:rPr>
              <a:t>(</a:t>
            </a:r>
            <a:r>
              <a:rPr lang="zh-TW" altLang="en-US" sz="1200" dirty="0">
                <a:solidFill>
                  <a:srgbClr val="757575"/>
                </a:solidFill>
                <a:latin typeface="微軟正黑體" panose="020B0604030504040204" pitchFamily="34" charset="-120"/>
                <a:ea typeface="微軟正黑體" panose="020B0604030504040204" pitchFamily="34" charset="-120"/>
              </a:rPr>
              <a:t>訓練資料</a:t>
            </a:r>
            <a:r>
              <a:rPr lang="zh-TW" altLang="en-US" sz="1200" dirty="0" smtClean="0">
                <a:solidFill>
                  <a:srgbClr val="757575"/>
                </a:solidFill>
                <a:latin typeface="微軟正黑體" panose="020B0604030504040204" pitchFamily="34" charset="-120"/>
                <a:ea typeface="微軟正黑體" panose="020B0604030504040204" pitchFamily="34" charset="-120"/>
              </a:rPr>
              <a:t>集</a:t>
            </a:r>
            <a:r>
              <a:rPr lang="en-US" altLang="zh-TW" sz="1200" dirty="0" smtClean="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訓練週期</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批次</a:t>
            </a:r>
            <a:r>
              <a:rPr lang="zh-TW" altLang="en-US" sz="1200" dirty="0" smtClean="0">
                <a:solidFill>
                  <a:srgbClr val="757575"/>
                </a:solidFill>
                <a:latin typeface="微軟正黑體" panose="020B0604030504040204" pitchFamily="34" charset="-120"/>
                <a:ea typeface="微軟正黑體" panose="020B0604030504040204" pitchFamily="34" charset="-120"/>
              </a:rPr>
              <a:t>尺寸</a:t>
            </a:r>
            <a:r>
              <a:rPr lang="en-US" altLang="zh-TW" sz="1200" dirty="0" smtClean="0">
                <a:solidFill>
                  <a:srgbClr val="757575"/>
                </a:solidFill>
                <a:latin typeface="微軟正黑體" panose="020B0604030504040204" pitchFamily="34" charset="-12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日誌顯示</a:t>
            </a:r>
            <a:r>
              <a:rPr lang="en-US" altLang="zh-TW" sz="1200" dirty="0" smtClean="0">
                <a:solidFill>
                  <a:srgbClr val="757575"/>
                </a:solidFill>
                <a:latin typeface="Gill Sans MT" panose="020B0502020104020203" pitchFamily="34" charset="0"/>
                <a:ea typeface="微軟正黑體" panose="020B0604030504040204" pitchFamily="34" charset="-120"/>
              </a:rPr>
              <a:t>)</a:t>
            </a:r>
            <a:endParaRPr lang="zh-TW" altLang="en-US" sz="1200" dirty="0"/>
          </a:p>
        </p:txBody>
      </p:sp>
    </p:spTree>
    <p:extLst>
      <p:ext uri="{BB962C8B-B14F-4D97-AF65-F5344CB8AC3E}">
        <p14:creationId xmlns:p14="http://schemas.microsoft.com/office/powerpoint/2010/main" val="2388293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13-5-2 </a:t>
            </a:r>
            <a:r>
              <a:rPr lang="zh-TW" altLang="en-US" sz="3200" dirty="0">
                <a:latin typeface="Arial" panose="020B0604020202020204" pitchFamily="34" charset="0"/>
                <a:ea typeface="微軟正黑體" panose="020B0604030504040204" pitchFamily="34" charset="-120"/>
                <a:cs typeface="Arial" panose="020B0604020202020204" pitchFamily="34" charset="0"/>
              </a:rPr>
              <a:t>沒有圖片增強的小資料量圖片分類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矩形 7"/>
          <p:cNvSpPr/>
          <p:nvPr/>
        </p:nvSpPr>
        <p:spPr>
          <a:xfrm>
            <a:off x="6918060" y="1972525"/>
            <a:ext cx="2044149" cy="276999"/>
          </a:xfrm>
          <a:prstGeom prst="rect">
            <a:avLst/>
          </a:prstGeom>
        </p:spPr>
        <p:txBody>
          <a:bodyPr wrap="none">
            <a:spAutoFit/>
          </a:bodyPr>
          <a:lstStyle/>
          <a:p>
            <a:r>
              <a:rPr lang="en-US" altLang="zh-TW" sz="1200" dirty="0" smtClean="0">
                <a:solidFill>
                  <a:srgbClr val="757575"/>
                </a:solidFill>
                <a:latin typeface="微軟正黑體" panose="020B0604030504040204" pitchFamily="34" charset="-120"/>
                <a:ea typeface="微軟正黑體" panose="020B0604030504040204" pitchFamily="34" charset="-120"/>
              </a:rPr>
              <a:t>(</a:t>
            </a:r>
            <a:r>
              <a:rPr lang="zh-TW" altLang="en-US" sz="1200" dirty="0" smtClean="0">
                <a:solidFill>
                  <a:srgbClr val="757575"/>
                </a:solidFill>
                <a:latin typeface="微軟正黑體" panose="020B0604030504040204" pitchFamily="34" charset="-120"/>
                <a:ea typeface="微軟正黑體" panose="020B0604030504040204" pitchFamily="34" charset="-120"/>
              </a:rPr>
              <a:t>損失</a:t>
            </a:r>
            <a:r>
              <a:rPr lang="zh-TW" altLang="en-US" sz="1200" dirty="0">
                <a:solidFill>
                  <a:srgbClr val="757575"/>
                </a:solidFill>
                <a:latin typeface="微軟正黑體" panose="020B0604030504040204" pitchFamily="34" charset="-120"/>
                <a:ea typeface="微軟正黑體" panose="020B0604030504040204" pitchFamily="34" charset="-120"/>
              </a:rPr>
              <a:t>函數</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優化器</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評估標準</a:t>
            </a:r>
            <a:r>
              <a:rPr lang="en-US" altLang="zh-TW" sz="1200" dirty="0">
                <a:solidFill>
                  <a:srgbClr val="757575"/>
                </a:solidFill>
                <a:latin typeface="Gill Sans MT" panose="020B0502020104020203" pitchFamily="34" charset="0"/>
                <a:ea typeface="微軟正黑體" panose="020B0604030504040204" pitchFamily="34" charset="-120"/>
              </a:rPr>
              <a:t>)</a:t>
            </a:r>
            <a:endParaRPr lang="zh-TW" altLang="en-US" sz="1200" dirty="0"/>
          </a:p>
        </p:txBody>
      </p:sp>
      <p:sp>
        <p:nvSpPr>
          <p:cNvPr id="25" name="矩形 24"/>
          <p:cNvSpPr/>
          <p:nvPr/>
        </p:nvSpPr>
        <p:spPr>
          <a:xfrm>
            <a:off x="5959464" y="2914861"/>
            <a:ext cx="3002745" cy="276999"/>
          </a:xfrm>
          <a:prstGeom prst="rect">
            <a:avLst/>
          </a:prstGeom>
        </p:spPr>
        <p:txBody>
          <a:bodyPr wrap="none">
            <a:spAutoFit/>
          </a:bodyPr>
          <a:lstStyle/>
          <a:p>
            <a:r>
              <a:rPr lang="en-US" altLang="zh-TW" sz="1200" dirty="0">
                <a:solidFill>
                  <a:srgbClr val="757575"/>
                </a:solidFill>
                <a:latin typeface="Gill Sans MT" panose="020B0502020104020203" pitchFamily="34" charset="0"/>
              </a:rPr>
              <a:t>(</a:t>
            </a:r>
            <a:r>
              <a:rPr lang="zh-TW" altLang="en-US" sz="1200" dirty="0">
                <a:solidFill>
                  <a:srgbClr val="757575"/>
                </a:solidFill>
                <a:latin typeface="微軟正黑體" panose="020B0604030504040204" pitchFamily="34" charset="-120"/>
                <a:ea typeface="微軟正黑體" panose="020B0604030504040204" pitchFamily="34" charset="-120"/>
              </a:rPr>
              <a:t>訓練資料</a:t>
            </a:r>
            <a:r>
              <a:rPr lang="zh-TW" altLang="en-US" sz="1200" dirty="0" smtClean="0">
                <a:solidFill>
                  <a:srgbClr val="757575"/>
                </a:solidFill>
                <a:latin typeface="微軟正黑體" panose="020B0604030504040204" pitchFamily="34" charset="-120"/>
                <a:ea typeface="微軟正黑體" panose="020B0604030504040204" pitchFamily="34" charset="-120"/>
              </a:rPr>
              <a:t>集</a:t>
            </a:r>
            <a:r>
              <a:rPr lang="en-US" altLang="zh-TW" sz="1200" dirty="0" smtClean="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訓練週期</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批次</a:t>
            </a:r>
            <a:r>
              <a:rPr lang="zh-TW" altLang="en-US" sz="1200" dirty="0" smtClean="0">
                <a:solidFill>
                  <a:srgbClr val="757575"/>
                </a:solidFill>
                <a:latin typeface="微軟正黑體" panose="020B0604030504040204" pitchFamily="34" charset="-120"/>
                <a:ea typeface="微軟正黑體" panose="020B0604030504040204" pitchFamily="34" charset="-120"/>
              </a:rPr>
              <a:t>尺寸</a:t>
            </a:r>
            <a:r>
              <a:rPr lang="en-US" altLang="zh-TW" sz="1200" dirty="0" smtClean="0">
                <a:solidFill>
                  <a:srgbClr val="757575"/>
                </a:solidFill>
                <a:latin typeface="微軟正黑體" panose="020B0604030504040204" pitchFamily="34" charset="-12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日誌顯示</a:t>
            </a:r>
            <a:r>
              <a:rPr lang="en-US" altLang="zh-TW" sz="1200" dirty="0" smtClean="0">
                <a:solidFill>
                  <a:srgbClr val="757575"/>
                </a:solidFill>
                <a:latin typeface="Gill Sans MT" panose="020B0502020104020203" pitchFamily="34" charset="0"/>
                <a:ea typeface="微軟正黑體" panose="020B0604030504040204" pitchFamily="34" charset="-120"/>
              </a:rPr>
              <a:t>)</a:t>
            </a:r>
            <a:endParaRPr lang="zh-TW" altLang="en-US" sz="1200" dirty="0"/>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89179" y="1505811"/>
            <a:ext cx="4813642" cy="5013517"/>
          </a:xfrm>
        </p:spPr>
      </p:pic>
    </p:spTree>
    <p:extLst>
      <p:ext uri="{BB962C8B-B14F-4D97-AF65-F5344CB8AC3E}">
        <p14:creationId xmlns:p14="http://schemas.microsoft.com/office/powerpoint/2010/main" val="14912264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13-5-2 </a:t>
            </a:r>
            <a:r>
              <a:rPr lang="zh-TW" altLang="en-US" sz="3200" dirty="0">
                <a:latin typeface="Arial" panose="020B0604020202020204" pitchFamily="34" charset="0"/>
                <a:ea typeface="微軟正黑體" panose="020B0604030504040204" pitchFamily="34" charset="-120"/>
                <a:cs typeface="Arial" panose="020B0604020202020204" pitchFamily="34" charset="0"/>
              </a:rPr>
              <a:t>沒有圖片增強的小資料量圖片分類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矩形 7"/>
          <p:cNvSpPr/>
          <p:nvPr/>
        </p:nvSpPr>
        <p:spPr>
          <a:xfrm>
            <a:off x="3965854" y="2573775"/>
            <a:ext cx="2044149" cy="276999"/>
          </a:xfrm>
          <a:prstGeom prst="rect">
            <a:avLst/>
          </a:prstGeom>
        </p:spPr>
        <p:txBody>
          <a:bodyPr wrap="none">
            <a:spAutoFit/>
          </a:bodyPr>
          <a:lstStyle/>
          <a:p>
            <a:r>
              <a:rPr lang="en-US" altLang="zh-TW" sz="1200" dirty="0" smtClean="0">
                <a:solidFill>
                  <a:srgbClr val="757575"/>
                </a:solidFill>
                <a:latin typeface="微軟正黑體" panose="020B0604030504040204" pitchFamily="34" charset="-120"/>
                <a:ea typeface="微軟正黑體" panose="020B0604030504040204" pitchFamily="34" charset="-120"/>
              </a:rPr>
              <a:t>(</a:t>
            </a:r>
            <a:r>
              <a:rPr lang="zh-TW" altLang="en-US" sz="1200" dirty="0" smtClean="0">
                <a:solidFill>
                  <a:srgbClr val="757575"/>
                </a:solidFill>
                <a:latin typeface="微軟正黑體" panose="020B0604030504040204" pitchFamily="34" charset="-120"/>
                <a:ea typeface="微軟正黑體" panose="020B0604030504040204" pitchFamily="34" charset="-120"/>
              </a:rPr>
              <a:t>損失</a:t>
            </a:r>
            <a:r>
              <a:rPr lang="zh-TW" altLang="en-US" sz="1200" dirty="0">
                <a:solidFill>
                  <a:srgbClr val="757575"/>
                </a:solidFill>
                <a:latin typeface="微軟正黑體" panose="020B0604030504040204" pitchFamily="34" charset="-120"/>
                <a:ea typeface="微軟正黑體" panose="020B0604030504040204" pitchFamily="34" charset="-120"/>
              </a:rPr>
              <a:t>函數</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優化器</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評估標準</a:t>
            </a:r>
            <a:r>
              <a:rPr lang="en-US" altLang="zh-TW" sz="1200" dirty="0">
                <a:solidFill>
                  <a:srgbClr val="757575"/>
                </a:solidFill>
                <a:latin typeface="Gill Sans MT" panose="020B0502020104020203" pitchFamily="34" charset="0"/>
                <a:ea typeface="微軟正黑體" panose="020B0604030504040204" pitchFamily="34" charset="-120"/>
              </a:rPr>
              <a:t>)</a:t>
            </a:r>
            <a:endParaRPr lang="zh-TW" altLang="en-US" sz="1200" dirty="0"/>
          </a:p>
        </p:txBody>
      </p:sp>
      <p:sp>
        <p:nvSpPr>
          <p:cNvPr id="25" name="矩形 24"/>
          <p:cNvSpPr/>
          <p:nvPr/>
        </p:nvSpPr>
        <p:spPr>
          <a:xfrm>
            <a:off x="5842486" y="2993238"/>
            <a:ext cx="3002745" cy="276999"/>
          </a:xfrm>
          <a:prstGeom prst="rect">
            <a:avLst/>
          </a:prstGeom>
        </p:spPr>
        <p:txBody>
          <a:bodyPr wrap="none">
            <a:spAutoFit/>
          </a:bodyPr>
          <a:lstStyle/>
          <a:p>
            <a:r>
              <a:rPr lang="en-US" altLang="zh-TW" sz="1200" dirty="0">
                <a:solidFill>
                  <a:srgbClr val="757575"/>
                </a:solidFill>
                <a:latin typeface="Gill Sans MT" panose="020B0502020104020203" pitchFamily="34" charset="0"/>
              </a:rPr>
              <a:t>(</a:t>
            </a:r>
            <a:r>
              <a:rPr lang="zh-TW" altLang="en-US" sz="1200" dirty="0">
                <a:solidFill>
                  <a:srgbClr val="757575"/>
                </a:solidFill>
                <a:latin typeface="微軟正黑體" panose="020B0604030504040204" pitchFamily="34" charset="-120"/>
                <a:ea typeface="微軟正黑體" panose="020B0604030504040204" pitchFamily="34" charset="-120"/>
              </a:rPr>
              <a:t>訓練資料</a:t>
            </a:r>
            <a:r>
              <a:rPr lang="zh-TW" altLang="en-US" sz="1200" dirty="0" smtClean="0">
                <a:solidFill>
                  <a:srgbClr val="757575"/>
                </a:solidFill>
                <a:latin typeface="微軟正黑體" panose="020B0604030504040204" pitchFamily="34" charset="-120"/>
                <a:ea typeface="微軟正黑體" panose="020B0604030504040204" pitchFamily="34" charset="-120"/>
              </a:rPr>
              <a:t>集</a:t>
            </a:r>
            <a:r>
              <a:rPr lang="en-US" altLang="zh-TW" sz="1200" dirty="0" smtClean="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訓練週期</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批次</a:t>
            </a:r>
            <a:r>
              <a:rPr lang="zh-TW" altLang="en-US" sz="1200" dirty="0" smtClean="0">
                <a:solidFill>
                  <a:srgbClr val="757575"/>
                </a:solidFill>
                <a:latin typeface="微軟正黑體" panose="020B0604030504040204" pitchFamily="34" charset="-120"/>
                <a:ea typeface="微軟正黑體" panose="020B0604030504040204" pitchFamily="34" charset="-120"/>
              </a:rPr>
              <a:t>尺寸</a:t>
            </a:r>
            <a:r>
              <a:rPr lang="en-US" altLang="zh-TW" sz="1200" dirty="0" smtClean="0">
                <a:solidFill>
                  <a:srgbClr val="757575"/>
                </a:solidFill>
                <a:latin typeface="微軟正黑體" panose="020B0604030504040204" pitchFamily="34" charset="-12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日誌顯示</a:t>
            </a:r>
            <a:r>
              <a:rPr lang="en-US" altLang="zh-TW" sz="1200" dirty="0" smtClean="0">
                <a:solidFill>
                  <a:srgbClr val="757575"/>
                </a:solidFill>
                <a:latin typeface="Gill Sans MT" panose="020B0502020104020203" pitchFamily="34" charset="0"/>
                <a:ea typeface="微軟正黑體" panose="020B0604030504040204" pitchFamily="34" charset="-120"/>
              </a:rPr>
              <a:t>)</a:t>
            </a:r>
            <a:endParaRPr lang="zh-TW" altLang="en-US" sz="1200" dirty="0"/>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0591" y="1958658"/>
            <a:ext cx="9210818" cy="4076382"/>
          </a:xfrm>
        </p:spPr>
      </p:pic>
    </p:spTree>
    <p:extLst>
      <p:ext uri="{BB962C8B-B14F-4D97-AF65-F5344CB8AC3E}">
        <p14:creationId xmlns:p14="http://schemas.microsoft.com/office/powerpoint/2010/main" val="38270219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13-5-2 </a:t>
            </a:r>
            <a:r>
              <a:rPr lang="zh-TW" altLang="en-US" sz="3200" dirty="0">
                <a:latin typeface="Arial" panose="020B0604020202020204" pitchFamily="34" charset="0"/>
                <a:ea typeface="微軟正黑體" panose="020B0604030504040204" pitchFamily="34" charset="-120"/>
                <a:cs typeface="Arial" panose="020B0604020202020204" pitchFamily="34" charset="0"/>
              </a:rPr>
              <a:t>沒有圖片增強的小資料量圖片分類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矩形 7"/>
          <p:cNvSpPr/>
          <p:nvPr/>
        </p:nvSpPr>
        <p:spPr>
          <a:xfrm>
            <a:off x="3965854" y="2573775"/>
            <a:ext cx="2044149" cy="276999"/>
          </a:xfrm>
          <a:prstGeom prst="rect">
            <a:avLst/>
          </a:prstGeom>
        </p:spPr>
        <p:txBody>
          <a:bodyPr wrap="none">
            <a:spAutoFit/>
          </a:bodyPr>
          <a:lstStyle/>
          <a:p>
            <a:r>
              <a:rPr lang="en-US" altLang="zh-TW" sz="1200" dirty="0" smtClean="0">
                <a:solidFill>
                  <a:srgbClr val="757575"/>
                </a:solidFill>
                <a:latin typeface="微軟正黑體" panose="020B0604030504040204" pitchFamily="34" charset="-120"/>
                <a:ea typeface="微軟正黑體" panose="020B0604030504040204" pitchFamily="34" charset="-120"/>
              </a:rPr>
              <a:t>(</a:t>
            </a:r>
            <a:r>
              <a:rPr lang="zh-TW" altLang="en-US" sz="1200" dirty="0" smtClean="0">
                <a:solidFill>
                  <a:srgbClr val="757575"/>
                </a:solidFill>
                <a:latin typeface="微軟正黑體" panose="020B0604030504040204" pitchFamily="34" charset="-120"/>
                <a:ea typeface="微軟正黑體" panose="020B0604030504040204" pitchFamily="34" charset="-120"/>
              </a:rPr>
              <a:t>損失</a:t>
            </a:r>
            <a:r>
              <a:rPr lang="zh-TW" altLang="en-US" sz="1200" dirty="0">
                <a:solidFill>
                  <a:srgbClr val="757575"/>
                </a:solidFill>
                <a:latin typeface="微軟正黑體" panose="020B0604030504040204" pitchFamily="34" charset="-120"/>
                <a:ea typeface="微軟正黑體" panose="020B0604030504040204" pitchFamily="34" charset="-120"/>
              </a:rPr>
              <a:t>函數</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優化器</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評估標準</a:t>
            </a:r>
            <a:r>
              <a:rPr lang="en-US" altLang="zh-TW" sz="1200" dirty="0">
                <a:solidFill>
                  <a:srgbClr val="757575"/>
                </a:solidFill>
                <a:latin typeface="Gill Sans MT" panose="020B0502020104020203" pitchFamily="34" charset="0"/>
                <a:ea typeface="微軟正黑體" panose="020B0604030504040204" pitchFamily="34" charset="-120"/>
              </a:rPr>
              <a:t>)</a:t>
            </a:r>
            <a:endParaRPr lang="zh-TW" altLang="en-US" sz="1200" dirty="0"/>
          </a:p>
        </p:txBody>
      </p:sp>
      <p:sp>
        <p:nvSpPr>
          <p:cNvPr id="25" name="矩形 24"/>
          <p:cNvSpPr/>
          <p:nvPr/>
        </p:nvSpPr>
        <p:spPr>
          <a:xfrm>
            <a:off x="5842486" y="2993238"/>
            <a:ext cx="3002745" cy="276999"/>
          </a:xfrm>
          <a:prstGeom prst="rect">
            <a:avLst/>
          </a:prstGeom>
        </p:spPr>
        <p:txBody>
          <a:bodyPr wrap="none">
            <a:spAutoFit/>
          </a:bodyPr>
          <a:lstStyle/>
          <a:p>
            <a:r>
              <a:rPr lang="en-US" altLang="zh-TW" sz="1200" dirty="0">
                <a:solidFill>
                  <a:srgbClr val="757575"/>
                </a:solidFill>
                <a:latin typeface="Gill Sans MT" panose="020B0502020104020203" pitchFamily="34" charset="0"/>
              </a:rPr>
              <a:t>(</a:t>
            </a:r>
            <a:r>
              <a:rPr lang="zh-TW" altLang="en-US" sz="1200" dirty="0">
                <a:solidFill>
                  <a:srgbClr val="757575"/>
                </a:solidFill>
                <a:latin typeface="微軟正黑體" panose="020B0604030504040204" pitchFamily="34" charset="-120"/>
                <a:ea typeface="微軟正黑體" panose="020B0604030504040204" pitchFamily="34" charset="-120"/>
              </a:rPr>
              <a:t>訓練資料</a:t>
            </a:r>
            <a:r>
              <a:rPr lang="zh-TW" altLang="en-US" sz="1200" dirty="0" smtClean="0">
                <a:solidFill>
                  <a:srgbClr val="757575"/>
                </a:solidFill>
                <a:latin typeface="微軟正黑體" panose="020B0604030504040204" pitchFamily="34" charset="-120"/>
                <a:ea typeface="微軟正黑體" panose="020B0604030504040204" pitchFamily="34" charset="-120"/>
              </a:rPr>
              <a:t>集</a:t>
            </a:r>
            <a:r>
              <a:rPr lang="en-US" altLang="zh-TW" sz="1200" dirty="0" smtClean="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訓練週期</a:t>
            </a:r>
            <a:r>
              <a:rPr lang="en-US" altLang="zh-TW" sz="1200" dirty="0">
                <a:solidFill>
                  <a:srgbClr val="757575"/>
                </a:solidFill>
                <a:latin typeface="Gill Sans MT" panose="020B0502020104020203" pitchFamily="34" charset="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批次</a:t>
            </a:r>
            <a:r>
              <a:rPr lang="zh-TW" altLang="en-US" sz="1200" dirty="0" smtClean="0">
                <a:solidFill>
                  <a:srgbClr val="757575"/>
                </a:solidFill>
                <a:latin typeface="微軟正黑體" panose="020B0604030504040204" pitchFamily="34" charset="-120"/>
                <a:ea typeface="微軟正黑體" panose="020B0604030504040204" pitchFamily="34" charset="-120"/>
              </a:rPr>
              <a:t>尺寸</a:t>
            </a:r>
            <a:r>
              <a:rPr lang="en-US" altLang="zh-TW" sz="1200" dirty="0" smtClean="0">
                <a:solidFill>
                  <a:srgbClr val="757575"/>
                </a:solidFill>
                <a:latin typeface="微軟正黑體" panose="020B0604030504040204" pitchFamily="34" charset="-120"/>
                <a:ea typeface="微軟正黑體" panose="020B0604030504040204" pitchFamily="34" charset="-120"/>
              </a:rPr>
              <a:t>,</a:t>
            </a:r>
            <a:r>
              <a:rPr lang="zh-TW" altLang="en-US" sz="1200" dirty="0">
                <a:solidFill>
                  <a:srgbClr val="757575"/>
                </a:solidFill>
                <a:latin typeface="微軟正黑體" panose="020B0604030504040204" pitchFamily="34" charset="-120"/>
                <a:ea typeface="微軟正黑體" panose="020B0604030504040204" pitchFamily="34" charset="-120"/>
              </a:rPr>
              <a:t>日誌顯示</a:t>
            </a:r>
            <a:r>
              <a:rPr lang="en-US" altLang="zh-TW" sz="1200" dirty="0" smtClean="0">
                <a:solidFill>
                  <a:srgbClr val="757575"/>
                </a:solidFill>
                <a:latin typeface="Gill Sans MT" panose="020B0502020104020203" pitchFamily="34" charset="0"/>
                <a:ea typeface="微軟正黑體" panose="020B0604030504040204" pitchFamily="34" charset="-120"/>
              </a:rPr>
              <a:t>)</a:t>
            </a:r>
            <a:endParaRPr lang="zh-TW" altLang="en-US" sz="1200" dirty="0"/>
          </a:p>
        </p:txBody>
      </p:sp>
      <p:pic>
        <p:nvPicPr>
          <p:cNvPr id="27" name="內容版面配置區 2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8782" y="2089968"/>
            <a:ext cx="5073568" cy="3657689"/>
          </a:xfrm>
        </p:spPr>
      </p:pic>
      <p:pic>
        <p:nvPicPr>
          <p:cNvPr id="28" name="圖片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4839" y="2089968"/>
            <a:ext cx="5162624" cy="3657689"/>
          </a:xfrm>
          <a:prstGeom prst="rect">
            <a:avLst/>
          </a:prstGeom>
        </p:spPr>
      </p:pic>
      <p:sp>
        <p:nvSpPr>
          <p:cNvPr id="29" name="橢圓 28"/>
          <p:cNvSpPr/>
          <p:nvPr/>
        </p:nvSpPr>
        <p:spPr>
          <a:xfrm>
            <a:off x="2405107" y="1879405"/>
            <a:ext cx="1087030" cy="6943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734638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13-5-3 </a:t>
            </a:r>
            <a:r>
              <a:rPr lang="zh-TW" altLang="en-US" sz="3200" dirty="0">
                <a:latin typeface="Arial" panose="020B0604020202020204" pitchFamily="34" charset="0"/>
                <a:ea typeface="微軟正黑體" panose="020B0604030504040204" pitchFamily="34" charset="-120"/>
                <a:cs typeface="Arial" panose="020B0604020202020204" pitchFamily="34" charset="0"/>
              </a:rPr>
              <a:t>使用圖片增強的小資料量圖片分類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5064" y="1933253"/>
            <a:ext cx="7021873" cy="4224095"/>
          </a:xfrm>
        </p:spPr>
      </p:pic>
      <p:sp>
        <p:nvSpPr>
          <p:cNvPr id="30" name="矩形 29"/>
          <p:cNvSpPr/>
          <p:nvPr/>
        </p:nvSpPr>
        <p:spPr>
          <a:xfrm>
            <a:off x="4479660" y="2747946"/>
            <a:ext cx="954107" cy="276999"/>
          </a:xfrm>
          <a:prstGeom prst="rect">
            <a:avLst/>
          </a:prstGeom>
        </p:spPr>
        <p:txBody>
          <a:bodyPr wrap="none">
            <a:spAutoFit/>
          </a:bodyPr>
          <a:lstStyle/>
          <a:p>
            <a:r>
              <a:rPr lang="zh-TW" altLang="en-US" sz="1200" dirty="0" smtClean="0">
                <a:solidFill>
                  <a:srgbClr val="757575"/>
                </a:solidFill>
                <a:latin typeface="微軟正黑體" panose="020B0604030504040204" pitchFamily="34" charset="-120"/>
                <a:ea typeface="微軟正黑體" panose="020B0604030504040204" pitchFamily="34" charset="-120"/>
              </a:rPr>
              <a:t>資料正規化</a:t>
            </a:r>
            <a:endParaRPr lang="zh-TW" altLang="en-US" sz="1200" dirty="0"/>
          </a:p>
        </p:txBody>
      </p:sp>
    </p:spTree>
    <p:extLst>
      <p:ext uri="{BB962C8B-B14F-4D97-AF65-F5344CB8AC3E}">
        <p14:creationId xmlns:p14="http://schemas.microsoft.com/office/powerpoint/2010/main" val="9724982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13-5-3 </a:t>
            </a:r>
            <a:r>
              <a:rPr lang="zh-TW" altLang="en-US" sz="3200" dirty="0">
                <a:latin typeface="Arial" panose="020B0604020202020204" pitchFamily="34" charset="0"/>
                <a:ea typeface="微軟正黑體" panose="020B0604030504040204" pitchFamily="34" charset="-120"/>
                <a:cs typeface="Arial" panose="020B0604020202020204" pitchFamily="34" charset="0"/>
              </a:rPr>
              <a:t>使用圖片增強的小資料量圖片分類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0" name="矩形 29"/>
          <p:cNvSpPr/>
          <p:nvPr/>
        </p:nvSpPr>
        <p:spPr>
          <a:xfrm>
            <a:off x="4479660" y="2747946"/>
            <a:ext cx="954107" cy="276999"/>
          </a:xfrm>
          <a:prstGeom prst="rect">
            <a:avLst/>
          </a:prstGeom>
        </p:spPr>
        <p:txBody>
          <a:bodyPr wrap="none">
            <a:spAutoFit/>
          </a:bodyPr>
          <a:lstStyle/>
          <a:p>
            <a:r>
              <a:rPr lang="zh-TW" altLang="en-US" sz="1200" dirty="0" smtClean="0">
                <a:solidFill>
                  <a:srgbClr val="757575"/>
                </a:solidFill>
                <a:latin typeface="微軟正黑體" panose="020B0604030504040204" pitchFamily="34" charset="-120"/>
                <a:ea typeface="微軟正黑體" panose="020B0604030504040204" pitchFamily="34" charset="-120"/>
              </a:rPr>
              <a:t>資料正規化</a:t>
            </a:r>
            <a:endParaRPr lang="zh-TW" altLang="en-US" sz="1200" dirty="0"/>
          </a:p>
        </p:txBody>
      </p:sp>
      <p:pic>
        <p:nvPicPr>
          <p:cNvPr id="7" name="內容版面配置區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5631" y="2276633"/>
            <a:ext cx="9480738" cy="3262017"/>
          </a:xfrm>
        </p:spPr>
      </p:pic>
      <p:sp>
        <p:nvSpPr>
          <p:cNvPr id="8" name="矩形 7"/>
          <p:cNvSpPr/>
          <p:nvPr/>
        </p:nvSpPr>
        <p:spPr>
          <a:xfrm>
            <a:off x="1514335" y="3981471"/>
            <a:ext cx="3185487" cy="369332"/>
          </a:xfrm>
          <a:prstGeom prst="rect">
            <a:avLst/>
          </a:prstGeom>
        </p:spPr>
        <p:txBody>
          <a:bodyPr wrap="none">
            <a:spAutoFit/>
          </a:bodyPr>
          <a:lstStyle/>
          <a:p>
            <a:r>
              <a:rPr lang="zh-TW" altLang="en-US" dirty="0">
                <a:solidFill>
                  <a:srgbClr val="757575"/>
                </a:solidFill>
                <a:latin typeface="微軟正黑體" panose="020B0604030504040204" pitchFamily="34" charset="-120"/>
                <a:ea typeface="微軟正黑體" panose="020B0604030504040204" pitchFamily="34" charset="-120"/>
              </a:rPr>
              <a:t>指定每一個訓練週期呼叫幾次</a:t>
            </a:r>
            <a:endParaRPr lang="zh-TW" altLang="en-US" dirty="0"/>
          </a:p>
        </p:txBody>
      </p:sp>
      <p:sp>
        <p:nvSpPr>
          <p:cNvPr id="28" name="矩形 27"/>
          <p:cNvSpPr/>
          <p:nvPr/>
        </p:nvSpPr>
        <p:spPr>
          <a:xfrm>
            <a:off x="3130162" y="3503208"/>
            <a:ext cx="1569660" cy="369332"/>
          </a:xfrm>
          <a:prstGeom prst="rect">
            <a:avLst/>
          </a:prstGeom>
        </p:spPr>
        <p:txBody>
          <a:bodyPr wrap="none">
            <a:spAutoFit/>
          </a:bodyPr>
          <a:lstStyle/>
          <a:p>
            <a:r>
              <a:rPr lang="zh-TW" altLang="en-US" dirty="0">
                <a:solidFill>
                  <a:srgbClr val="757575"/>
                </a:solidFill>
                <a:latin typeface="微軟正黑體" panose="020B0604030504040204" pitchFamily="34" charset="-120"/>
                <a:ea typeface="微軟正黑體" panose="020B0604030504040204" pitchFamily="34" charset="-120"/>
              </a:rPr>
              <a:t>產生訓練圖片</a:t>
            </a:r>
            <a:endParaRPr lang="zh-TW" altLang="en-US" dirty="0"/>
          </a:p>
        </p:txBody>
      </p:sp>
      <p:sp>
        <p:nvSpPr>
          <p:cNvPr id="31" name="矩形 30"/>
          <p:cNvSpPr/>
          <p:nvPr/>
        </p:nvSpPr>
        <p:spPr>
          <a:xfrm>
            <a:off x="3151123" y="5763241"/>
            <a:ext cx="5889754" cy="369332"/>
          </a:xfrm>
          <a:prstGeom prst="rect">
            <a:avLst/>
          </a:prstGeom>
        </p:spPr>
        <p:txBody>
          <a:bodyPr wrap="none">
            <a:spAutoFit/>
          </a:bodyPr>
          <a:lstStyle/>
          <a:p>
            <a:r>
              <a:rPr lang="zh-TW" altLang="en-US" dirty="0" smtClean="0">
                <a:latin typeface="微軟正黑體" panose="020B0604030504040204" pitchFamily="34" charset="-120"/>
                <a:ea typeface="微軟正黑體" panose="020B0604030504040204" pitchFamily="34" charset="-120"/>
              </a:rPr>
              <a:t>每一次週期訓練會產生</a:t>
            </a:r>
            <a:r>
              <a:rPr lang="en-US" altLang="zh-TW" dirty="0" smtClean="0">
                <a:latin typeface="微軟正黑體" panose="020B0604030504040204" pitchFamily="34" charset="-120"/>
                <a:ea typeface="微軟正黑體" panose="020B0604030504040204" pitchFamily="34" charset="-120"/>
              </a:rPr>
              <a:t>10000 x 16 = 160000</a:t>
            </a:r>
            <a:r>
              <a:rPr lang="zh-TW" altLang="en-US" dirty="0" smtClean="0">
                <a:latin typeface="微軟正黑體" panose="020B0604030504040204" pitchFamily="34" charset="-120"/>
                <a:ea typeface="微軟正黑體" panose="020B0604030504040204" pitchFamily="34" charset="-120"/>
              </a:rPr>
              <a:t>張訓練圖片</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202087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13-1-1 </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分割文字資料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 </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斷詞</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sp>
        <p:nvSpPr>
          <p:cNvPr id="6" name="文字方塊 5"/>
          <p:cNvSpPr txBox="1"/>
          <p:nvPr/>
        </p:nvSpPr>
        <p:spPr>
          <a:xfrm>
            <a:off x="1030289" y="4621101"/>
            <a:ext cx="10131424" cy="1703415"/>
          </a:xfrm>
          <a:prstGeom prst="rect">
            <a:avLst/>
          </a:prstGeom>
          <a:noFill/>
        </p:spPr>
        <p:txBody>
          <a:bodyPr wrap="square" rtlCol="0">
            <a:spAutoFit/>
          </a:bodyPr>
          <a:lstStyle/>
          <a:p>
            <a:pPr>
              <a:lnSpc>
                <a:spcPct val="150000"/>
              </a:lnSpc>
            </a:pPr>
            <a:r>
              <a:rPr lang="en-US" altLang="zh-TW" dirty="0" smtClean="0">
                <a:latin typeface="微軟正黑體" panose="020B0604030504040204" pitchFamily="34" charset="-120"/>
                <a:ea typeface="微軟正黑體" panose="020B0604030504040204" pitchFamily="34" charset="-120"/>
              </a:rPr>
              <a:t>text </a:t>
            </a:r>
            <a:r>
              <a:rPr lang="zh-TW" altLang="en-US" dirty="0" smtClean="0">
                <a:latin typeface="微軟正黑體" panose="020B0604030504040204" pitchFamily="34" charset="-120"/>
                <a:ea typeface="微軟正黑體" panose="020B0604030504040204" pitchFamily="34" charset="-120"/>
              </a:rPr>
              <a:t>參數：指定預分割成單字的字串，即第一個參數。</a:t>
            </a:r>
            <a:endParaRPr lang="en-US" altLang="zh-TW" dirty="0" smtClean="0">
              <a:latin typeface="微軟正黑體" panose="020B0604030504040204" pitchFamily="34" charset="-120"/>
              <a:ea typeface="微軟正黑體" panose="020B0604030504040204" pitchFamily="34" charset="-120"/>
            </a:endParaRPr>
          </a:p>
          <a:p>
            <a:pPr>
              <a:lnSpc>
                <a:spcPct val="150000"/>
              </a:lnSpc>
            </a:pPr>
            <a:r>
              <a:rPr lang="en-US" altLang="zh-TW" dirty="0">
                <a:latin typeface="微軟正黑體" panose="020B0604030504040204" pitchFamily="34" charset="-120"/>
                <a:ea typeface="微軟正黑體" panose="020B0604030504040204" pitchFamily="34" charset="-120"/>
              </a:rPr>
              <a:t>f</a:t>
            </a:r>
            <a:r>
              <a:rPr lang="en-US" altLang="zh-TW" dirty="0" smtClean="0">
                <a:latin typeface="微軟正黑體" panose="020B0604030504040204" pitchFamily="34" charset="-120"/>
                <a:ea typeface="微軟正黑體" panose="020B0604030504040204" pitchFamily="34" charset="-120"/>
              </a:rPr>
              <a:t>ilters </a:t>
            </a:r>
            <a:r>
              <a:rPr lang="zh-TW" altLang="en-US" dirty="0" smtClean="0">
                <a:latin typeface="微軟正黑體" panose="020B0604030504040204" pitchFamily="34" charset="-120"/>
                <a:ea typeface="微軟正黑體" panose="020B0604030504040204" pitchFamily="34" charset="-120"/>
              </a:rPr>
              <a:t>參數：指定需要過濾掉哪些字元，預設是！</a:t>
            </a:r>
            <a:r>
              <a:rPr lang="en-US" altLang="zh-TW" dirty="0" smtClean="0">
                <a:latin typeface="微軟正黑體" panose="020B0604030504040204" pitchFamily="34" charset="-120"/>
                <a:ea typeface="微軟正黑體" panose="020B0604030504040204" pitchFamily="34" charset="-120"/>
              </a:rPr>
              <a:t>”#$%&amp;()*+,-./:;</a:t>
            </a:r>
            <a:r>
              <a:rPr lang="en-US" altLang="zh-TW" dirty="0" smtClean="0">
                <a:latin typeface="微軟正黑體" panose="020B0604030504040204" pitchFamily="34" charset="-120"/>
                <a:ea typeface="微軟正黑體" panose="020B0604030504040204" pitchFamily="34" charset="-120"/>
                <a:sym typeface="Wingdings" panose="05000000000000000000" pitchFamily="2" charset="2"/>
              </a:rPr>
              <a:t>?@[\]^_</a:t>
            </a:r>
            <a:r>
              <a:rPr lang="zh-TW" altLang="en-US" dirty="0" smtClean="0">
                <a:latin typeface="微軟正黑體" panose="020B0604030504040204" pitchFamily="34" charset="-120"/>
                <a:ea typeface="微軟正黑體" panose="020B0604030504040204" pitchFamily="34" charset="-120"/>
                <a:sym typeface="Wingdings" panose="05000000000000000000" pitchFamily="2" charset="2"/>
              </a:rPr>
              <a:t>ˋ</a:t>
            </a:r>
            <a:r>
              <a:rPr lang="en-US" altLang="zh-TW" dirty="0" smtClean="0">
                <a:latin typeface="微軟正黑體" panose="020B0604030504040204" pitchFamily="34" charset="-120"/>
                <a:ea typeface="微軟正黑體" panose="020B0604030504040204" pitchFamily="34" charset="-120"/>
                <a:sym typeface="Wingdings" panose="05000000000000000000" pitchFamily="2" charset="2"/>
              </a:rPr>
              <a:t>{|}~\t\n</a:t>
            </a:r>
            <a:r>
              <a:rPr lang="zh-TW" altLang="en-US" dirty="0" smtClean="0">
                <a:latin typeface="微軟正黑體" panose="020B0604030504040204" pitchFamily="34" charset="-120"/>
                <a:ea typeface="微軟正黑體" panose="020B0604030504040204" pitchFamily="34" charset="-120"/>
                <a:sym typeface="Wingdings" panose="05000000000000000000" pitchFamily="2" charset="2"/>
              </a:rPr>
              <a:t>。</a:t>
            </a:r>
            <a:endParaRPr lang="en-US" altLang="zh-TW" dirty="0" smtClean="0">
              <a:latin typeface="微軟正黑體" panose="020B0604030504040204" pitchFamily="34" charset="-120"/>
              <a:ea typeface="微軟正黑體" panose="020B0604030504040204" pitchFamily="34" charset="-120"/>
              <a:sym typeface="Wingdings" panose="05000000000000000000" pitchFamily="2" charset="2"/>
            </a:endParaRPr>
          </a:p>
          <a:p>
            <a:pPr>
              <a:lnSpc>
                <a:spcPct val="150000"/>
              </a:lnSpc>
            </a:pPr>
            <a:r>
              <a:rPr lang="en-US" altLang="zh-TW" dirty="0" smtClean="0">
                <a:latin typeface="微軟正黑體" panose="020B0604030504040204" pitchFamily="34" charset="-120"/>
                <a:ea typeface="微軟正黑體" panose="020B0604030504040204" pitchFamily="34" charset="-120"/>
              </a:rPr>
              <a:t>lower</a:t>
            </a:r>
            <a:r>
              <a:rPr lang="zh-TW" altLang="en-US" dirty="0" smtClean="0">
                <a:latin typeface="微軟正黑體" panose="020B0604030504040204" pitchFamily="34" charset="-120"/>
                <a:ea typeface="微軟正黑體" panose="020B0604030504040204" pitchFamily="34" charset="-120"/>
              </a:rPr>
              <a:t> 參數：布林值，是某自動轉換成小寫英文字母，預設是</a:t>
            </a:r>
            <a:r>
              <a:rPr lang="en-US" altLang="zh-TW" dirty="0" smtClean="0">
                <a:latin typeface="微軟正黑體" panose="020B0604030504040204" pitchFamily="34" charset="-120"/>
                <a:ea typeface="微軟正黑體" panose="020B0604030504040204" pitchFamily="34" charset="-120"/>
              </a:rPr>
              <a:t>True</a:t>
            </a:r>
            <a:r>
              <a:rPr lang="zh-TW" altLang="en-US" dirty="0" smtClean="0">
                <a:latin typeface="微軟正黑體" panose="020B0604030504040204" pitchFamily="34" charset="-120"/>
                <a:ea typeface="微軟正黑體" panose="020B0604030504040204" pitchFamily="34" charset="-120"/>
              </a:rPr>
              <a:t>。</a:t>
            </a:r>
            <a:endParaRPr lang="en-US" altLang="zh-TW" dirty="0" smtClean="0">
              <a:latin typeface="微軟正黑體" panose="020B0604030504040204" pitchFamily="34" charset="-120"/>
              <a:ea typeface="微軟正黑體" panose="020B0604030504040204" pitchFamily="34" charset="-120"/>
            </a:endParaRPr>
          </a:p>
          <a:p>
            <a:pPr>
              <a:lnSpc>
                <a:spcPct val="150000"/>
              </a:lnSpc>
            </a:pPr>
            <a:r>
              <a:rPr lang="en-US" altLang="zh-TW" dirty="0">
                <a:latin typeface="微軟正黑體" panose="020B0604030504040204" pitchFamily="34" charset="-120"/>
                <a:ea typeface="微軟正黑體" panose="020B0604030504040204" pitchFamily="34" charset="-120"/>
              </a:rPr>
              <a:t>s</a:t>
            </a:r>
            <a:r>
              <a:rPr lang="en-US" altLang="zh-TW" dirty="0" smtClean="0">
                <a:latin typeface="微軟正黑體" panose="020B0604030504040204" pitchFamily="34" charset="-120"/>
                <a:ea typeface="微軟正黑體" panose="020B0604030504040204" pitchFamily="34" charset="-120"/>
              </a:rPr>
              <a:t>plit </a:t>
            </a:r>
            <a:r>
              <a:rPr lang="zh-TW" altLang="en-US" dirty="0" smtClean="0">
                <a:latin typeface="微軟正黑體" panose="020B0604030504040204" pitchFamily="34" charset="-120"/>
                <a:ea typeface="微軟正黑體" panose="020B0604030504040204" pitchFamily="34" charset="-120"/>
              </a:rPr>
              <a:t>參數：指定分割的字串預設是空白字元。</a:t>
            </a:r>
            <a:endParaRPr lang="zh-TW" altLang="en-US" dirty="0">
              <a:latin typeface="微軟正黑體" panose="020B0604030504040204" pitchFamily="34" charset="-120"/>
              <a:ea typeface="微軟正黑體" panose="020B0604030504040204" pitchFamily="34" charset="-120"/>
            </a:endParaRP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0288" y="1729023"/>
            <a:ext cx="10131425" cy="2804155"/>
          </a:xfrm>
        </p:spPr>
      </p:pic>
    </p:spTree>
    <p:extLst>
      <p:ext uri="{BB962C8B-B14F-4D97-AF65-F5344CB8AC3E}">
        <p14:creationId xmlns:p14="http://schemas.microsoft.com/office/powerpoint/2010/main" val="775620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13-5-3 </a:t>
            </a:r>
            <a:r>
              <a:rPr lang="zh-TW" altLang="en-US" sz="3200" dirty="0">
                <a:latin typeface="Arial" panose="020B0604020202020204" pitchFamily="34" charset="0"/>
                <a:ea typeface="微軟正黑體" panose="020B0604030504040204" pitchFamily="34" charset="-120"/>
                <a:cs typeface="Arial" panose="020B0604020202020204" pitchFamily="34" charset="0"/>
              </a:rPr>
              <a:t>使用圖片增強的小資料量圖片分類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8098" y="1636438"/>
            <a:ext cx="4535691" cy="4868864"/>
          </a:xfrm>
        </p:spPr>
      </p:pic>
      <p:sp>
        <p:nvSpPr>
          <p:cNvPr id="25" name="文字方塊 24"/>
          <p:cNvSpPr txBox="1"/>
          <p:nvPr/>
        </p:nvSpPr>
        <p:spPr>
          <a:xfrm>
            <a:off x="6670766" y="1802675"/>
            <a:ext cx="3866606" cy="4247317"/>
          </a:xfrm>
          <a:prstGeom prst="rect">
            <a:avLst/>
          </a:prstGeom>
          <a:noFill/>
        </p:spPr>
        <p:txBody>
          <a:bodyPr wrap="square" rtlCol="0">
            <a:spAutoFit/>
          </a:bodyPr>
          <a:lstStyle/>
          <a:p>
            <a:r>
              <a:rPr lang="en-US" altLang="zh-TW" dirty="0"/>
              <a:t>Epoch 1/14</a:t>
            </a:r>
          </a:p>
          <a:p>
            <a:r>
              <a:rPr lang="en-US" altLang="zh-TW" dirty="0"/>
              <a:t>/</a:t>
            </a:r>
            <a:r>
              <a:rPr lang="en-US" altLang="zh-TW" dirty="0" err="1"/>
              <a:t>usr</a:t>
            </a:r>
            <a:r>
              <a:rPr lang="en-US" altLang="zh-TW" dirty="0"/>
              <a:t>/local/lib/python3.7/</a:t>
            </a:r>
            <a:r>
              <a:rPr lang="en-US" altLang="zh-TW" dirty="0" err="1"/>
              <a:t>dist</a:t>
            </a:r>
            <a:r>
              <a:rPr lang="en-US" altLang="zh-TW" dirty="0"/>
              <a:t>-packages/ipykernel_launcher.py:69: </a:t>
            </a:r>
            <a:r>
              <a:rPr lang="en-US" altLang="zh-TW" dirty="0" err="1"/>
              <a:t>UserWarning</a:t>
            </a:r>
            <a:r>
              <a:rPr lang="en-US" altLang="zh-TW" dirty="0"/>
              <a:t>: `</a:t>
            </a:r>
            <a:r>
              <a:rPr lang="en-US" altLang="zh-TW" dirty="0" err="1"/>
              <a:t>model.fit_generator</a:t>
            </a:r>
            <a:r>
              <a:rPr lang="en-US" altLang="zh-TW" dirty="0"/>
              <a:t>` is deprecated and will be removed in a future version. Please use `</a:t>
            </a:r>
            <a:r>
              <a:rPr lang="en-US" altLang="zh-TW" dirty="0" err="1"/>
              <a:t>Model.fit</a:t>
            </a:r>
            <a:r>
              <a:rPr lang="en-US" altLang="zh-TW" dirty="0"/>
              <a:t>`, which supports generators.</a:t>
            </a:r>
          </a:p>
          <a:p>
            <a:r>
              <a:rPr lang="en-US" altLang="zh-TW" dirty="0"/>
              <a:t>/</a:t>
            </a:r>
            <a:r>
              <a:rPr lang="en-US" altLang="zh-TW" dirty="0" err="1"/>
              <a:t>usr</a:t>
            </a:r>
            <a:r>
              <a:rPr lang="en-US" altLang="zh-TW" dirty="0"/>
              <a:t>/local/lib/python3.7/</a:t>
            </a:r>
            <a:r>
              <a:rPr lang="en-US" altLang="zh-TW" dirty="0" err="1"/>
              <a:t>dist</a:t>
            </a:r>
            <a:r>
              <a:rPr lang="en-US" altLang="zh-TW" dirty="0"/>
              <a:t>-packages/</a:t>
            </a:r>
            <a:r>
              <a:rPr lang="en-US" altLang="zh-TW" dirty="0" err="1"/>
              <a:t>keras</a:t>
            </a:r>
            <a:r>
              <a:rPr lang="en-US" altLang="zh-TW" dirty="0"/>
              <a:t>/engine/training_v1.py:2057: </a:t>
            </a:r>
            <a:r>
              <a:rPr lang="en-US" altLang="zh-TW" dirty="0" err="1"/>
              <a:t>UserWarning</a:t>
            </a:r>
            <a:r>
              <a:rPr lang="en-US" altLang="zh-TW" dirty="0"/>
              <a:t>: `</a:t>
            </a:r>
            <a:r>
              <a:rPr lang="en-US" altLang="zh-TW" dirty="0" err="1"/>
              <a:t>Model.state_updates</a:t>
            </a:r>
            <a:r>
              <a:rPr lang="en-US" altLang="zh-TW" dirty="0"/>
              <a:t>` will be removed in a future version. This property should not be used in </a:t>
            </a:r>
            <a:r>
              <a:rPr lang="en-US" altLang="zh-TW" dirty="0" err="1"/>
              <a:t>TensorFlow</a:t>
            </a:r>
            <a:r>
              <a:rPr lang="en-US" altLang="zh-TW" dirty="0"/>
              <a:t> 2.0, as `updates` are applied automatically.</a:t>
            </a:r>
          </a:p>
          <a:p>
            <a:r>
              <a:rPr lang="en-US" altLang="zh-TW" dirty="0"/>
              <a:t>  updates = </a:t>
            </a:r>
            <a:r>
              <a:rPr lang="en-US" altLang="zh-TW" dirty="0" err="1"/>
              <a:t>self.state_updates</a:t>
            </a:r>
            <a:endParaRPr lang="zh-TW" altLang="en-US" dirty="0"/>
          </a:p>
        </p:txBody>
      </p:sp>
    </p:spTree>
    <p:extLst>
      <p:ext uri="{BB962C8B-B14F-4D97-AF65-F5344CB8AC3E}">
        <p14:creationId xmlns:p14="http://schemas.microsoft.com/office/powerpoint/2010/main" val="13370567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13-5-3 </a:t>
            </a:r>
            <a:r>
              <a:rPr lang="zh-TW" altLang="en-US" sz="3200" dirty="0">
                <a:latin typeface="Arial" panose="020B0604020202020204" pitchFamily="34" charset="0"/>
                <a:ea typeface="微軟正黑體" panose="020B0604030504040204" pitchFamily="34" charset="-120"/>
                <a:cs typeface="Arial" panose="020B0604020202020204" pitchFamily="34" charset="0"/>
              </a:rPr>
              <a:t>使用圖片增強的小資料量圖片分類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27" name="內容版面配置區 2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5890" y="1810612"/>
            <a:ext cx="8260221" cy="4476976"/>
          </a:xfrm>
        </p:spPr>
      </p:pic>
    </p:spTree>
    <p:extLst>
      <p:ext uri="{BB962C8B-B14F-4D97-AF65-F5344CB8AC3E}">
        <p14:creationId xmlns:p14="http://schemas.microsoft.com/office/powerpoint/2010/main" val="19953214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485119"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13-5-3 </a:t>
            </a:r>
            <a:r>
              <a:rPr lang="zh-TW" altLang="en-US" sz="3200" dirty="0">
                <a:latin typeface="Arial" panose="020B0604020202020204" pitchFamily="34" charset="0"/>
                <a:ea typeface="微軟正黑體" panose="020B0604030504040204" pitchFamily="34" charset="-120"/>
                <a:cs typeface="Arial" panose="020B0604020202020204" pitchFamily="34" charset="0"/>
              </a:rPr>
              <a:t>使用圖片增強的小資料量圖片分類</a:t>
            </a:r>
          </a:p>
        </p:txBody>
      </p:sp>
      <p:sp>
        <p:nvSpPr>
          <p:cNvPr id="5" name="AutoShape 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6" name="AutoShape 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1" name="AutoShape 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2" name="AutoShape 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3" name="AutoShape 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4" name="AutoShape 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5" name="AutoShape 9" descr="data:image/png;base64,iVBORw0KGgoAAAANSUhEUgAAAKkAAADnCAYAAABlh3YzAAAABHNCSVQICAgIfAhkiAAAAAlwSFlzAAALEgAACxIB0t1+/AAAADh0RVh0U29mdHdhcmUAbWF0cGxvdGxpYiB2ZXJzaW9uMy4yLjIsIGh0dHA6Ly9tYXRwbG90bGliLm9yZy+WH4yJAAAgAElEQVR4nOy8R7Ns95Xl9/sfb9Ob6+/zwAMIECAJklXdipZa1RGadJdmGmiuj6ChPpAGcq1QsBXtSlXFIgkSBffewzP3XZPXpM883p+jQb6uHkjFDmGiGmBHZOQgI06kWWf/115r7RRN0/BD/VD/kEv6//sN/FA/1H+qfgDpD/UPvn4A6Q/1D75+AOkP9Q++fgDpD/UPvpQ/9uJv/v2/bD79xT9FM0yapiFcz4m2Hq9fPCfIIx4+forSNPzbX/1vvL48570PfsKoN+B//Z//R757+RohC47unXJ0dIKmauR5geetcFwXWchkeUq7N8A0LYQkg5Bp6gJDM3CdNoos00gqeRJSFjH7R0e0TIu//st/x+sXL5jc3vJf/zf/LT/64D2++Pobnn39DZptcvbyNVvP46c/+zknh/vM5zd0+yOO9/d4ev8Jg1GXg8MTijJBtyzcwQHZdorWHiNklTL0SPwFmtXBX0y5u7ulyjLagwESgvZgyN3lBXfXFxyf3GN0cEhTVSRhgNnu8G/+z19h2y06ponrmnSHB+R1zvDoHv5iCrKKjEC3XZazO1RNwzBMesf3UFQNoWhkkc/tq285fPSUqq5ASCxvJ7x++RJVUXj5+hVCNbiZTllvtlxfTyjKhq0fMGw73L93wvX1Nd7G4+HjR6iaQrvTRdMMBsMhr1++okHQHQ5pmgZBQxxF6KZFHIb42w3ffPkF282Wn372cy7PL/B9H0lI/Is//3NKUfL27IyiyNkf76NpKrKiUjc1YRTge1uiKKQqahRZxXFadHs9BoMenU4L09KRJQnRQF3VFGnBf/ff/w/i/zNIn/7oJ6i6QdM0RJsV65srJpcXXN1OePKjT7B1g8u3b5h5Wwyrw9X5GS++/oK8KHFbDqZts7+3z3I6Zbtdo8oKlQBdM8irgtlswmqzptcfIglBf7h7jqKcLI2RJJU4DdENg5OjU+4/fI/E2xAEIW6vxz1dR6LBbbdpuw41DT/++KfMbud4YUQURxR1habbVFXNydF90jRCarr42xX7J6fIdgskCUnTabKQUshsbq/QdI002JImCVVZ7r6QpkJ3XDS7hdPpYqwWhEFIr6yIfI8syfB9j+16ja4bFOgUyNxOpxyeHCNrOpphEAU+Xhiy+O45/dEeo8MjamqKPKUI1kiaBo2MkFTqIkcxbILlHaIRWKZJkVd0ewO2YURVN8xmd5QNvD57i+vYdB+d8ub1KzRDx3YcbMfFMAz6/RFHJ/d48eIb/DDAtl0GwxGObRPHMd56CZLE/PaOl8+fUeQFjuty9voNo/19esMB19fXfP3V1/zslz9lOVuiKDJrdUOSxghRU+QFklCwLIfDvXv0+l06nRaWbaCqChKCpm4ok4IwjPG2PoEfkmXF9+ukbm8MdUFdVZw/+5Iwjri6vmDv6ISWaVNXNVdXV9QF3F5d0RsNWa7XyKqKJEvs7e9RFjlh4FMWJVEYoRk2f/j897S6HQ4ODzEtE8uyUQyLuoI0i5ElGT/zGA73GO8doigattNBEhKqbjA+PubVi+d8+NGPUVWV/nCMTMNgNKLIEubzOdv1lpcvX3F0fETdQBSGhGHAanpFXRV89MnHVHUBeUSZZdR1RZGHKE6HihqBTBqGyIqOZVnYbouqzLEMC7kuKRuBZlmcPHqPKouJ4wSERBiEmK0uG8/DdhxUyybyPaxWizLNSOMUVdGxLEGWXlFXOYokkyYpSbRAMwwQFWVZkmYpN+dvsLt9ws2KsqyZ3V6BUOgN9ihlheWXXxMGAYphk+YFdl2hyhKL9ZbxeMRwNOLh48dkecbbV68p8pwojPjwox+jmyZJkrBZLukO+jRCkCUJsgzdQR+75ZImKdfXNzidNlVe8PDBQ9abNbPplMV8hqkbHJ8cAQLHtukP+nS7LWzbRFVVJCGgbiiyktDz8bcBvheQZjlCSKi6hqRpyNLfzzz/KEiFkKjqmjwOyIoUwzBpt7pYpsXF2zeYlstf/cW/4WY65eTxE0xdhbpiPp9ydO8Bo/4eL15+S57nSJKMZpls1xtW2y2G41DkGaPxPv3RHgLwvSVFXbPdbsnzFFW1aGpBt9/HUBR+9zd/haZrtKw2jx49RVYU3HYbVVKoahj0+mzXK5abFdPVBs12uJ1MyNIUzdS4ur0h9FbkTcNPfvlLVMslXEwJ1ht00yDcbrF7GQoKy+kdRZZidbqoskSnN2Q9u+Pi7BX7+8cUWYSm6oSbDdPJOWUj0R/2ycqC06NjvDDEdVu4joNt2RRxxquzr5EUhYODfRRD4+T0AZKscXNziem41EkEch9Flmga2KyWBEFIr+dT5xnT1YLt1uP49CH+dktdVCR5TBDFKGVDkqYkqc52E+D5MR9/vM9/+Wf/jKPjU1arJVdX18R5Rn84QjQNsoA0iuh0OxiGzqap2XpbNGPX9SI/JM9z2u02nudR1zV5mnB6/z6W7WC329xd3aB+/Zw/+cd/wv1H91BVBWoo85J4E+5AufVJ0oxGCFRNQ1ZVFCERxzHrmUeWZvBHTKU/CtKmLqEuSUKP0d4+3337DaplQlUzub7AD2O2ecJHP/uMrt3izZuXJFFCVpRkWcJXX36ObrlIQrDyPBoklssFrtvGsQyiICAIPFpui6LIUVUdpzXA1HTuZrcsVrfESYAf+nz15W8wdRPHbrNaz5ERRHHE8ekxk/O3XE8mzLcbFFnl8OiIxTpgPB4SpwlpnNLp9AAYDfdptRz8+RRb14h8j+9efMVwdIQfeHSLHFFDkWd46zX32h3quubu7SuEZhGGMW9efYfTauNtVmyXM+qq5vXZGw73j+gP+tRCQkLQ6/QIfQ/RwGo+Y73d8NNf/ClVmnB9fcV4/5Dziwu22w3/xX/154QsKIucRkAYRuiWzWqz4W4+xVZlNp5HdziipuH6ZoLdamMbBp4X0sgpTd0gyzLjvTFX1xPWqxVFUWK5HTTL4aNPPqWpSyRJphawXW5o9zoM+gNa3S53symSLJGEIZIkyMqCew8esF0t8L0AzTBJAp+LszMcw+TDpx9Qpxl+FPDVF1/Ta3Uo8xJ/6xPHKTWgaCqKqqKYEkmcsF2uSZOUpq5RNQXTMmn3O5i29X07qQBJQrUd0vmSMIo5PDzh4u0ZutUimc4YdYZEqy1ff/45680aTdXpdvsoCKIsYTAcMbu7RpY1VssNsqzR73ZIooTBeERdV7x8/QzLshgM9qkaDwTce/g+w8GIm8k5klAY7R1zMN7j9csXaJrBYnaLkATL2Yxw63E7vcWwHYSA8WgP17ni6OiQcLvGMC3yMkORFPq9Psf7B6wWc7zNHFl1qYSC6bTJazA0A5oa07C4mZwjmhpFM/CTLapccP/9pzz7268QaoIfRUTBlo7bxU8S5t895x9/9gtsx6UsEpq6wbQ6+NsFdVUxGh9Q1w1v3p6x8T1OHr2P67iE4ZZXX/4W3XJotdtsbiZIksLR0T1UWeWrr7/EHu/jmhaPTh+R1Q3zX/8lZhSQJAmGbROEEVmeIZqaJE0ZDwYcHh8R+gG/+b/+PY/e/4BOd4Dvr8jilPuPHpNGGYPRgJbbxttukGuBoKFuGu4/esL9J09JgpCbi3OiIKTV6VJkCWEYcnk14bM//QVv3RZCVQjynOcvXtNptVE0DcUySZIUf7MliVPqqkJRZUzTZLg3wHRsdNNE0TRqGuIk+X4gRchIskGVLJmcvUKWZL7+8vcsfZ92q8f5+RlCVri7vmW93aAaJg0CwzIJ44jR6JDFckmJRBr4lFVOr9dHkmVUy0SRFYo8xXVddN0gSkMcpYXhtLl//wn7+4fkWUoURTi2ib/d4Ac+AsizErftMl3cYioa89Wax70hcZKgKipuy2HQGzCdTOh0OpiqyXx2hyZVjAd9RuM9FEVhMb2lKApM26EoUooiJQtTiqoibwSK67C+uUbXLaoiR1UN4ixjtHfANgix7ApV07EtE9NySPKcYuuTlxXnFxfU1FiWxXBvTBIlfPfN18iywgcffULgeyiqzMcf/wSBzN3NNbqqIlSd2POYTSd4G4+9vQMUXaesSpazW0y3jS4rtNwWpmXx6YdP2SYxi+UKTdPo9oZsN1uEkPn13/w1TQOSqtEf9Bj2BiyqGXc3NwxGYyQhYVo20/kUSYEoDFDUXYeLo4i3b15xfnGJrmjkUUrLbZMmCev1gvndjI9/+il3N7c0AmRVZ+MFJHFMVVYoioxuGvRHPUzbRrdMVF2nZkdN5ps1m82WOIqB/9fB/j8N0qauSb01b198RZwkXN9es96uKeuG1dl3VFWNLGpUTePo5IQ8y0iKgrIqqYVEmqYsl0uaBjRVoXt0xHA0IvA9et0+WZHSMjoM+nuomorT7WE7LjSwXN6RxB6j8ZiqrlnPZ8yWc2zbZbVasNmuUVSVg/EJL58/Y7MJsJ0WUZiwXq/o9Xqkacp8uaKua6LYo6wOMQwJ27UZjvegEeiajmhqgsUdQpbZO7nH5fkbonWApCg4lsuahquLc1q2RVUWdLttsiRGU1TMd5Px/XsPiLKKq5tb4iRh0OvgWBZb36coSvr9HnfTOySgyksGoxFfffUHnr73I+qqwQ9WjA72KOoaGQnP31AJhbvZLSf3HqJbNsv5jMV6Rb1ZklUlhqHTctv89a9/t+O5skJVVcSBR7vdRsgyVVWgGyaaqbHxNlRlBULFDwNa7R7tTos8T3AsG8+wsF2XPE3x1mviOGQxvUORFOyWjawplHUNjSBLU15+94KjkyPG+wdMZ1MmlxPGwwHdfmfXKS0LVddBEqRZxtrz2Ww2hGFEXTeYpkm73eJgfx9dU78vSEuW0wlCViiKnLvVFEuz2KwX3NzeUjbguA77J4dQw93dnHGvx3I1x261WUxv2ax9DEOj1W6jqgr+ZkMUhqRxzMHxPVRFIy9ikqzGbrVpt/u0Wi6qqhIGHv3hkK7d4tWzrynyjOnkmizNcbs9hCRxcXnG+fUETddZLpcUVYEXhGiqAjQUVYmqm5imTrvTYTTao9cdkXgb5vMZw71DxvuHBJs1y/mGvfsPUSWJbrdHlEasp3MuLi54e3nFvdMH9GQFRZYp65zbyQWHR8eUTUPHbbN3b8B8ueRqco1rqmSZxXK9RFU1Xr18TSNkxqMB5xdvefnyBY0kM1vMubp8w/7xPfrjQ+bXF1xfnqHbDvPlHTe3N5yc3sdUNcqqpkYijn1ct83h3hGT6YIoTUjSFEkINusts/mcVqtNGIQUZcnhcISqqmzWa5Iko65KRuM9ZEWiKguCYMv87hZFlhFCEAYB6+WSNIrJ84LheEC304WmJM9LvM0GGkiSmOV8ge+FtPs93vv4Ke12ByHJZEWO5/msr68Jg5CqqtANg3arxWg4wjA06roijkKWs1t8z/t+IM3jgLJIabXb+IHH6f4xi/mC0A+oyoKTe49Is4QiLQh8j7zMSDIZ23ZYzRdc30xJ0pw2DkJ4JElKlsY0dY2kyAhFoqoyZOWQ/mhE3TTcXL2h2jvh8eMPcC0X0zLxthtWoc/HH3/K/O6WxWLOvUcP0RSVWkgEYYSi6qw9H01VkGRBlqfczabIikKRZXQPDjAMi/3+kO1qhmVoRIFPr9MlDALKsiLNUhY317w9e0Or3SWJY6Z312y9mOV2y+Fhwduzl7idPt3hiHXgIe5k/MDD0CzKPCfPMxRTpzfa5/0PPsTtjZnf3eHaDrIqYxgmnV4PTbNpqTI0NctVyiAvyaIA3w+RJZWW2+Xs7C0n9x7idnr87Ze/JYlzHMfGtVt0OmOKMqfXG1DWDY0MkixYbwOub6d82OuRpAnd4R6KqhHHMbIk/R210g2dhoayqoiiBFmRWcznpElKHMWUZUUtZDr9IZ1eh6ooCTZb6rpCIECCNEnZNBtct6SsKtR3v8F241GWJZqm47ZcTk9PMQ0dmpokidiu5njbLVEQkqUpVV1/fwlKUVQ6/SGz6xvG+yfcXJyxXC1J0oTh/iG6rhIH4U4vs1roKritDuv5nPlsThgm6KZOp9uFqiLLMpIkQ1U1Om4HUTUsZ1MQYNk2iqIjRMN0ek2Wx2iqgq5paIrMk4ePcR2Hw6MjhlcXnJ7eJ40jijznbjqn1+9z2mpxcX7BzfUtj588YbVa0+90KMqC5XKBoUuUZclms6Lz4D5up0MjJF6fvWQ8PKAuS149/4Y4K8iWK9qdHoiG69srmqbh6Y8/5fNf/yUXFxccHR7R7vRRNQNFS0izlNvLC6gKPvvkEx48eExRFGiyghesefzkIQKZi7M3FE1FrTfYLZsizVhvt7QWM24sm/lyhes6RFHIbL7g8PCUIPB5+OQDvnv2LavVkk6nQ6et8+2Lb2mEzsnBAevVFkmSqeqapmlwbZu7mxu6vT6DdxTLtB2yNERqahpAVWR8P9lJjQ3kVYXrtMk7KaODgx3PlBS26zWb+ZzA91EUlbppaKqGSqqIy5CqbOgrEkkUodoOR0dHWJaBANI0JtiuuNluCYOANEmpqhJJSOi6TqfTxrYsDEP7fiAVikyZZfjeFtewmdxckZcFhuPw9L2PePniGZfXlwz2jijimCgKMHSV+WJOEIRoukJ/0MOxLVbLnRxSCxCqQFEV6qbBtlsUecH09orlcsZo74jxfoc4yqh1QRxsaZoSUdVQVxzsHfGnP/9TZosZq9Uaf7umbhpM06AucyZXV0iKhqZp3N7ccLA/Rsgy09mc0aCDrKhUVU2eVWiGTSNBtz9iuV0wGO9xfXGN5bqM+j3KsoBK0BmM6UuC+c01LcclL3LqusKxTKIwYbVYoyo6RVVxN50jSTLvP36fNE0IfY9+p4eiGHz1h88J4phur8/kdsJD932SNGG13rA/GnN9d42maei6xbPnv0eSYb64oypSBoMxdV3T0OBtPQSCKElI8ojI93hzdk6330MPYt68veDxg3sgJPIs21mwTousyNnMp7itDp1Og+s4u6FKklmvV/jehtVsTrc/RNM0Qm+LnybvpMKApoGyKmmkBtEIFEVFMzTSPEMCUn9Db9gj8Dxm15cEvk+apJRliSQEmqbRbrnvQKmjKDtKVpUVRV5+P5DSCCLfI01jXrz4hru7KYODA+7df8Llmzecnb+m2x9DVnB7c0NvOKIqYTpbIGSZjuPgui3SJKasCvIixbQcdF0jyTJcx969yaoizzNkVSNJU+q6IokDFos7mipnvHfAy7dn7A2H/OHz37ANA0IvoEZCkgVOywJJMJ/NKIuCCgjDYMd50hxdU4nikOl0yuXkgvuH+5ydPaftdtk7PuXg8IQHTz6gKgu8jQ9Nhe24zGZTJBnclkvLtsjLggaBrem8efkaPwqpq4Kz8wsGewdEcUKcZrx5e8GDezd4mzluu01vMCYIPa6Xcz56+iFXV5c0QJmmSIpGA3SGYzabLcPBkBcvnzFdLtgfHZLlBZvthqubK/wooioKVFUnzWMM3UAxFCrg9N4JvW4HVZVZLlbMZkt+9OMP8LY+15MrRkfHaJpOGCdIqoYsyRRVie9t2G5WXF5dYpkGpuNiOTbX15cYuo5mmMiqTpIVpEmBoavIqkJd7E7GqizpuC5NA+1ul/M3b1jOVwhA0zRc28KyLcx3BoFA7H7voiCOE/KipCpLGr6nmJ/GPkKRkIVEECc4/R5PHn/Im++e8e2332LqJlkUEKcplRDYtsn1xRWNkJAVCUmRMSyTu+slVVWjqAZ5niNEg2UYNEIiyRLkXKFuQMgyZpEQRRFJEkINQihMbyb4/pY4CLmcTNAtEz8M6XQHWKbJeDTCbnVZrzaYloWkqti2i9tOaATYjoMkBGEU4UcRkqozHAwxNJ0mL8iThP5wSJ7JvP/Rj/nDb3+N53nkRclef0ySxmRFzoPT+1w+f8azyTWbd6/buo6iaQghMbm63tmJls1f/fov6A+H/MmDxySRj6zrnBwcsj8ac3UzwdAMJpMrWt0Bg16X1XKOoCHJM7ZBCGVJp9thuVoyuZkwHOzheVOauuBnP37MfLXENR2CJKLVaTF9c4EsyXjbAEVWiJIY23Lw/YjZYo7RahMFPlVd4LptFE0hyzMury5Ioohuv896MccybdarJd1OH1mWKOsab7MlDWIMw8B2bAzDIk9TqmIBRUGZpOjdPuPDY0oEmqRgmgaaqiKEoKoriqIkCCLyvKCsKmhqZFlG01U010JW/n4o/lGQyrJAU0xub69xLJuHp4+YnL3iy6+/QpFV4igCWcI2bcqmQUKQJzlFkWNrFrpukEQRcZIhSzKCAgQ0lURR5IhcQZIbGqUiSWrcTotud0gU+TTNjg9Bw+T6kqIoSZIMy25hWBa6rKHpJkKScdw27z39gN/8zd8QpwlPH95HNCDqZuftD0bE/pYH9+7xwYef0u451HUFskwcx2RpShElKLpGFQYcjEZopsZh/wH+arnjT5pOleXM1+sdbakamqYhLopdiKLX4W4+o9vtMJ/d4HkBe3t7TK7ecjW5ZH98yNXdhNPje9y/95D59I751uP+gyfsj4ZcXl7wwdOPCJKQMsvQTIs0iQj9LYvVmtlyhapptC2byWRCu9dHNXRWN5d0Oy2WyxWT6zs6nRZVURCnKVeTax48fsTt3U4LXi7mCATSPQlFVlmtZnR6PbzVmizPkGUNIQRFke94oyyRZzk3F5c0VQ0CVss529WWpqqxbH0HLkWmKHKaRqCpMi3XoShKwnfqQFmW1E2NLEtomorlmCiqAgiKoiRLc4os/Htx+EfzpLJscv7mFUmWsjfaZ7245Zvn3xL6PmEUkqYpsixT02BZFmVRUFQVjmmjKxoIyOKYqqooq4KqqTBUFUPTKfKCKs+hllBlg15vj8HwiKaR0A2LVruPkBVU3eTg+DGPHr1HkqZ43pY4jlEUjen0DgEURcnN1eW7LwOqskIIiaysUBWFMs9ot1vYpkldF4y7Y6os5+LsDVeTS+IiY7Ne8sXnvyMJQ1brDYqio0qCN69fIgQkYUgUx2yjBERDmiXUTUPbcegPhxwen2C7Lghw2l0++vjHtLs9LMtitHfA85cvqGpBnuUMez1c1yWKI87P3zCZXFJVBReXZ5y9ecW3z5/R6wxIkpTDo1N6gyF5UVGkKd+9+o7pcklRVSyWc2zDQlM19sYj0jRlejfH90OCKEJWFXquQ7fTxTQtTKfFcrHk8vyMOEupm5okTpEUleI/dDghkGWZpqmQJQlFUTg4Pebw9JSyKNislkBJXZfUVQ0yFGVOVVVkSUKW5SyWa9bbLXGSvKNjNv1Bj06vi2aYOxlr7bO6W7K+m7OezfFWy+/XSTfTCfPVlPF4n8VszsXkmrLaOShlVaHIO49a1TVUReNuckOcxKiKSlZk2EoHPwpRVQVNVVFVBbkRpHFKTU1ZlKCEBJFKXhcg1WzWNqf3H2F3W1RVTpwESJJEluYkcUIUx+iWw+31hCzPGQzHmI7N67O3xElKp9sDBL6/Jctz1psNrm3htDukZY7v+5y9fcN3332J2+nj2C1cZJI04ebmmvZwjNEZUOQ5oq6pgflywdHxCbKQGPQ7nJ+/pt3toWoaihBYtsPs7o4PPvwIR5c5OjwhzxL2R2Pubq/p9wZIsozr7Aa1IElYrdbcu3eP+XLFbDaj3+vy9u0VyALTNLEMnY2/YmSNGA66tByLN2/OsNs9yqYhThNubm+Jo4j1Yku300YIgZAETsvh/fcfc3l5RRbFfPKTn9AZjAj8LY0sePH8GaZl0RuNME0LWZKIopCirEgijyRJUBSZLM9QZB3bcXnz/BnL5RJqyLIM9Z2dWdcNruNSliWNqFENHdu10DQNxDv+mRUkUUCR5ZRFvpsbypKmqQFogLr+npx0ObvmYHxIVcP527N3GlmDqusYkkye5yiyQq/Xx9+siZIQWZVRZBm73cNSVbymQVNVDNNEoiEOIqqyxrB00jylzsCSFRy7TRoneL6Pbhs0ckO33ccwbOLQYzGfMp1NQVKwLIssz6lrWCxX9IYdfG9LEO80t+Gwjx9EJHFCHEVYus6jRx+iyAW6qvPy7CW1YlIh8+jxe1xcXuArMmvfwzAM9g4P8We3QMPR0TF5liEaQV1XHBwc896TgKpuqKqSBsH+YJ/tZotjWXQsnUZSGB8cEXhrCgSu2+Lhg0f0BgPcVgdZlkjSlMfvPeXm7o7BYMDF5TnbIGQ4HtNutzAtk8Ui5+b6mqKoaLU7aIaBq2gomsbW8yjriuZdmigvdnnMdrtFv9/i6uKSzTbgdjrD7fT5s/c+pCi/4vjkFFmWKeqK2d01+4endPr9dze2h2FYyJKMrEgIIQMSk7fnLGZzkiRFkyUUVcUwDSRJogE0QydLU7abDXang7fa4HshZZZT5jlFUVBVBU39H0HZ1LtnSZHRDQPTNr8fSFXDRCtq1ssFSRxhGSZZkiHXDVEYU1YVklrhOA7hZo1hWDTIKJqGa1n4oY/+bqhQVYW6rFBUBSHt7sBup49pm3SHQ3TDoKxLTo+f4LptTMNFlRWKOkPXdVRNZ//gAG+7odPuoOo6UZyx3qxRTZ2syFFVlcjficlVVdNQI0kCLwxZLm5o2QZh4DO5vmIwPiQO1sRRjL/dYFo2eZ7jLxeo1KyWS0zbotsdslzN+fVv/ppf/uwX1EIghMTjJw+JgwhN17EchyjaUuQJ88RHjyKk5oAqy3Fsi97ePsvNGs/zUBSZnuOiqCp5mdPUEEUJrf4YzXbodvrkcYTcQJrmXE4mmIbBcq3S6vQJvC1pHBKFCeODA7SBwt3tlHKbIYQgCiN8P0BVFGzbxGrgN7/7PR//7DMWixWSkOkP+kRRSFkUHB3v+OlmvWS7XKJbOpIkkYYpeZbhbTyWt3OiMKSpaiRFRZIEdQlZEWNaFkVRIWSZ9XyJYVhsZkuqstjx/v8Aymb3kGQZzdAxbRPD0JFkKIuMLI2+H0iH42Ni7wXz2YIg2llbQkg0dSUBVjgAACAASURBVEUtQDcNRvtjWq02c0XBthyKvH53VKSomoGqCzRVo8hT8rJE14wddy1zsixFNRRUZRdosFsdxqMDDMtBN0yEBFlRoKgGqqLT6Qw4GO+RpglVWaGqCqvNmla3S7czxDJVvK1HkiYURbY7QiSoypLNZkOvfUojBN3+CFWVWczmfPnNV1iWxdXNObIEW99nOBxTI3E7nXP/QYfxcMzJ0QlRWaI2Ff1eH9e0uHp7xqOHTzAth16ny2i4R1VXLOZ3zBcLDF1jOZkx2jvh+PCY33/xt+zvGbw5f0tV5OiyxMMHjzg7e8ODh49JswTPW+N5W377h99SAbpu0G53idOQlmWSxiG21eb69hllVdHr99g7OmK+9ZElierdsZlm+c4kSVLyouD1y+cs50vee+898iwliWMEgouLC+bTO6LQY72YI2QJVZHJs2p3sm22VEW5u3ZVAg1N3ZBlGZquQiNIshxFgjSOqaoCIUOZVTQNCEnagdIyMUwdWRFU5W7zwt+sKYucutoZEN8LpGWWMrudEMZbFEVFVjRqQpAEhqFjmDpP3ntKsN0iEKiaipBqyrJCkiQc10Kw6zxZEpFlGbKsUjcVRVnSZClKqhLHMb3BrpvmRYaluXS6XdIo4s5boygKm/UdG89n0Omx3qzo9Ho4pkUSJ1zf3NDpdmn3++T5t9QNNI2gLMu/Cx63Ox3yqiBPYxRZwnUcksBks11y+vAXTK4uCUOfl69eIisaFRV1I7i9mTCb3nDv/kPawzGu43B+9gZvuybLMrIkotcfsFVU7j9+wvXb15zef8T15JK6KCkaQVYVBPM5ZZGSpMnOHi5yPG+LIguGwwHnl2852BujKgqaZREGPv3+gPVqTpLouHaHJIooynJHCa5vcFxndyK1e1i2g27oJEm621kSEmW5szD7vTa/+tW/otNusVytcFs2yDKqqpDnGRtvzavvXpInO7pEI1BlGalpoK5p6gpVUZFliarOEZKCrlvI74YmkTRorRZCFly8eY1mGmiGiWEZKIpEXeVkWULobSnynLqq3oFS7AbdqqEuvydI1/MbGiHTcfvMpisUTcFxHSRFpywLju/f53DviM+vzqmbBiE1qKpGXlU4rotpaMiKSpZm70i9RJ7vAq91WSJpKtTgrTaAxJEksbd3xPHBA2oq5ncTJCFDA4fH9zi5p/LNN1/Q7fSQdJ1vv/qaKEno9vqMhyMaBFXdUFQ1aRJTFCWKrKJqKqZlc3R4hGZq+HHAk8fv8+ThY168fsnxvQd8+82X6E3JZDLh6PCYwd6QoqyZzWdEaYJAUCQJYVXuAiaomK0O55MJaZ5TVFClCXGSkq5WZO8SYD/77Oc8fPwev5ne8OEnnyKq3dR8dHTM1t+S5xmtVo88zxl0B7QsB9NyeP3Kp9vqMB6NWS2XnE8uMA0Nw7SYXO60zXbLIS8y7qYzhBD0Bz0WiyVlUVMUBa7jUtMwubojihM2qy1VkXP/3n26gx62adLudTm/OCNNM9Zrn6qqUISEa2m7oVhVaZAQVYWq7qxLWVWQpYYiz9B0Ewl2s4ZZEQUhJ/dPqKuEyJ9T5Bl1VUHT0DQ7UNZVQ1XtOrKQZDTdQHf07wfSJCkwTJvpbEbZZNi2A6LBcjo01Hz44Y/xlmuqCoRUY9s2m7WHrAi6vQ6maZGEIUGeUxYlAmhoUDUVCZDEjqdut1uSPMZ2bMKDgPOzF/QHIxR5d/cWRU6al4gmw3VaKJrGerXi8vqGMEpRNZOqzNmst1RlRRhEKJJA1zSqqtx1m/4+puWwt7/HoDdEUXROTk+x210cw+A//6f/DIqCX/2r/4PVdkVvOABZQdU1PvvRn6LKMre3N7T7A/rjPWQBdVFxt4C9o2PqpiFOUw4fPOR//1/+Jz755FN6vQEPH7/Py6+/Ik8znn7wI169eEacp9h1i+VyTctxSJOEKAp4+foZo/6QQbfHtWVjWyayqiErGvsHBwR+QFk33Fxf4nkBiqJQNhWT213MsNt22W68nT8vSzRiN9zldUVd14RRTJrlvHr1in80/s9w2j3qCk6O73H26ozlyqNpQJUlmrIBWbwDrYwkSyiSiqxKO1mvKJBQ0VSVuiyRhUwUhpi2TeT75Kn3dzy0qqEud3OIkCRUzcB0DDRNBSEoioLi+y7iLVczhKwSxRGaYlDkEbIkYWoqg71DLM3g2+vXhLGPphoEaYQkQ6vVpdPukucpYRxSFAUNDbKsoCNQNBmha9Sl2IUVaGi1Oui6TuBvqescVVN3mpwk0A2D4XDEajFlJRpup3cEGx9QqMqKIAxYLBYU1c5cC/wAx1ZRVQ1VVdANg8Bfo0k5XdNArgou4ldYls7B0RGb+ZTRYIShqvzs05+x9bb0ByPq1Zphp816PsV1W9RlTrfbQ3u3pVpWFb1Bn8dPf8Rmest8ekvPOcB1XFRFQxYS337xBXd3N3i+x9nzb5FhJ6g3DR//+BPSNGUxm/OjD3/Eer3E0HTWmw1lvtMhr+/OOXt7zqOH91lv1zjtLrd3K9Ik4epuTr/XZrnc4Ecxp6entNsucZxQ1fWu++c5ggbbtWhqUDWDyeSaL774kn/+z/8FkqIyn39Ft9fD3/p4W3/nElUVQhK7ZiJJSLIMQkKWZVR9p3NLskyaxlBLWKaGrshYpkaWJORZQ101ICRUTcVqmWiahpB2NKzICsI0A7G7tiT9/VD8o2K+ZlgkcUzZlCDtVkl0w8JyXMb7B/jeijDOSKKEOE0Io5hOr0+7vVsT9n2PLC1oAMO0KKuCNE8RyKiqgaLLCAV0U0dTVaIoJPS3aJpFVdXopk2nO8R12pjabnd70B+RReHO/hT17gMXBZPbOVmW70h9mlCWDaZpoWkqrVaPwNuSJSFJGvLNsz+wXN4x3tsjDQKC7Zp/96t/yd/8xb9F11W6nQ5RFBFHAWVVsNxukDWdCkFZ5Fimhb/dkiQxjmnirZd4gU9e1VA3fPjRx8iKgu22kDSFveMjVEPnt7/77c5edlym81uGgyGHRyc8ePSQvb0DTMOiqGqqqmG1WjKZXCEhkWU5INHp9ujYFkgSXpSgqhpCyOiqspN4gG63Q7vjcHi4jxACSZE4ONhjMBjQ1DvT5eHj+wShz+9/91tCb4vttNiuPcqyoqxrkrKkaKAWO/1SKDvDpm4ayrImy3Jst0UjGpI0I0lSqqbCsm2yKKauaiynRW80ZDAeYbvurpOHEaEXkqclQsjIqvauk+Ykafz9OqnjtJje3JBn+c5Xt20kSWY4PkAXKtfLFVVZ7LYhy2qXAjc76KaJLMvkWQFCwjQsoijY2YnN7i7dhWBNFFXgtloISexCtKs57e4QSYBhtojjXQb1zXLK7fSWvfEeZSNwXHcngSkSVVWwXidYtrXrzE1DUhQIScZ1W2i6TE1BGCRYTod/8k/+DN9bEfsBd9dX1E1NUTdc3N3yy6MjTL0hKXI+++Uv8FZLHMvCbrW5vbum3W5TC5hvtjSSTKvdIQoj6lrQHY4YjPZRTYv1fIbbsrn36CFBEHB7c01VlhweHjC7vca0W2iazjfffMWg3WayXnNxdcWnn3zC189f8OjpU9aLGRUVpqGzXa/wo4hNWdFyLXzfJMsz1lsPVVPoODZVXaKoMlVZMxwOePToIdvthjCMefr0ffr93SbqsDvgbRyzXM/51//6VyiyiqIpSKpK1TTUDchSjVJWCNH8x0GsqSiLEuldyKXb7eIFMhISjtumyGOiKEZIICkKRVHu7G1ZRpJkFEXa+fj/D3mq2f0BxvfppGWRs17PKMuEXqfDoNNn0B8w7g9YrWakSURd7bb+ZEXQ63XodFu0u11kWUZWZBzLQNQl2/X6nZa5I99CQJGnqKq2W5O2HGRZo0xyJuevmN5ds1jcsFzcsPVWnL09Q1VVqnx3VKxWS/KipNN2EUCW5aRxuhvQ3h2ncRygahrHR6ecnjwgzyNevXjG4eEpR4f3ePXiG2RF4ur6BsOyONjbp6lhsZojSwJRg2O5tPp7TC4nPH7yPmkUUWQ5T97/gKcff8rpw0co+k6VEMhkSUKRpfibNZu1RxjELO8W2IbN6eER0WaJa9t8/MmnvHzzmhevXu9WMmSZDz/6GEkzCMOQB8cn/PyzPyGrGgzLIkhiLM1A0RROjg5RFEFeFtQNlGVJt9t9xxVLVFVlu93y3fPvyJKUsir47sULjHfHbZomO3lIyDR1Q1PVhH7MaDRAVhSE2IGnahokRWK34VCRv5MgNd0kzVKCIGQwGNHtdqjrCkVSME0LXTMQyMiKhiTv0lZJmpCmCXmeU1YlRVWS5jlJtpMmv3fARALcVpvDk10KPopiDMemqWuSLN1dQJYIyxTLdun0+ii6iapZ+J6PZbUItmv8MMIPY4QQGHqFouhYlkOeJ9iWTVWVxIGPrOpYtkPge+iWSVHmtHtDLNmk1e3Tsgwmk0uubm5od3ooqspgMKQscoIgZr1ev7tDa6DGNC0M3aTXHdLv9qiSiG+ff8U/+sXP6fd61I1gtlhRlgXt4R6mrpLnOQcnJ/jbgLcvX9DpDeju7dPuDxgcHpMFPoqmU5cVB/t7VFmGoeu0+0MGozH+ckFVlERxRFY1WE6Lrbf7JxTbdlltttx/8oS6ajg8OKQqM/7w1ZfcPznl0eMnZHlOt9vl9vaag4MjfvqTzyirnMj3+fzz3xFFKW0hY9sWUZohyRLG/83ZezVZmmXnec/en7fHn/SVWa7NdE+PAwYACTLAUBCS/i9DJqggIQqCBBBmgOkBurts+jzefN7rYp8Z6gaIYGVE3VVkZFWus/fa633fZxkWpmFhOg5JkqnMfKKUvZvbB1zPwXNdmladjJ7nc3x8QtvW6LrG0/0DtmVC2zIZDZnPlziWhefZGFKjrWrlYtPVQ8k0dEzLomtbkiimrQsCP6BqoahK2rZF1DW6oXJLLR1N09IcHnBSSgzDwLEdDN1AIJWB5VNOUiEE5+dXnJ+e4QUhXugxGU/ZrJdIJE2jBuqBHzA5OmUwmqpPmmGhaTodLVmmrHemaWJaFoZhYJgWVV1i2g66obHbb4mTTA2G0wzDMjEtj7B/xHh8Rm845PL8GfPHOfs4Uxa/LMPzbE7OzvD8AMexyYuCpvntNdKBEEitI4rXbLczHMfkFz/9OZvthv1+y6DXwzA0Xn/5I37x+3/I5198RSugyFK6tmIfRWyjmCLLqIuKwXBCFEUYlg1dx367Y7VcY9om48kE3/d5ur3GdRxMw+Ds9JQ8iRhPpzw+PWLZBmdXL/CCAfOnR26vrynyEiE02q7jf/1f/gMPdzd89uoVn3/5NXXd0A8DPn/+kiLPaBp1LW42a6qyBOD180vCwGcXp2oiQQOiwzQNDMNASGhaFRHZ7/YsV1s+fLxhv494++Y9vX6Pk7NTeoMQ3TIxbQ3bNqibWhUPyuhs6BqOYaELiS4FXVNjaAZNpVSzqq7JypyqqekkGJZFUVWkRU5Rlggp8FyPYX/IMBziWx6yFZR5TpEn1G3+aUWqGQZhv4+m6dRViR/22W42bLYbtvslQoBjewyGEwaDCV2nVImubdE1oVKjXUdT1Zimwag/wHNsOilAU/O2qsgRQhlk6RrarqY/GKMbQikUUlIXBQ93H9lFEaZpMh2NqMuU4WDA5599QZrGOI6jSvPQA/leQBiGaLqBoemMx2Mc3eT169ecHp/gmDrr7ZJe2OPq+Uv6gx6u63H+/AXzxYr7+3sGkyO6rkVqGnEckWx37HZ74igiiWMmx0doupo+5Mme9XJJUdcIqfGTP/gjJmfnGIZGmSfYjgVCQxMai/sHJocgnOO4SmZEoFsOD4+PjIZjwiDg5OiY3XrFX//VX5JlCftoh2YY9AdDkjwnTTOWqxX7OGEyGWBIjaZpMXSTF8+fE/YCAt9nPBpiWSbL1Yp+LySK9lRVxWQ6ZruLcIMQpGCz2ZBmOYPhgMlkhOu5BL0Ay7bRhUQCWZ5Tt41SrfIUN+jh9QeUVYFEoEkNy7QwTRPHcRj0Box6IwLbR+8kda4k0KrJkQY4oUdvPGZ4fPbP1uG/eN3bpoUwdNazB9IiYxoO+Ie3f0NLh6TDDwfsxRbDcui6lu12iZCSui1BCBU3aJXe21QFbVshDQvLcjEsDSl0ZcI1LQzToOs6vP6Qy+efEfZGVFXJejljs1lTVBUXl8+I91s1KF9LdNMijvfUrfI+/vb0F1JjOBpzfn6O7TjUbcPR5Ihiv+Ti7ILt/J79PmIXJximpyIya0XWMC0bhCSravb7CK8Xous6/eGI1WKB7/skuzWe45KsV9S1CqgJAWmSoImO7WrJiXdBlic0bctmuyOKMnTLIk1idvGO59Mr8jSj7RrOTo4ZTyeMj0/5x1//HZvtmofHez68/4AmdZq65Oj4iPH0iDRJEVJjMBxxfTfj1//0lkG/x/npCaKrQUg811PAtFKNzPZxRJopW6XreoRBQBRHnJ0dYxoGeZERhAFCwG6rXvkvry7xPY/tbo9pmCSbHVJKHMfBcQO6tqLtWlzPwwt7RCtBUZZopkHgBepGRKMpSmpahBQqiOg6GKaFYTvopoXQVIyoqj8xPuIFPvF+T14UGIbF27e/ISsLBCqkp+s6eV1hWC5ZEpOlEaPxCUVRUNbVwa4FUpO0JVR1hev6tJ3KGDmOTn84xjAVCrFqG/rDEZpuEsc7bq7fstvtsG2Hk5MLHh5ueX99A53OerPn6vlr7m5uKcqaLMuoD/NYRIeua5yenNO0FZqurlPXCVitVrx/+5bFZs/v/eIPWK1XbLdb/P4Q23EwXY+LyyuWsyfyPGV8ekaHxO31CIcDdEvn6e6eZ6++YLuc0RtNSeOYNNoyOj7D6Q1wwoD1colGS683YLuL+MM//mMuL5/x7u0bxkdHPD48UDUF5yenbHc7HNPi5Owc37GUTW/r8ez5C958/z23Nx8xXRchJattxO39Pf2wh2lbbHcRzWrNr3/zHbbrKh+EbbNeLcnzUuEeC4NZNMc0LQQqMRpFEUVREkcxp2fnRPsIITXCMEQAWZ7hOi5ppHJK6qtDNww0qdHQ0nWQFwlaIhhOpnRtR1oUFFmG0CRCduiOjWFZGJYqTqHrdAiquiYpCuoqVt9X+9SHk6ax3syRukEZR2z3WwLHo6xzTMslyxUapW0bdvs1luViWi5RMsPQbeqyUCCBokAIFR/JyoImS7BtC9f1sC0bgCSJMG316V8u7kmSGJAMRgM0zWSxeOT29pa6gTJXqMCiqmmaCk3qim906L01TXJ0pIwvYRhiarDZrtmsZnimwPYDrDSjLHOiNGY+m5EWGS9ffQFtw8vPPmP29IBru5ycnBCGipWa7LdkWcbo+Ji2rijKEs8L6A0HLJ/uuPBcrq6uaLqWh5sbnu5uuXr9mjSOePn6c0LX4Sc/+zmr+QJJi2N7fPGjH/Pdd98hTIPteo1nGhi/tctJiWlZeEFAVTdoUtALfZ4e7xn0Qka9gM06wu0H5GWFYTe4toeUkqY4zKdtF8dx2Gy3tG3Lt99+y6tXL/ADH9t0EJ0k2iWcnJ6w227IswyEwHVtDFM5vFarFaJrcSwXqQvyIkE3dCzbRTdNTMehaVtM28ISSqywHRtpmKBrdKgBflqV1KmKtGu6jmVZhGFPHQ7mJ6ZFqyI76KuSui64OL1ivVoisejqhjzPFBZGqjCYNAzKKseyXLqq4enpnm2UUZQljm3TNC1V3dC1FbrUSJIE3dhQ1TleEBAGPTSpkaUJRZbTG04YjSZkacSHt2/wvICq6cjShI6Wx8cHLEOSZyoqDR0IsC2b4+NjuqamLErSIsYQHev1hquLM375s9/n7bsfME0Tz/VogcnxGfP5jM1mhe14fP3Nz8n3W7JoS1cVtJ1gt5gzOj1jcHRCtttSJDGRFPSnp+yilN16w3bxQDAYkqYp/mCI6NQMsT8c0nUQ72Le//Adw6Njnr/6jLqu2e72vHh2ruIWwMl4wmAyoZp3rFdr6gZub27wfJ+vvnyN49k83t3hmBr9nk/Tqj44LyvMssaxNVqUs+j65iOfvXqJLiW2H7Jarfjw4SMXl+dE8Z7nL17w8PDAdrPGti3KMufs7Bm9/oDF4pHpxRmW55Cst7iuS5UX1HVF29bYuoYuNYoswRqOcXt9zLJgtZiRRCm1yJC6rvp6qWFZFr4fqKK0LDU/PcxQP3kEVZXqeq7qhkE4IooiqqrCdnz22R6ExLZt4iTBdf2DNUtHkwa3j99j6Bp1VfHbLEvTJLiWQ9tAXRSUpnLtOI5N2JvgeIoo3XUGabOlLBLabkRZKlEgSXb0ez2yJMF1Hcoipyhadrs9ZVGrflQIgn6ILjXapiXab7i9ecONrvGTb35KGAypmpofffNTqrJmu9kwOj6hNxwSDob44YBkvyLerJk/PVB1gs+/+prhZEyWJYryAUghCYcjTMumaRoGoz63H96iGyb3337LF9/8DENTCMSLyytoahrNII72TI/PODq7xDAFu9UCKTs008BqHOK9QuE8v3yGoQl++cvfx3A8/uL//nOatmL+9Mio3+PDu/f4fo+rZw73j09kB8GlqWuSpKZqGjUqzDMeHh6I44SmhdOzY8qiJI4iBB031zcMhn3iJEFqgtFojB/00KTOyck5eZZi6jqDfh+JYD2fs3/aqMxXWWGbKk3alCVVWSA0jcnpOWGaMlss8Xwf23UwLRtd15GaVEWp6RimiWVaWIaJpn0iHKKuSxzXR6Y523zDardC03XauiQrU6ShKZeRbmAZDg0NmlBRj7qqCYM+i8WevFNzMoSkqXO6VlB1HWatJgGImpaKqimp65YsTWiFYHJ0jiZ11tsVmvZbBUOgm7oyzAqI45SuU/TgDqUzu65LVedsd3OapmU8PSFwXb756qeEFrRNQx7HNLRMTk6YHJ8gu479Zoum6YhOxU9c3+Xdhzv6t7eUSUp/NODdd9/xs+kRUnQMR1PQJPv1mqpuObt6AUKwmD/R7/cRwOzmFnfYJ94pkK7j2KTRlirZkSUttze36LpNFCX0BwOSZE8SRYRhCE2D7wVI0eE6JqcnV9xe30Dd4pgWZVXR1iWnJ0fc3s/YbndUZY1hahj6YYwkJLPZgjzPKasSy7YYDgekibJOdt0WqckDzNgFOp4ePtAfjBmNjzg6PmUwnJBE6sGq6TqaYZDuI5JthJQ6QmpI2ZGXBUfnFwgkk+NzDD9Quv/hpDQME8tUf3RNo21biqJgu92Q5f/8COpfLNI0STEMh9ninu0BRePaPkm6p2mhPxiy262RUoJo0BDUdcs+2lJ1jYr9NjWd6JTsRkvbARLl0AfarsU0HLqqI9nHZFlCU9d4/T693oDF/B7fC1jNl2hSkKYxqusR7KOIvKjQNOPgT+wQuqTXGyCE5Oz8FVkao+kS3zLp9QJ8Q9DWNYvFnOevP2d0fkldqP/8qmnpRMvjwy1hf0DXtvzeH/8rZNPyn//3/40/+dP/ieNnlwpjaOrE2zWWH5DFe6aTKb3hiKpIuby6YrucMT6/IpyMydKU2WwOT09ohs4Pb96hGya25zOYjBl2gr//1d/y6vXnnJ1fkZUFb9++5ebmI4PekO1+zbDf5/zsgsVyyc2HD4SBS1aUdELiBQHL1ZZ9lJCmGX0rpGkbdZM1DXXd0bYgdclisSBLM169umKzXlLkiuRtGsowbhgaYajIeYv5I81gjOP5OI6PpmmqFzVs5vKBIkkp65Iiz7Asm7LKyXsD3LDHfrelPxqp2LJhYugaXafM0vu9Qi5VtXI+CSkQ/zxU718u0jjeU1VLoniDFAaWqdO2lepJ6gpdN8nylOHoBNuwSZKEWTyn6TrytCQrSjRdx5YC2zCRQiClQGo6ruOioTAs+0geIrUaZZ5i+QHD0RFtW1KUGbqm03b17yS9OI6p6oo8K2kahQ4Xh1iHFIIyT4mjPdKQ7PYrHMvCwuHh7gM//vIrou1SGbMNiyqJ2a7m2H7AxevPAWibivndDcIwGIQhTVkjdUlelrx+/kIJFU2LkDlFXhCOj/A9m91qxWr2wKA3IBgM0CWIrqNtG8LJmOVsjtapB8ZyveHz43Omrk1Nxw9vvuPu+gPxPuarn/6ENz98T5IkHI0n5HlBnmdsdltm8wXToxN2+61C/Og5y+0GKQRHRxN2+z1N2zIaDenalrKsmM+WSCkOGrzySOx2EcenZ2xXa8qswLUdNps1ZdYwnR5jOx777ZLF8pFePVL8p65TWMempa4qLMfBNBXjqaPBMFy2mw2m55DlBel9weXlJUkckWYZ5WH6Ig9FqWJELV0j0I1P9JNKIYmSGN8fIaWkLCrW2xVpllLUBVm2Zzo6IxwMqaua7XZD4IbE6w1RvKfrOlzXQpOKna5LHd1QnywEVFmGJiRNWZHkJbbrYdou/dGIXn+AJgWmYR1cQCjjLIKyrFQUVwqqShlbkIrN3lQ1dVsznkwPYK8B09GEMtrw+PDA84tLZrM5uq5z8+F7jo7PSPYxeZbj+iH+YMTFq89J45hvf/MtYW/A8fkz/uRP/2fi3Y5os2EwmrDbbpBdS398itQ0Nk8PbLcbhZShYfP0QFHVWEEPx7bU61x0nB+fMB6N0G2fosy5fveG0WSCEPA4X3D+/DUf375jt92iGxa/+tXfs433GJaJ6Dq6tiFO92imARW4js2ZNSHJcvaJylQtVhu6rmU4HNK26oFr2iZ1VSsatKGRJjG6dkTYC6jKijRJ1YSk61gtF/T6tdoc0KkjTkqNaLdh8XCPJiWyVYUlpUZvMKSTyquhGwZ5nBD0Byy3G+6fHtA0qU5LraVrWppGYOgmjhtg2Y6CUFTlpxWpbdsM+gOkpvhJSRyTZxlpmRH2Jnimr+h4sqOsCooqR5M69w831E13UGt0TMukq5WkZ0idrlHAgLo9ZGfqCqlrOL7NYDrm+OSSwWBCkScYpklTtwf2Zos49Ne6KOS0OwAAIABJREFUrpKMXVeq7SAHV4SgQ6BxNH3GdrNQcl2ekycxF2fHjI9PkBLGx2dsZg/4vT5lUWJ7HuvFihbYz5+o8xzDsnl6ekDTNCanpzxev2dlO5RlRTgcEi+XGIZOHEeK1WrYRPEMENRVjeOHWJZHW6YUeczy8Y7nzy8RwmQ+e6Q80I8tz8cLB3z9zZReL2S52vAnf/o/8n/92X9ivl5yfn5x0L9rhv0ep2dn/PD2HSen52x2a5qm5Q9/b8J/+I9/hpQ6XduRJDmatsc4FI7KpwmausW0DLIsZzab0++FxHHMYDAgCIKDctdiWCaO7iCR6oCq1au+KAv26xWmZgHiEKwUmLZFuovwg5Aqz4mSlN50QlUVIEx0YeI4vkqj6hpNXZIlMYvHJWmq2PyfVKSu5yM0jaquKfKYssyQmsQLBvT9HlG6A01wHISIDvI8p8gysrxESolp2gipnDZ5ntJ1HbqUFHUFXadUCCGwHZfJ6Rmnz14QhAG+36Mqc+pa0d+yoiBNU7IixzAcmqbGtCyqKuW3UiiHqwxUS7GPV+w3C/r9AZqEP/jlH9GUEbomqYqK/WaF7ThUec56veJqPAEkhqZRlQ2WF/Bv/t3/wK/+8s9pWmWk3u0iWm2J6BpGRycITT94CDwc20YsZvx6PmN89DPGnoPlBdBUbPOCuqgxbIvtaovpOAT9Pm2jnFttXXMyOcayDKSu8+rVK6oiw3E8ev0BX37+JbePd5RZQV3VrFZr6rJS63g2MU1d8803X/H56yveXz8pOoiQVFWN6Docz2O72agcsehU4WlCwcykdihMsF0XIVTWqK1LTCug7Vr2uw2W5ZJnGb3hmCTa0bUtRV5gSQdRd+iaMpMUaYIfBDSGSVUUTCdHWF5A21RkacJyfk+aKCFBeQxsXD/kKAg/sUgDF8NzaKuOeB/jOSGd0DAbwXa3pKwLBpMTDN1isXggyyNEpxH0QqRukWUJaZ7R1OoUMAxTzUqrEiEEjm7i+T2CwYDp6Rmj8RhNl0BD3ZRAh2Va1HlKWfyWqd7+LkCmaepT3rb/zUGjGwauG1CVNdOjC37x05+xfrrB9xycvs96/kSSxhRVyXqxwvEswsGQ4eSY2e1H0tRkcHZOU0RU6Z7T4xNMxybZbxGyo6sr0iRTL1pDY7fZ0LoOnei4efeWyxev6IcBQb8HQmN2M6cqK45PpnR1SRJHNE3D2Wdf8OEff01WFvz9r37FV19/xTraMRhP6IRgs1owGY/5+1/l/PXf/DVeLyDaxfzw5j3nF6ckScrD0ww66Pf7ZFnG6XjI9fUj52en3D8+sl6p2admKBWqrlVfn+UF4/EQP/DRdAGyo20rgl4PyzCxHRvRNvhBD4Dlck6RZXRNTZEqAaMta/xgQJ4n6LpOVmbYpo1haDRNTVap7/c0u6drWoqyoO06DNPEc33G01M8T8GS66o+iDefUKRhX5lG4u0ajZpWNFiWTbzakKYJvh8Q+kOieMM2WnN8fMnT4wO+HyCEpCoLNGlQdTmaZiA7QVvViE6pQqbt4gQ2/WEPz/FomxqEDp1EkwZCtKp/BWzDxrFrNM3Etl3SNMU0TdL0MMQ/uJ68IKDIY5IowpCCyeQIV6hrdTyZ0B28jI7r8NnXX1EepE+6hqLI+firv+P3//Ufs90VJNsNbd1w/d0/oZsGQTDA8T38wYj1bE5X5bhBiNQ1qjzn3dv3/PJf/yuWj7fs1xv6owHRbqu4ApZLOByxW69YrFZ4izlJmuL1B3Saxrs3H/B9j2fPr1g83qFJuL35wHjQ4/zyGa4f8Jf/719QtTXL5YoXz6946b/m5uYa0zSYzWY0tXL1N4WSrlugE5K6bqnLCikFx0dHlGXJbrvD82zKqqYX9rAsh6ooOZ6cgKhxbJeirOj3h9R1w3f3f6/o2/GSuqwIwpAyyyizHCyTIAyVT7Xu0AyT1XZF2XacnJ3TNjWD8RG+H2CaFk3TksYRs6cHxSwt1OKHTyrSpqyI4g1FtENKDYkgL2uW6yVS1zFNk66riaMdw8Epuqaz263QhIrcGYaBVbfsowhxiBlLwDAVPzQYDJkcXzAZH6PrGlWeYAc9OmpMS0MKm2i/I9pvKasC27YoyhpNF3QtlGX5O1QLqBnp6fkJp6dn7PYbPM+irjKEbtA7PMbapuFn02PeffctdduiWz6m5bKbPxL4Ps10SrTdkO4jTD9guY0wD4hK0/Yok4h5WsJRzbDv0+Yp3uk5EYKrl6/IkoRNlPDN5z8mSzM028X2HGg7giDEsQ2SN295eLjl44eP/Oz3R7y8vGS7izh9dsFyPqeuaoq6ZD5b0NQl/f6Ah7sbiqzg/OKCJE548fyKXq/HMPAou46//eu/pupaNA1myxVJmkPbURQ5/UGfpOmga0mTjB999QX397dKOAEsy+L09II0i9nvV3i+R1mVh0MgoqoKjk/PWDw90hv10YRBled0hoHrukRRhGZaOI4LrbrCHdtmtVpgmw6fffmjg9y9INrvyItcvSM6FUlp2/Z3vID/7iJdr2ZkcUTXgGU5ZFVHVefkRUbPmzKYnEAHEoO62bOdLRUMVagXeNMWtG2tmnbUw8YyDDRDw7RNDE3HkBrbzRNmajIYHyFQcZPA77OL1sTRjqossV2XTkr20SPH02MW8+XhBOUwY1MfDMdy+dHXP2W7eOLq+Qt8x+VxPafvejw93HJ09owqTXG9EKRGfzigOYDOMEymp2dIIWi6lvf/9AOvv/gMCSoz3nbM1xta3eDy9Us6KYl3O/TVgqpueHZ1Sbzf8PqrbzB1HXPQZ3p8xOzD9+imRRJF3N/d0XSC4/GUMskPfWbFxbNz+qHPPooRHTw93tO1kqOjM9I05u27j7Rtw2g0oq3VJMVxHOqqwnXU1r6205hOMyXR7mJM20LXJYaUaBoURU0HPD7OEEJD0FFXFW3bYjsu4bCHBM6vPkMKSVVmrBaPaLrBYDAhjnYYhkmV53hhwK4sMAwd1/PIy0wBlnXFni3ykmFvxGqz4Nt/+DuElP+tKJtWEalRC+10zcC2PlEW3c7ndEKjrnPirKCVBnXbMByOmZycIYRGksU8zG6om4Ys2lEUKW2n6HGG4ZClMeHBINE1DfohotuUFbvVnK6pyLOE/tEU07UJen0c1weURp/lKXVTYLsWVd0yGPSZjMc4tkmWFociVREHKTTapsFxAho/JvR9yjIncCxWsyca2sMig4i2ExxPJmiGRbrfHjyVOjQ1tudyIs/41d/9Gl03D5x5h320w3IDwvGALNphDkbUbUtVtex2MZZjUpUtQRBSlSW6BkmWsFqsmZwc03YN4WhAGsWIpubk7Jj1eg3UaBKiOEbXdTRNp2xb/uhf/wEC+PbbX2NbJi9eXLGPYxzdYDKasF4t6fV66t+DSt5+/vo1i9WO+WKNEGA7DkVRUlU1lmXiOg6r5Yq6KbEtC2jxbIfdbs3Xlz+j7Tp0qTEan9DRYloOy8WMeLfBcwNKvWDx8MizF68U4zTJGJoWUbShLGrSLKVpOpbbLVaW4fseyaE1aztlpdQ0HdtUMqkA6qaiKotPK9LNdoVhWFRVBZoOXUdRJIoe4vWYzR8oipLdbkW/PyEvUlUoXYdp6dRVBzRYtglFSafrmLqFJgV1ntM1HamZKJy45WJbPpqmE+831HXFfreGrsV1AzohsWw4O7+krVsFLejag9olaer6EE8xSaIVcbSjbnOqMmO92dC0La9evGK7XFDUHaOjKU4QQtPReWprn27ZCDri7YqqzHn56iVpvIeuw7ItRRHUJUeTIbvViuFoiuW42J5Llue4rkPhBzh+QLxcECcxZZ6p2ETTEg4mbN79QFVVfP/mHS8/e83d/QNdo7bIjSZTNN3EMg2CwZimaTl/dklZl4jfFEyGAb/+9ls0qeO6Hr2ez3y55OPtHbZjs16t+fqbb2iEJI4TbMdhG+3VLYHA9QJ2cUyaJpydHFFVBWVZUdU1aRIR7XZ4YchmM0NqktHRCdOTC/qjKdvNgo9v/pH9Pub44pLV4onTZ1foMqKqG0aTMxBC+X93O0zDYL/bYpk6nWHhmw6Grh/i0jVVVVIWCZqu4/o+4+nkn63Df9GZnxQVddOi2wbhcKQw3a7PeHhEvFuSFwnr9VwN64G8LLAdF9fxVCitzDAtA02Kg9okabuGpqoPiUQNiXZoqF26tmO/XfP0dMtqPSPa79A6FGPdcQjCAYPhMXmRI4SOEPIwdgIVGOkQuo7jeCA7bNun3xty/3DHw/2j4tE7DuOjI/zeCNN0MCwbTQjKLKVrGpq64ebdR0zH5/zijCza83i4oj++/0DbNnTNQTioa3rjAVkcc/v+DU93t5imQVNW3H54i9Q19rs9lmWSZhn7zQrPMbl4ds7l82fcXH+kk5I3H264n69V9EY3CHs9nl9e0jbKWFzXDYOex5//xV+RZgWGYShuf9NxfHJB3VT0+yGiawlsh1/+/Pf48vNXhIFHv9dTm/IEB+5STV2W6LrFj77+ifKHahpS13nz5td0bc1oeIIfDLBtD6mpk30yOeHHP/1DRpMJvWGf4eSIxf01m8Wc3fyJ/XqJYVpMjs6wXZfhcMD0aIqQEseyaZuKNI3I8hjd1JienvD6y6/5/Ec/4fziBa7b+7STtChypNAI7T6aUEPhYX9EkkQkWQp1qzYwNxVJlmBYLqCRxxFNW+P5AUJ0xPsUqEiThLqq0bsOWzdwLFehJA0T6Njt10CHEBxWmB9+EAG6pqPrOrvtnPnTA0KA5/k0zY48V4Pgrm0pspQk2SN1k54fsNssyIsSwzJom5LJ2QV1o3ZGlXGE1BXlrcp3JKs5o4srLl6+JOgNedy9x3BdtKqhrWqC4Yg3//QdF5fPqZuWqi4wap00ifH6PQzLIs9StS+pqOmkwXyx4vXnz3HDAR/+8Z+YL1Yk2Qc0KeiE4NXL55wfHeP7LkHYw7YdyrKgFoJe2KdIU7K84K/+7jfEacbR8Qmm7PAsE82yyLOEyeQYKTXC/oB379/ghiENcH17h2HZVGWj3EeaxunxEbO5xn63YzwYsgxCpNSZHJ1RFhlV2fBw/4FeskOXUi0N8zzSLMF2XS6fv2YXjiirkv/6Z/+RaLtT4LKy5P76A5PjM8Yn57hJzH6/RdMkmtQJwh5+EGKaDnRQVxV1VdOUCZqmgnmfVKR0gjjZo9s2cZri2A51XbOPN0gMdrsN+2SF7fhIaeD5Prvtlrou8AMX13Upy5YkyujahqxUw2tbE5iGjuspJ3nXtVRlQUejmKeGRV0fNF5NV9RhXdn4lssZUlO7orK8wLZtikI1/23X0QmdzWbJdDJiMhohipTL8ytevX5FvzdEQ8Pu9Wi7lk4IRTY2HKKdQt1YoU9/MkEgqMtanbSuQZbsGPR7XF1eMBwOOTqZUpUVRVoQ9Pv4PU+ZurMc07W5eH6F7bq0UtJ0kqaoGU5GHL+8YruY09YtvmdjOj3SsmLzeE9VN5T7Pev1mqbtMC2Lxd0dpmFycn7JYDiAtsUxNPr9kDSv+PDxmtu7W0I/ZDo94vHhHqlL2qZC0w2117NVgDBN02i6jpOTE4oi4/vvfnNgrp4yGk5Zrefsdms0XZLnGfvdmvPLFwRBn6oqMG2X8eSYXn/C/c07rr74ig//+GvKXCVEDcfm/u4DZScI+wNev/qSJE9ZL+Z4bkhbQ1YpCo5hGHhhoAjUjlKhPqlIqzIDQypqclEQBD26FmzTZ7dds9uvCd0Brt+jaquDvzPDcRw8P8CzfZbrDQgFZO2aRs1IdQPL8XA8jzJXe+KzNIFMjSMMq6LraqRh0nUNTdOhI1VhtQ2GbmKaBrpuHGK6h1eirqMBXVNz9ewVlmEwf1qiy5ZBr6c8m0EAmk682bB+emA6HlFJi/HxlPKu5OH6hij6DT/6vT/EdH26IsMQHU/zFbbrMBqO2C0XDI+OsAxb9ZC2Q5mnNFVF2O+T7ndEux26bhCGPXbrPct6iaVLPF/hbvrjKVUaYzsmnaaR2Bb96RG3Hz4cABolbaMRJzHTyRF/+u//PY9PT/zww3fYusfHuweiJKWoKz774kt26w2DwZC6KOiHfTQhcWybeJ/QNg1SqpsmyVLKLMP1HOIk4fj4hMnxqSJEBz5ZEuP7YxzbIo63bFZLdGkiDY22rTENn7YrGIwm5FlOEu9IdpHyp0pJ0B9w9ziHnbIcfvPNz+kfXFWO5eC4Ho7johs6dV0R7bfMZvfs99tPK1LDMhj0pjytnjAMS+3icSyyrOBpcUPoK10/b0rKPGe/V97EMOzjeh5105GkKU2rNgdXRYVh6rhBgBcGtAjFApI6+/USdA3bdhGagQXkRYpu6JR1BVWC7w6wLBs65cSq61I5n6RSOYSQ2LbJaDLFcSyWmwWG5XJ9/Y6bmw9cvnpNXRRIC7wgRLQNZZGQxmoDdZWm3NzfkRUl4fAtvucp1cbU0E0dJ/QxNJ3lYga6zuTklKfrW/WQDAKqCqq84O5aLUKoipJ+PyRLYsqmZtDr85t/+Ja20zClRisE3//me+7v77h8dobj+jiOyYd37zg+npAkMfsk5v7hkbvra45PTvjiiy/427/5r2zWKwzH4/zsGM1ymT3N+PD+I01dslitOD+7YBvlPNw/0bYdXdew3x8oMo3Kn1mmxPc9Zk+3CNERhH3sgX1ooypMy6UqSpbzB2zXx7B06rzEC0N6vRAhLymLjKfHe7I0pioKijbHcS2qMmefZvyX//P/4Oe/+D2OTy7QdY042nN390F5SLP0kChuld/4U4r0eHRMFG3pWvXoEdJEN22S1QJdt7BskyRLkLpDc/AGDoZj+kFfqQpJQhLHpElCFMe0osUPvMN2YTUwrsuSYjmj7VocU3kFEJ2iIAvlvnF8H9/vIZDYjgudUiiKovidLCqEQGoSy3J4dv6c4/ERpi7J4zVff/ULHEeteDQth7ZryaM9y/tr1ssNfuBjej6mZWEuV9Qt3H/8wHg6ZjwdMX94wnZdHM8n2avXbJ4laLqJYdlsl3Nc18X1FGk6TVPatkJIEDTMZzOeXV0Q9gOyuuH88oLdfkfbtAxHQ7Iqp9fvY5gmy9mSwaDPdrulP+jR6/VYr7ZMTo+4unzG0fSIf/Nv/y1/9Zd/weNsSVU1zFYPGJbB02LBw51yHX3z818wGPQQUkOI5nAzqt+RrkuFhgwC4jRiOBoAsI829MI+dV0hNbU7tNcbUlU5WpXjuEO6rqat1ZLjplZjrNFoQpml3F5fg2lB02I7HlJI1psVNzfvmc0faZtW2Tw7tburquuDM6tVc9RPKdI8S1kuZwjTg4MPsSgz8qxEdJKqzFGrHaBuWiaTE3qDkVrRmEckSUyaqeumaxtlHgl8kNA2NV1VkcZ7Ggnj6Qlhr4flOEjjMBEwNDzXp2kVPSOO1Y6ioshp2gbHscjS8nc+SakJsiKhqgs+fvieYRgiqZkMhr9zyqNJ6jgh228YjCeYlksS71TrkSUcnZxiGJKb6xv2+xTXC0izDMtT+au27cjSAk3TWTzcEQQOshcQDPrEmzWb7Ybles3Z8RFZnLCut8pt5DkYAl6+eMH4+Jy/vf9/oCo5OTvj6x9/rba0VDmGqTGaDvgv//k/sV4HBGGftq25uHjG1dVL1vNHHM/lxdULvvnpz/h4c0dvPOHx8Ykw7OF/4XJ3+0gaR6RpghAKblwWakNIk9UYlolV1Li+Rxztebx/ZDI9wTAN6roiTmqGgwlB2MeyHRzXRtN1kniH7I1I00Q58hG/81Scnl+RVy3vP7w7hOs8YpTKto9irLKi6zq1IeZA/FOGaFWCbfeJJ2kS78iLksAJsU2H7X4NrWCznhElO/xgQNE00KiTbDQ8QjMkaRKR5SXb3QqhukRs22QQBri2S9O25EVBeQDd9idTgv4Avxfieq6ae5YlpuOo5QEHaFZHS1UpSU0KGPQGFPkMIUDTVUEXeakoxF2JZVoM+1N6jk282RBvV4hOsaRs12W/3tC2LYunJ3rTI2zPZ/74hDsecv7sUm1LkQLTtBhPR+yXK4JegLg4o61L3vzm1wzHIyanF2TxHkSLZZkUWUpdlnihS7JeE4R9OiDJC/KsxHFWtF2D61g8Pj1iGjYnZ6dEux22ZZHEOePxlOvbO6K0Yr1aq11YQh0M9cOj+vv7mPlsTq+vsvXr9YrLqyueFurhRQeu6+B6qh2oK5Vt14RytvXCPmWes1jMKfICw9TRNZ00TUniPY7vsduvCTyfTnRYtq3i55pGnqYgdepWKJ6+gPPLF6x2O3brFa4bYNkug+GY2+v3iE6ow0bTEboqyq5raboOXTdwLffTijSOdjS0SNOkrtVak912x3I1IwgHtK0gyzNs16fXH+A4Jmmm9jtFUUySKGMytPQHQ8IwxDBM8rxks92oJt3xGAzHeIFP2B8eFiyklJrANG2qMkXTdPJSfS/d0PEDj0Gvj5AGq9VazfmEQIgOTUpCP0BvUibTKTots9k9luUQDMaqoC0NmgpvMKA6YAw1OuIoZnpyxMPHWwzPwTZMFssZ4WhKtFqymC95NRng4vB0tyYta/Q4xk8y1mJLtJ4R5Tmt0EiyHNPzub1+5Mc/+Zo2zzBNtTxWk2DqBo7ns41jbL0kjn3ysuDN2/e8+uwzrl68IhhO6fcDBsM+eZbx/vqjWrDWVAzLksfFgtF0yt3dI6vlnDwvMTQDyzCoK7V5sD8IVA7NMH8neNRNjajg6fGRIHQxDI35fEYYvEI3DCzLIS9SGmrqIqetC8aTY/r9I4oyoyoUXlzqtsJGrlZEacRQt/n6q59y/fEt+53aTti0cHSsFnIg1MohXeq4ttqsp8iKxv9v3v3fWaS77QYrDOn3+uy3W3bbDfPFDKGZ2I5PksfoUmKaFp7j03UtXXvIWKfJQRducBwPNwjwfU9JZ3nGLo6pioogMAj6PcJ+Hz8IkZoAaWHZDk3dYphqXqprGpbZV0nTsiXwfXZRTNvV2LapTudc5WaapmY6GmNo0PN6zG6v8cOQuizUSElK4rgkS1K6ruH44hm26yEkPHy8RmiC7XqN49qsNxuSvKHfC9BsE4EKHwrN4Cd/8Euy3QYpG6q64MPNDSBwbYcg7CktXDZk8Y7xaMh+s2W7jeiqlsvLC4SuE6eqqON9xHy54uj4CMdxaeqSY8NgMV9yenpKkibc3t3juY7KRzk2P/n6S1abHTf3D2S5WqiWpBlxFLPdrtntEyzTIs9zZW0AhKZ6+LpuuLm+5ssffY5l2axWM6aTMZfjz4jjO6qioGtb8jyh1+9TlDlZFinUZRqxWcdIlNsqyxLWyzUPD4+8/uxLJpMjHNcjjiMQHHYXBOiGjmmp01gISXcwl9QHs8k/9/UvKk5xGmPaPqEbMJ/f8Ti7V5EQz0FIBf/vhUN8N8B1XQRq+0V72HlkmGp5QK8f0uspybOsSsqiUD9c1+L0AoLekCAcqn2kUmDqJgJBUSWIw9YL1cNIHNfFskwc21FUPscj8F1sWy0zs0yDui7p9UcMB0Nu3n/Pu+v3ZHmBNE10XaNMIpo6p2nUEqwsTni6vubx7p68rBmdHmHaPn7YR9d0yrpktdrgmBYPd3cKXjYYMghcgsBlPZ/jBy4tgrptGR1PKaqSj28/Eu1iVsstm3XEZrOl7jpubm+o8pwsKxRxpVOM/zzNsEwNU5MIOvKyZLvfEQYhXd3w8uULtdG4Knj//h1v3r7l7ds3OJZBGIYUWcbt3a16zUsDKXWauqU83EK/HdNJIZBCPYy22y2bzRYpdda7JUkc4x+G94gWXddpqgbLUmYVy7HpD6b0hyOWyweieIth2yA6FssFb77/HsO06PV7WJbJcDhhMB5jmCau56PpOnXdUJWlKk4BpmXi+v6nnaS65TAcjEniHYvlnLLMmU5O6IUj0CSWZWOYHrpjKYDEYW10liV0XYttO5i6je3amLbLfn/wDrbKCeO6Dp4X0sn2d22BYVhURU5VpojDbLSsCvWpI0NIlZdBtHi2jRhIYtsiLxVRpN/r4bsuVZawKGNW2w2aZROGAzSpU+QleaoyP2Yo2XcNebzF7w9IHiNub24o64awHyrQhOdTt+B4Hlmq9jbdfnjHyYuXXP/wls16RV0X7Fcrnj17RlXngIUThCzWa+oOPN+jlZL5asv/x9mb/UiSXXl6n9m9ti++u8eaa+1VJJvktBoYQNJAep0Xvehv1WiBMFILLXY3m2uRxcqqzMiMPXx329erh+vkWxegynxNJBAe183uOed3vm84GCDcgF/9+necnM7plEmdZ0zGA2zPpao6kjTn5NkZf/qv/xfb7YZB6JFFPvvtjtliyjAISPOKpqmBHV3bYls2o8mEh7s7xuMB3119YLZYaBymqqnqjrqsMTGQjq1D0E39tyJ0MIgxlMH1+++ZzmZ6cNO0+H5EVVVgCIzjrlpVl9Ab2K5PlmZI20HYDvFgxHq7QmEQD6daJZ6lXLx4xfu331LXleZA2X9FxdtIy9b31B943f/gk3Q8mmKZpn5s9z2j4ZTp9BTXdxgOtKzWsiSWdKiqgrLKqeuKPDtgOS5BEBBEHq6nl//7vkO1LU3foVA4josyumN1fkTCuLpYEqZmTelJiRbh/vXnUMe/lmXhOBop6Toe3rHQsqQk3e94uL+nKCteXb7g9PIZtiX0l+hoQHm6vaPrGpaPT7z79nvKqiWIYtq6pC5r/vD7PyEsm7Nnl8wXc6pWR8ywLFzPJiszNvstnVKsn9aMZxPauufu5gYpFNPpmJ//4j9oQ/HhwLPLC2xLcraYEcYxhrCYL6YUZU2eZcwmE06fPUO4kt/92285PT/B8x3qqmY4nPLi5XN8x6HICxYnC2zH5csvv+Lk9ALH8em7jtF4xHA8oS5romBIFMZ0rWIwGGF7LkJaDOIB48mYIPQpy5I4iulVQ5anpMmep8cHDTfzQgajEUmacNgQtPf9AAAgAElEQVRpDWaRF1R1yX6/YbY4Q1ra62WYBoPBkCCIuL56c+TkDwBFW5YEYUQUDRmNp4zGM+JY+05tITBVB82PTEE5lk2W7tmnmh0fuS6danGskCAY6wq9reibirLIUJ2iyFP6vtdsfddHqQ5pOdRVg+o0JMK2JMPRkPF4xGQ8YTyaEwQhnufT9z1C2gjZQd+ihK7+6hKEZVNWJaCODHc9/+77nrrRtDnPc3SQQiqKIuPs5JxxHB7V1w22JVg8f0mx2/Gvv/oVpxcX3Nzc88nnH+tepWPxzZ+/4+K5TRT77NZ7PM/HQLdc4mhIXRXsHp9oyhbL8ek7zRM4rDe0XU+vOm7e39ApkygOeHNzzcXzl1qekCQoA1599BKUYnX/yOXlKcoQYBpIIdjnJY+Pj9g7ydPjk1aBBxHrzZZf/9vvsYTio04RhBFN3RP7HucXJ9TvKqBnvXyirEpurq8oq4q265lPIp6elgyGMa5tEfgelqXXnoSQR5uhgbAs2q5BSom0LYJoxPmloG1rnu5v2K+fmJ6eMZ7N6XqFKS1WqydUb9C1mjK9XC25eX/FFz/9OX8o/o31ZqkdCLalk1Cqh7ahrRvKvCDPC4qi+HfP4Q8n85uSIjdYLR/I0gzHTcikYD4/xZAglcQjoG5bXCegV/p1L4QkDEIsadB3JtLySA8pZZGCIYijANcPmM/nTKZTgsDT4odeR8aapqZpa0zTwPdD3QDuKkwhcWwX1/X0SLRrKKoclMKSFpbjcHp6wWJxSqBqmjInjiOiQYzoG6oiI89L6DUl5e//0//Aw/t3LC7PWZxd0NQlVdFwcr7g/u6RyXiIM/Jp257F2Zin24Ig8ri/u0EZBlIYuL7L8vaWxckJRZbj2DaTyYSyrNnvtvzut7+hKAp+8otf4noOtudw2GzYbhMMKdgnKYPx8Mj4N0kPB2aLKW33Ed98/WfKouDx4REvKnhYLkkOCVHsU5Ul4WDIb37zayZxxHgyIZ9OqZsB2+QNlu3y9LTk4vIcx3MJAx/HEfSqQVjOceeppqxzUBq2EQQhUlg4nkuSpFRFiR/otmBdCrIs5f7+hmgwJhyO2G3XRKEWDufpAccL2O13ROGQ5cM92YuP+OSjT9luN+w2S/q+Id9stAjkaHT+a66gVz9yfYQjcUJjHQuaRuksoxtoAYDRsc8PmLZ+jaBKMBRhHBKFPn3f0XUGXd9RlBlt2+lpR11qoomhV5S7Tucts/TAIdn+TaxqoIMowuhphNSaluM2qJQ2/TFaBz2+HzAcT6mqAscyqQ4FrmVR5ym51L5TaduQZNx+/y2nH33MfDanyVJ608RzHTZPT3qQoDrGw4gOuLi8wDAFRVnxtFqTJjuSJMUwDOI4xHF9FJJOtWSFHixIyyYIXYQ95rvv3/DlL/4Oz/O4+v6KMA7ZrFbUdcfrzz6m7Tr8MGR3e08cxCTbPXEUMpvP6ZVBVenP9OrqCiEEn37+Maa02Ox2eKFeQZ7O5lw+e8bHH3/Gm++/p25qiqLiw/UNtmNzenZJr1qeXV7Sth19p1tRnucTRgGu46AUDAczHE8HocuioO17sixDSEHTtPhhxHL1xIcPVzwTFm3XcXt3heuFWFZBWzecXTzj3ds3rJYdw+EIaQnmi3Ms22G33rN9XNN3nY5sdi11W9N2egr1ow5p03bs0jV5UaIwMIQ4GtI0waIsSuquJrJH7HY3lFWJtExmkzOkVHSdIC8Kku2Gtm2xXY+urMjTBMf36NDjMKV66qqmLo9PS0sLCCxL4rkhyWGFcbw+K9XR9R1dV2qYr9QryjYGjmPhuC4C+Nff/5rnF89Y1yWvv/gJ0raxvJCiuCVvdNZg//BA1/dkyZ6uLlivVkxOTsmzhN1ujxdGbLdbhBDsdwdU2/D2+orBeMLiZMb99Xsunz0nHLgsH5f4UUxTNRhSsrx7wjRNFvMFZgdlUWJIyXp9wA9DLqYTjRhyJJunNYHjYQDL1QNB7NF0Bp9+8aUGO0iLwWTO4/0Du/WKT798zTfffMOH77/j2atXrNYbPG+lr0tNxdnJgkNeUTcNge/Tdw2O5+A6Nq3oWC63BIGLtGymUw2mEMLEFKbWXEZDOqV4vHtP13YEQUxt1zzc31JXFXXVcthuicZjDFPyu9/8M32rsByXk7MLXr58zdP97XG0OyJNE9qmYTAc83h7Q5anul8sBY7nM44XDEeTH3dID9mefXIgryq9Q6+gOyIfszzDlBbzxSXCtHkCur4hDEOkNLTotoM8L6irAsdxwFAc0gNCmAyHI4IgJAxHCNNhu1/Rdy3xIMb3vePYTYeam66lUz10Gtxq9hpQJqXE7vSoTUiTttVr0Hme0TQNu/2Bi8sLTCEJRnOUUkxPz7h++4bV4wPPXr7Ecxz22yWFUqwPGfGkRloCZRp0TcVqtcH3HIJBxIvQpygz4jgmcDzapiOMfN5dfaCpK/7uPyyOfUCbZd8RD4dMFxOuvrvCEKe4ro0hTIRpsF9vuHp/w8WzU6RjEfo+WZVxfXtD0zZ8/uXPaMqKQThgu9vR1A03d7cYfcvm8Z7ZeMDDqmW5XpEmB77+es1nn32KAPKiYrVc/k2gcDjsKZ5KqqpEWjqXG0UD8qKgbVuCMADVH0M6+s3nBTGj8Zz9ds3j/f2x9TQlSTOur98QRjHheMKzlx/z+VdLfv+bf6E4HBDikVevXuM8e6FHso5ktXpgMpkiDcn07AwvSRmOJ4zHUwbxAM/1kfJH5kmzvCTNKxQGrqf3lZhNKYscpXqiMCYezbi5fYfrurRdTRAM2e+XhGFEX7Y6OeX69F3BNl/S1DVhGBGFPr4fYlsWVZ2xPyyJ4wmBH+P5LiCoyoy6LnVh0nd6XNr11I1mQNmOe3RTOljHD79uapRpcnZ2QezaWmtTFESqp61KtssnvDDg9OICIS3yPOX3f/ian/3sp7x6cQmqY/m0REqbQ5Lij6cYtsvdh1tefvSK07MLsjRhvd1gCkHbKi5ePOP66oblcklZdoyGA9pWEYQBeXLA9wMMQ/D0uMGyJV1fs1kucYKAd++uiMIIxzJRpsNgOKJVsF4+MhyPOH/xnJP+nK//+DVBGDAejvj4s09I9jsaZRJGAU/LJ5o8Y716QjgBvTKQ0mAwGBGEAxSSql5iWa7mzF5eolDsDztsx8KyBEEYkWV7+m6K6rWN2XUdunBAnidsd0tG4ylFWZAmJW+//xZpO4ymC37+9/+Rw37L13/8I99//y2Pj7dcXj5HClP/jqWF63ok+wOfffpTbNvW1hFDP2z6vtPA5R9zSIsyp64azCPwNMsSpNAxrOF0get6VEVOmSf6NStMHCemqlJCP6Ku1yi9xEleFDSVtv0OhwPCeICwbJpGKwYdOyTwB9p20epDWFaZpuUduaOGkFR1rq0i0kLYDdKRR9aUie9HvLh4gWdbnJ9f4Bs9d2+/Y/HsBUV6wA6i4+6Pj+o63n7zLWl+wHE93l5dc3l2Sl6UNE3D5fNTHp8MmrJkuDhFKI05r6qKti65ubnFclxub++ZzMZ8+skrVpsdT09P7HZ7+h52mw2Hw0FjuIWiNzt6BN999w7fdTh9PuVf//XfCNMcV1p89tWXjAcRj6snpG1zSBOUUjRlyWA4IAwjXlxeYkubtu0oj3KHMIyoDIPtISMe2pjCIE1y0qIgimIGw4imrVk9PqGUOhr/cqSQWNJGWpZGfJqQZileMMCSEtyAtu6IBgPqukB1cLo4gU5RlBlv/vIHhk83eH6gCYGj8dHtmvNwf8+rl6+oqwLbsnSIvK0psgTPmdE22hSj+vYYLvmRd1LVa+hC4HnQtMcF/v7Yn3RpqopDstX3RdUT+DF1WzEezwk8j6qO2G4PtHVFWRQowLYsJpPxkV5h0yuDoih0T/Q4hgOPrm+oj0AD3fxXmCa6gW3o/8c0NY5QHfOIvq+r2EEcozyfyHfZrx8xUbi+hxsPieKYqjAoswTHdxGuzS//fkqy35AcEh6XTzRNBygmsylFWmKiiwzVQdf37HaH4yq0om1alg8rXMclyQvNH61qJqMRVVXTYXC2mNMUJUIZDIZDWtXz4tXLY+95yMcfvST0tC6oLvTaTXOUeZ2cLvj2+gOHJCNLM/709decn5+jpMVsMiHNcnzPI3M9lssl85NTtvs9i+mI9OrA3fVbPvniJ7x6NWS73RK4EWVVIkyIwgDPc/FcD9exUUCZFdRNi5AORVnphru06A2FqdSxEDrB9lwe767ZbzcaFHz+jO1yyXa7wQ88HNtmf9jj+C694wEGo8mEPE/wfRdQRxgxWKapbdz/zp8fVuSYBp5rM4gGNFWBJU08NyAKh/R1TXrYkez3On6levwgpG9rTmYnx0MkKPKEptKwK8PQI9XBaI5pmKge8jTl4eH2mP7PtIxKiOPcX1E3DU2rWxWoXqfwMY5trojA8zFN3euzLEmap2y2W5zAY7fboNwQJwgwUTTZAcuSTE6fYfsRw/GQxcmU0SDi9v0Hrm8e6BH0psluk2AqaJuSpqkIBzGb9YYwiPCDgNFozLPnz5nM5hhCYFiWRrKbFnEQU6QZTddgWTaB77NZbRlPxpRZxkcvntO2JU9PS148vyAOPOaLBQ/3ay288D2qpqHMMlaPD9zdPVDUNXlRMJ6M2B32DIcDZtMJX375CYPhkPPzC9quo1M9jmtzcnbGz3/6Uz20eLijKnKiMGY+WzAaTxGWnvqMxlNs29HeAWHSdhVVfuDx7orddklRFdR1hW25jCYLJoszLl68II5GXD7/hKrSrcL18pbpdMKzF885OT2jR5EkCWWWaVCy6hmPp+x3K+g7HCFxpY0rHWxTIn4ADvGDh9RzbcbjCbZhUZc5vuvh2BLTlKRpRpYlR8tZRxQNkOIoIvADqqpin6zJi5SmqTGliePazBdzbClou5Y8T1gvH3i4v2W/31PVFRiGBkocg8x/fSXZlqNHesJCWiaWLfF8D9uxMQyTuq6o6lqTkS2b0fyE3XZDEATYfoghLMpkh21LhIDZxTOWD0veffuOd2/+Qtm1fPbFa6Io5OL5JRcvL7QvQEht6dvuCAcD0iTVm5dtR922eIHP4uwUKQTj8UBvUo4jyqqiLCtU29O3DXmZk+cZZVUxHI64en+PaUosKbl6e8NuvePjTz9ifnFC1dYIS2JJwV+++Yb5yYRnz845vzjHtG1Moe2Eq/WWpmz5b/7hHzg/P6cqa54elqyeVuRJghf4zOYzVk+P3F5/wPdsiiLVoeVGF0lNXWllu/xrb9tGdT3StOjajtubK9q6RnUdjufR9YrT8xfkRcJsdsLf/eI/Mp6dcnF2ie95hH6AYaB5UGVJWuQ8PtxT5CmmYRAEEWbXI5Sir0qKw579ZsV69fTjDqnvRljS4bB/QgqBZWsrcFPXHLINlmUThQNMIYijCapv8V3viAgsyfPs6KpU2JZFGHrM5+fanS4dqqpis1qR7vVBRmmWftc0OhBru5iG+Nuct20b6BXCtHEdD9dx9AJe01LlKSh9HWjqijw5kOUpw/GIIAzp6gpDWjR1Q1MWZPstZxenRIOQqukRwuXm6p4sK8h2KV0D0nY5WZwiLaEjgSjiQcjT41Lfqz2bw2qL7+pt13Sfsd/uKZuKi8sThKknTjfXH0jSjLLq2O0PFEWJQjEYxHhByOJ0wS5L2Kw2XF29582f30DfkWQpQRSzmM2p04STkwV5VbE9JLy7uiYtS61uNE0GwyGLkxMCL2AynRPHQybjCZfnF4SBj+u5VFVJXTfskwNFUdB3DfvNhropSdM9ju0TxkPyPAF6okBnPMuqxlAKS3pMxjNG4ym//If/FulYCFtSVyVt1zKIhtp8aFsEfogQ+o5btw1tU5MeDoxmc3bbFevlkqflksf1iqftlk367wPLfvCQdn1Hku5JkgTPdXEsE1RHlu8RpnUcF/Yakmp0oBTCFOR5St+2mMrQIRNb9+jG4zGhf9zlNvWyWZrt6ftaf4stHVTBMBCmiZQC0zDpmoaqLihKHf0SpqlFAF1Pnad0x296XaSYhiL0XJLVPfOzM7wopmkaLD/AdHz++Ic/cnP1nrqsSA57nh4ekY7Df/of/3s++eJjTk+mlEVK2zYEoYvjWtRVy3Q+0cRnQ/D81Wtc29XcANGxeljqlkys9/0/vH1PUzeMRlMm0zG3N3d4QcDp5SllXVFWBbvtHkNBkRVEwwGHNOebv/yJf/2X3xANx7x9+57bu3s6pbi+vubNd2+RQlKUJY7vccj2FHmC5bo83N3oHrFj4QUuz1+84OT0hIHvMJ9OOL98xmg4ZDCICUM9xo2iAS9ff0IQBnp784hu7HtFmqZsNivqpiLPU26u37NPE3abFVmaUGUJXdfiuDZ+EJBmB9quY7O+ZRAFBL6PtASj4RjHsjlZnGFKiyTZMh7NOJQlmzShaFssx2MymXF+dvHvnsMfZuaXKWXZ0rUNTugTR0M8x6ZscobhEBSU5QE7CPV0qVfUtW4iV1WBQuE5np5imAbDeIhpAr2ibgrassLsDYaDCWE4PBJJHAws+r6m6SrKIiXLtrQ9CGFjGiYcDWtdX9M0NVVdauy36rBth7KoMC0TYTrsn5aY0iCazqiyHMfz6E0DUwhcz8Mwenb7lPffvyUIfELP5bruNJe1blGyp2t2VHVP13XaozodUZd6hcLzXO5uH/TbQUgGcUyWHNhtDvzyHz6jazqmp2fMZxPSJGMxn1LXGkLmOII0SanLnN1mz3p/4NmLcy4vTrm6bqnbhoeHR4y+puoUy8cVwrTw/YDAdThkOX3X8fj4SF2XTCcDTqcLTNvlw9vvUKojzQr6rmUQj5jOZuyTjLa9w3VcVNciLMlmvWI6Wxzv9dbxwD3ieh5CaAR91zW8f/ct87ML0oNOjU1mCwIvIggikt2Wy2evWC4fmM5m1E1DnhZAx/39DeeXlwipuzTT6QxXOhrAa4BmzP7I6r6uG6pS9ymFlAyiEYMwJMDFi8Y0bYdJhxtNMKVJ1hbUTY0UulIUloVteyTJATBwHFu3pDCOP4QGS4wmE5Shk0Jt19B2oW7uqp6+rRHCwg88ulaRpFqapRTUTUvX9qC0oU8IoTlUqmfghcxPTsj3W003tlzefP1HTCkZDUdsVk9IKXAdh6JYsVmvybKCvqt4/vyc6XjE3e0j7iAiTTKef/yaZL+nK0uU6siTgvFswng6Rpomu32O7zhkWcbJ2SnpLiGINYcgHg0wTVgtn1B9R9v3TOdjvntzhbAkptRTt9u7eyzHZrVe8bRckRclpycnpPsMhMT1HbAESZKSJHvGowlFVZHsE+7uH3j35i94fyd49fpjvvzqS/6X//K/slpvCKOIXikcx2H9/j1FUdFUNbu+YzgeY5rGcQSaIITuiRsKPNcljgekaYIwJcpSPNxd0zcNn3zxM+qyZLfdcnrxkjd//gPWxQWjwKVvdcdBg3s17eXh9prnL18hhan7yHWjzYVCIKUuen/UIVU9dLVuPSnVgWnieB7zwQgnCFHKZO9HYJiUXUngefTKwEAnaDzXxZYakuU4NkLo7U/ThL7tjiBcQz/dOoN9vqFuNUPdcV3oWgwgDGIcL2S7WdG0DYZh0netVsQoPYs2TZO2LjHpaPKcVIK1MnVbajzCEBqLkxy2CNMgTQ88Pjwxm44YjSd4noZ2PT480WPgh0N8z6csKuqm0wVhGPKXd++YzaYEgwFBHFEke0z0bpNpS9Ks4JAlFEXNdr1h/bQmHuiFtzAKeHpcIkyD6XzB1dU1F5fnZIc9949PjOYzNpsDHz7cUmUF08WUrCj47u17Xr56gRAWolPYjk296fnu7VsGg5jXr1/w4eYGhOD3X/+Z0VgzqjpgNB4RxkMe7u/plWIwGJImKVE8IEn2Ojda1/RNTVkkSEv7R9MkQUqb0/NnvPvuDU3Ta/2iEOD73N28p+s63c4SJuPpgvV2w+72e8bjCaMown75iuXjA12r2U/pbkd3eoZhSsJQW6S1cEzDkP+9Pz94J1V/bfugKKsSRUMURkzmF4wnc6bzM87PLwnDkNALGY8XjIdjrWahx7EcQt/HdV2CMEJYDqaw9Qiu1RV/PJriez4KPeXQi3v6G6J6fSDlERJRFjtMLcGgqSuaMqdvNUFaB2d1362sUlzLYnV3w/L+gc39A0VRcf7yOcrUwNkPH6552mzwgojXr54TRwHxaILrx7heAH1Nlh8IhwNOzuaasxQPCPyI8XTM6cUpRtfS1i1NpTE2VVUxHA0QQjKZT/nw7prReEDf6wa3a9uM4piq1iTr4TDCNOH2/okoDrGFvspIy+InP/+K2XTCyWLGYDLEkJLtbs/hsKfpOg1qkBITvSExHg44PT/hw/UNf37zLVJK5osTAK7eX7HZbjkkGVVdEYYxnudxcnpOEOqNibLUy3dSONRVzm674ub2muFgymg05unxFkvqRb2z02dIS7JZP2KamqCYZhll0bLep2T7LXVxQKAYjkfH0DQ0nb6etV2N63laQuY6SGn/4FH8wSepOCpn9C68ibQtbNfBC1xcP6LtlGZcdhqJY7u+NqW1LftU4PguvuMeR5Y2Pdrlo7oa+gYTSW90ej9dgWU59EoXQW1dodpap5KESdNUx7QMOoxSl7rax8C2LUBPL2zL4eXrT4gciWfZVG1NmaVEwxGb5YbVekurWpbrLUWZUxQV77ZXCMsmKUrOLk+IAh9bWNRdj+u5iL4j3e6Ync/59KuPqIuaw3qDlAZ12+ENIvb7hMNuD/RMxkP8MObPf/gjw1HMer09cgskvucyGsasntaYwqJuWl5/+jF1WfDu7VuWqyWnZ2dsN1viOOLu9l7nerOCbthhmoI0z5nPF4zGE16+eMY3f/gtZd0zHs9YnJ3y7bdvGE6m9H3HcDRitdnqqY9pUqQpZZ4zHOqujGGaBGFIkuwoi4L72w+4XkBb1ZR5SlmlxIOI5fKB5eM99B1hNOLs2UsO+w1FXqBUz2x+yje//zWm5bHe7rl8MeRQlIRhTBxH7Pc7ppMJjmXRS82CMo7MBAU/qG38wSdp34MtBZ5rafd5OMAwtfq5rHOqKqfpKoRtaniC5xGFIYEf4Lqe5t13LVIKDEzargdD416MXtHWxXH9t6EpS8oiRXWGti13NQYK2/aQUtI0NUqBZVpIw8BEZ0htW2pQrC2xLQ1jDRwXSxiMTs+xHJ9wOKLMEnb7LZbnkOcl682G3T7lcb3mdvlE1fU4lsXN+zu+/eZ70jRnMJ5gKoP1akOnaja3S7q6w3F9nVE1TUbjEWmS8vS0Astivdpy2KwJA5vBeMD76/cUecJ8PtIs/N1e+zQdSZZnSGlhoP2ojucRhkPKoiRJ96yWa5q6xnEchNmz3a6RjoNSitnihKZsuL655eb+gfnJnMFojHRcgjjGFJIvPv2MKAw5PzvTkchao27+2iEp8oz0cNCihTRjv91y+/5K53NtS2+FFgW25TGZzijynP1uRZEnCAXj0QzH0QDfIIrANJG2y3a3g7YmDlxc22E6nRH4PtlhzyE5MBrNdb3iegxGUxanl5xfvPxxT1JMA9sWx4WqCbP5cyzpUKQpndLKPcMU2F6IsF1UU2LarpYD2I6eSmU7vcZcdyjD1GPMvqNpG9JEr5nUZU5TGfRGTxQO6foO1UsCL8CyHfq60hlUyzkmoxQmCsNUYGmfpjAFtiWo84zHuxs+++lPeby5JssLTj7/gvQIAcvTFFMIbD9E1A1Jmh6dQh6+aRCHPnXbaINGVePPZqSpix+NtAi3acGxsWzJ7dWSHnh8WmP7HpZlEcYhfa+4fX9D23Ts1lvm0zHZ7gCmRTSMEMJiuVpT/hVu69ocshRhWXz66Wv+9Oe/8LA8MAhDfvKzryjKmqKqWC6XuK5ew/hw9Y7NasNiMuTzL75gtVwRxBFd12HbFkWecfLyFcvVkqLQe/zCkmz3B8qioGlb1utHqrImiuKjN7ZC9Yrt+hHbdenp9CF1XXwvIjskRy5sy2G/wQsjLEeQ7A4MBhok0TY1Rd2SJCnDqYthGkSDAfQdruex3274/KufYYQhg+H4qMnkB5n5P/gkxTCQlob2X16+YjQcodqWzXLJfnvg8emRNC9pe+gx6LoOlIkhpV4+ayu6tj7KaBuN6BYWZVHoD6puEKZJWeaUZY4lHa3+q3IEIMyepkrJsj1NXWGaDl3f0TYV0tT+TGHoQswUep7vOa625m33rB8euLu+Znl/jykEYRSzmJ1gmYKTkzNG4wlFXtGjJyCmocEJVdHiOAJDdSS7LSYGXaMrejvwKPYpu80OYdvsj9id84tzQs8j8H0uX72galtc3+X56xdYnkfXg+05bDZ7vv/+HbZl89lnn/Lq1XNMwyBLUlTXUuYZ48mIKPSom5K3b69IkwNNUxMPB7iew3Q+JT0c2O02HJIDXdsRRhH77ZYoiqirhsf7e/2kTPRSpDCNv61v2K6HkIJBNMYyDcr8QF3piRiqJ0tSLextSsoix3U90mRHEPpM56fkuQ7+JNst09kp+92aw2GvbdGGxLR9Vus9fZkhjYb5dEYch4RxRBxF+srXt3rfrcip8oy6+pFu0a5rEVIyn58yn55pyO1hQ1bVtJ3BIcvAcBC2hyklZtcijjtJvnTY0eO6Pm2uJ0Wua2MorWJsmgbTkliuS9PUWNJCNTW5ahBmgDBD+rah6aFuG22D63LolV7JtfVdFdUhhIcp0dWiJWnaltXjPTd3t/SmRDU9Xdsxny50Yxm4Wz3R2g6L6YhDomnTedNiSYvJdMDycYk0bVQnaFuwT10Ouw3b5QYv0Ja/k/NThGthPm1xHZdg4ZMcdgSujdHpIE5WVQwGIzzXxrYk8SCm7Q3Ozxe4tuaXrtZrpCNQfc9+rxv0juWy3ewoyob5Yo5leywWM+2ACkI++fxzfD9Amor3H64ZT6esNmuyQ8ar16+5vroCw2nYyZAAACAASURBVGAymeBXMWleMpvNORQVsYHm7dcVQRgdwcDQdGvatqPKMzLbwY8kV+/+cnzSbvHcCD8cYNATRkPubt5i9OAGEU2Z4rkORVpgCElWtex2OybSIr74FHOx0KNYGspsTxTGWmiM+luH5kcd0lZ1eJbHbHGBtB32hy37dEvTm2RZgWFapFlKXhfYTkgc+gjZoZTANE2ktDFMizYp/+ZX6usK0zCgawmCQNsrDhVSGJRFjuUHOFLguR6d6jUukiMu0jTpzZ7etvS0xzAQfUurdBgm9AMcIfHcACkMJtM54XDM/HSGHca0Ddy+e8vi5IQGMPonLGkRxxGWbdEfv5RZUtFjYpsGlmvgmC671ZamaZCY2FZM7ypszydwC4JXQ02v7ntUb3Lz/o7TizOqpuOwS+hbRVM3LB+XOJ7LyWKshyJ5ybd/+Q7Ht8iLGuhpq5rQMJCuS9002H5IONAox812xT7RePTAc5FSEIQuy6cNYZHj2Q5NEPD27fdY0qbtel69esWHm2tmsxlpmmKgjqDeBtvRQ5a60Hv5lhQ6udUryqLADXyksDgcNoRhRF6U3Lx/x/OXLyjzA8NjYGQwHPP+zT1hELN8fCIeDHj/9numg5Asz9ltH7l8+ZrlwzWu55EddsSDEVWT0jYVfdugfuCQ/uDr3hYWrh/guQFd17BPt7S9QV23FFVO0zYkyZ7bu2u2uyc6DLKypOn15McLfJ37FAaO7+N7nm4WWxJlGsSDiMD3cKV+taZZovuqlkS1NU1TaXSOkEjLIggGen3Z83AdC3lMafmOjSMlge9juS7xWG90pulBT3+2WwQmgWdzenHGKB7gKvClxBJag60wWD5tUIaBE3hcPjvF8mxc38XxbegUjuszXEx0gTOKAMiOgAdtt8t59uo5repxbIfRMOLlRy+1ha+puHt4oKkqXMtHtT2uKxmOQgI/xMLA6KEsKx4fHrj/8IE00QQSadlUTQNIjA626zVd23J+ecF2nzKeTBBCMp/P+OUvf8lqtWOz3fL2+7fUVcVoMCAMfPYHPVT5q/ANDHzfp6oqfN8lOlrpetVr4bBq8QOfqq4YxAMm4wnJYUMQRKiuZTydEvg+w+FI+1b3G5qmJgpDFicnJHmOISy6psASJr7nYZkmXd9hqg6jLTHqDFf0DEL3Rx5SqW3K0Oj7Zaf3lqqypmkU++TAerPh5u6Op+WapunYbDbkVUkvJL4f47meVt74PlIK2qY65ggNJpMpge9oh1PV0HUdrm0iDaiqlL5rsaS2VJjSwnJshGnguy6uZR+regfXdbFsqUnGXcNkOqUqK8bjCUoptrsDqm843F1T7XcM4piT+QzPsnClINntyIuSIPAxlGI4jLGl4PT8DNd3sByJtA0sIREmHLYbsiRhvXqiKlIeb661h96AYBhzdn5Clqb87p9/oyNqkwFFmjEZj+hUi+WYPC2feFwu8TwXwwTLtpjNZkxnE/arDUVVYtvW37IRgzgmCiMunz/HCTxt+WhbfMehq2rqVuE4HqHv8eLlJaY0+f7NG+qqwnVsksOeVy9fMRoOCfyAvm0pywIhLGzHQVg24SDC812qpsJxbAwD7WYCqrogjmOEAVmyZzgc4bsepxfP9b59OGA2X6Dahv12y2y+IAgDTCkRBqS7DZ7nYRvgWRJ6GE2mjKZTguEE4f9IbaNpgnN8qkFAWdZ0KNqu0/vcPfR0rNZLhOWw3W/Z7nbUXYehemxpE/g9ZRjQKN2Fb5uWptGvmvFogmpr9q5uCzmug+tYR6OIhSMdpGXRVg22pQETptEhhUCZJooOYZiAQV33OJbElgJUj+sHHPKC1fqRqqro85R3f/4ax/H56hf/gdlkBOoZGNp1Ki1BVVck2z0GBg9pemSKTjGtgDx5IIhjurbn5vqa7X5HmiQEfkBZl+z3BxCSsixpqxrTUPQm3N7c47oWmCah76JMyIocw5IslxvyPKNqG/q+xfMEj08lw/GYwWTM3e0NjmPTty3PPnqBZehpUNlUPD3c0tclceABgqbr2B8O3D880LQd08kUQ/UkWUKSa8Hbs2fPaPqOh4dH2rbB8zzqpsYPAqqiIIojRqMh69UeKW0CL8KzJL2hjouXOcKy2O1X3N29Z9oWlEWJ4/n4xw7Q/OSUPElp6gIDqQUeArqmIo5jit0jgTNH9Q2mPaZtelDGj5/d27aDJW2apoWqZp9mICyqutYftJCUTUPbQ6t61pvN376dmWWibFsjuD2PrG5Qnb4gN22LZVvEQUiVJTjCQhxHrq4lMIweQ9pIx/+bAsd1NX/KkTbCMHQlicKxtGDXNHTftG1abt9f0XctV+/f6V+CF/Drf/p/+H9/9S948YDbp0f+/hd/z8mz5zw8PrJd75j6AVEcQtshTIgHEVmS0nZj/EDiBR6WNOnqiu/fveW3v/0dWVlxcnJCXWWEUUxZNrz86DWnpwvqvOT5i2ccdim77R5lKoyuxXFcWtlq5qln47oWV1fvOexTlCHI0oxoEKOUIo4i5icnREFI30A8HuL5PqHQ6zjJfoVtmiSHRAeqi4LZfIpwHG5urplPJti2zXL9hOp7DtstruUwHIxwbI+6zvSWg+uQ7LZIYSJMQRS40Lc6LiktlND2Q9d1mUx0YH2zfmA+O+Ow3RACHT1BFBHGEbYQHHZLlGVTVpoqXRYJQiyo8w1dPQciVNvQVyUG3d/oNP+/D6lSPUmyZZ8EiEax3m8whE+SbEmLHGnZGKYm7EnT0jhyA5qmoaoafNvFtiWWqJGm0kFmDExTEPkOtmnSSfS/sSRxFBG4DhgdQhiYpsIwFI6jU+SoHmwXYSj63sSwLXzbQhlgFQW2AMcWxIMBdVUxnc1oG8V8dsJ3v/4V0eyc5WrJ//Ff/5H8cOA//0//M45tkSZ7gmKM2QlU29H3PdPZFCl0mEN14tjcLrl++5bf/+GP/N//9M/UXcsnH3/E8v6ReDjg57/4KcEqYnEywzD1tWE0GLJc27y/vqOta7reRGGw3x6QtkXTtni+z3DcUVQFQgii0YgqLzmZn2K04EmHQRjoaU3XYAqH6WhGcdhzdfWBumm5ubvHdVx+/tMvePVizNd//D1tWeDYDgqLvNiwP+zogO12qdU40tJr6pWtR5SOZLfNdLaia6mqHAwdTBFC0Hc188Upb7/7mpcffUSe7RnNFlRNTRyMMKXLYDDiMU2JBwNOz5/z+HCNOgLsVK/wwgGH5S3BYI7RNbiOxJQOwvyRYoeiKOnajkE8oq97NvstWbmiLHOktGizlDge43sehgFVWYJh0LQdwjIZD0e4XkRd6qdtWWX81bLsuw6qr5AGWMLCDwM818K2JMoQWNLW+dIjZlxKAb3AsCUGLRY6wBK4Hr3Sr32zbxkNh5xcvODNH3+LJTTlJK8r4tGU/sPvOB16FPj8n//0Kz795Cs+/clPMFVPXVb4lkue5QyGesvAcRzIG0zHoCwyDvsV333/loeHB+4elni+y/X1LVVZsEkS6rrh/dsb9ustYRAyW8x58ewCU2n2aV7m/PLnX9G1Cnu7RwjIi4YgCJBS8rRRSFnT1w1xFOLaNnVVEcQDLMtis3xAdS3SC9EXLYOkKCmKksVsyuvXr2jantAw8X2Nj5yfLLh6/4HA0zhKhcF6vSGvarq+xrYsLGkzHs9RbYkwD3QdR28sOI5miDZtg2kYOF6gQ+WHPZuuZTyd4Toem+SBIBjw0ec/Y7NeYfQN8/kJh/2Grm8JbUmSHJhNT1jfvqXIN9Slh+v70ENX/cgWVJbnVNLU5N+85mG5Ic0bfN/XblDTIAg8fG+A67lkecput8P1PDzfR2Fi2R6eH9KjyPItqlf4nk0UBAijoTVMpC2JjBjHFpjCQApdTGmtuMQSJpZt01elTlEZAtsyGcYxvmXpStVtaJsS19ecVN8PENJhuV3hhwHhaIzvSj79xX+HG4X8b//7f2Gz36LajuloohlToYPlWiildCbVMFEKRJpQdw3ffP0nbh7uWO93SNvCcR3dunEcpGmy2myp25a2bzg9PcePAm7v7qmLivFA0+kebx8xLRvbdanrnPVqiR+EtHXPfDHnpmrYrtcEl5fE8QBpSGzT4Ps//o77uzuy5MBoPmeyOMXyQzw/QCkTPxjw+LRiGIW8eH7BF59/yT/94z8ipc12s8WSkk+mE4qy5vTsgvc37wmdkOKYi1VmS620vbBtmiMnAcBECAOFtm57Ycx0fkpVZMS+R5VsCcYeQRRz/fbPDKbnzBan3H94Q3ZYc/H8FaLNgYq+LTHNEa4bIQ1Bmae0SULfNXT1j2zm13VD35rsdlvWteLxcUXbmzi+jyUdXCdgFA9xHU8XFU3BZv2A7QYMB2OquqJpW2zPpetbvaMkJaNwoNHWRk/Va8ObsCWWVDiWp00ntqtDKX2HfSyI6rLBNE1MAVEYMooGR4ZQh+faGI7eGWrLAksKyqok9GOiwZCmaxlNJly/+YYXn37FJ5//lG/ffsdPvviKyXjCriqIw4iiqkkPGZPRECEFddVQdzV1W/Dd1Tv+5Te/Y7nR05coivF9n7ZVtKqjNipMS1A0NWEcYAK+56DaiueXp7ieSxT43D2sEJZJkuY8PS559VFALzqWT08URYHAoGs76qLEH464v/6e3/361zysDuRVg/zTN7x+9YJXn39F2zRMpxM836araso05be//SPPnl9gmAb393dIS4Jpcvf4SOD6DMcj9skBwzA1F7XMKA57vMDFdl1QIKRB01Zk+YFoGGGKo9xDKSazGf8faW/yK9mRZ+l9Znbnwcc3RjA45cBkZg0qqLXRTgv9v1poKWklCKhuqVtoZFdWZiWTDEbEG/35eGebtDAPZlZBxUaxHSAiAJIvPN4zt2t2fud8Z/v4jjiKsMMRM1Ys5he8947uuA95uGrJNI1crNYoo8hEhhfQn/YBOdmdKMqSw/YOJQKC7ictUuccxhmObcfLaeRw6vB46rYkf/Waq9WKi+WaKFHcXL5C6pG7umTfdGeHURdAuWlCalKSOCHPUpSskEITC0Xfh8pqISLiWJAmCUopVJwQCYmTEKsIzjRgIYJwn8Yx4LBTixCSIi9R3mKnEessbXtk97KjWlwhERjnScs5Ozexaxourm/5+//yn/jw/nsurm9RecZ8sYLTgWyWkGQJ7e6IE4LtbsupOfK8eeG7t3eoLKXMSn75i59xeXHFMEw8PD3z8HSP8YJjN2G9RSgYxpHNyz7QsLOUWV2yP55oh566KHn1+gakZL/f03VdqKJEYp0hUoAe+PDtt3zz4ZnZ7Ze8rksOz4/86U/fMl+uqG5e0/UDp+ORn335Od5o3r9/x3xe8/OvvuLh8REnJc5a2uOJLM7IojCtG/uBaex5fnxA4oiSiDhJ0FOo6xQqYhx6pFSkacGkR5wdmNUV3aEIPKfJYLoWV61YLNc83L1HuCm06ZVz8jTDx4rYOoQXZPUCPw04Y3DOo5IIYQ1S/dRGPOsRStF3Ay8vR7b7A0pJ1itLHMcs5wvWi9DhfrlcMjVHPrn9hOjlCSE82hicgyhKEammLjLGoQQglhFKSbqhp4oV1njiRJBmWXDZJ0lwTKEQSoAeUXgEhiSKUd6gx5ZxaInilDqfI7zGO7j/cAcypSjrIIXFMVmqGLVm/elXKNvx27//P/nm22/5j//vf+J//p+WiLQIGEujqZdzpHMgwnHmaXPP+7v3PO02GASzsuY3X/2cT17d8vqTNzgl+cMfvkFEisfHR7YvG/7whz+SqJhXN9fkcUQ9y9HDxH/4v/8z9WLGbrsjy0vSLOXhacOkHWVV8/zwSFXkCC/QXU/T97z7cI+LCm7WS/IITmZApAXNfouql5zGgav1Je/v7omA9fqC9fqSx5cdm+cXLm9vaNuOLEuDpGV1qCYae6RS5FmBdxqtJ/JsRhyHpGia5FhrMTrIVWEqJ3HOM5+vEHbAS4HujuiuoawXSP+WNM+Zpj0OQSwE+WyBMhndcUuWF7ReE6kC7xzl8ope98EO+lMWqVQqLKSu537zwsvuSFkVNF2DNgGdXZcpZV6jpKTIM66W64CuznMiFUrAHJ40L1ks17TDyDgM5GlKcuZFyb6n6RrKoqSqamQUsOEhN+VwzmMxSEAGIBV91zAKizNBKokkZElOWld0wyP37z9QVHO8J9S+HA9snp9xrmZ6fsvL0x3d0HJ37JBJyfXVLadhBwKeHh5ZLGaAoK5LulPP3f0d7++fyfKMzz79hF//+lcs6oCVbNqR17c3dMNA3/U0bcuH+ycwwazx9a9+yThMFEWOUCIw7KVknAYcMJ/POJ06PC6kOCfDsjzg04Tt6cjj/sTlzaf81V//NXmaYocj3799i9GG9bzmH//977lZrzkdTyzqIkTGtWE+X9BftDRNS9e2VEXOy/aFJM+p6hl93yK8p6pnTOOA1h1JEoKTbXP4oWlQa43wjirPGYaBaeiIkxgGQ/DxWvrDE/nqNWVVMk4Tq+UFeR5kw+QMQE7SBGcmyuUlp809UVaQFjdns/pPND2nSYT0nmmaOJxahsmRe0+SJ6EQV0oSFTqXxuEEhFtpWVUkRYZMUqaxx9qKrJwjFobyuMfqHiE8QgnKahY6NZOYsgrsfRWlCOmxWoeiBiwqStAmOPGtg37skcKTJsXZMeVDtAHB1fVrIpXRtQ3GeaRzDMcTd+++5Z/+42+ZZxKMoT02FMsr7JkqB5KqqtltNhz2R+pZiC9vt3seX/b0/URRzrm5fRUmaWVFoAAFaMViXvPms9eMeqTvWr757nviNOHTL95g9MSpawP1OkkYraPretq2J0lzwHM8HAN8zTnGvmEYag7HPS4uQj4oLUnKkp//9d+x3TxivWc1X/Dlz3/B0+YJJQSIkjzPafsBFSnq+YzNd2/p+o5pmuj7gcu8oCwLpsUFL5v/gjUOPU3ESeDiC6koqoq+689j6VCeW2YFVhtkHAMSGQX/RJJm6KlFClisr9m9vJClGbPZxymSR+serzXt7omrNz+n3T7S7DeU9YKr65ufXjYmQhXQGX8TKnIWdcVnrz9hXpUkkUQhGIaOyUycmg4ErJdr8rxEpsk5I6QDLyiC066m3W/PuZcBGecB6OoMRVaSJiHWLBCgXDjbeYtzoJ3G6gnrw2AgfEiyEHHxDnV+w8ZMARYxTuTzJdevP2E+m9N3HcNph+kETBNDbzmeGraPD1wsV6RJRq8H+mEknwXt8O7dB/bHA4dDQ1XP+MXPv2S9mIF3KBkOIFpb9GSIoozFfEFdFTSnI1Z4Rqv55pu33FxeEkWCPE8CVM1bRhP8pDKxOFzghnpPnsbEKmLoOx4en1le3gIqTPr6Di8Sbt98ysvDE3lWsJgv2DcCby1SKT48PfPvPv2Ul2+3JHEKQrJcrkjShHGcwHuGbiRNU9I0J88iEBaB5NQcKcuSNE2ZplCL6Zw7Q4MVRZHjY4k4N2ML3WGtCceF/kSe58zqOmCR8ORFAd6EsrjuOeyaUiKjmKHZs326wwrQ4wT/409YpD6goLDOYb0jTiS3r1a8ubnk5hwFaPsei6Xrgh9RyARrDVWZk5UzNm6LmSaQkqysmS2WbJ7umCYTCgkSyPIUKyxZllIUJc7aUBUoIFEKj8d6y+AsxmqkDWNEESUYMyJcjnIa5SOcG1FxgfeOYdJ8dnOLlIKyqBiGEeUMx9NIKjzD5DmeDuRljcIHLmqi8B4cMLQNfd+hzUjXDMyqGZ9/8QWvbq7Ro0FKgbaaYRjwcK71MaRpem6kEXz7x7cMzchqvUSRcTw1eC95eAx5/2PTkAPOevIiZ8pzyrxkvliDMxybnqtf/y0qSnj/3R95/+0/8ear31CvLmn2R7I04c3tK+QmYRxOPD4+oaTg6eGZ1cUFH+4+YKylOjOdpnEkjqPz7N9RzeYYbajkkjRJ2Z7R4iCJoxg9jVhjz62GoUxjwFEKRW8dTC2675BRxNQdWN18Srt6pu/CTp4XBW7qUXGJcxNRnGCGDhWnAUw39eyf7zFW/6vr8EcNJhEChQg2Km+pq5LbqxtuLq64ubohSRK0neiHnsPhQNt254a1e7S1xElCkkis0/R9Q5TE1PMV88WKOAnftMhDmsRUZUqehzyUjGRI1MkQX0nOLWxKCfAGY85tJM4wTh1Ga7BTGDvmOVEkkUqg7RRKcqViuZgFx7+1jDowAsKnXVHPFyBEiCp3LReXK5QSzFcLum5g17SMeuKrr37OzeUlaZpRVQXjMNG3AxKY1zOqogAhWCyWZFmGc5xrbvY4PFmR4TRstjse7x44no5oHayLfdswdgPz5Zzlah18mypGO8HQN9w/vONP//Rb3v7+P/O//a//C//X//G/87x5ojk2zKsKJxzPz080XYcTgnfvvsNYQ1YUlEXBfD4nTnKeHh7wzjKbhwvSze0b1qsrkjjHOkuSJmhrAmxDT3R9xzj2aG1pu46IoKyksSKREpmmeG/RfUt3eAY8y4tLqqpECo8gICiljBAiaNzNYUOk4kBQ1EE/7ZvtT1ukZtLocUQCCoijhFk54/LigllZolB4IZl0KPrq+p7tYcf98z3704Fp6kM0I40YhwbtNGlZMV9ekCYxwjmM7pDesqzmlEVFFKmA9JERSRQTx2nwEMQxkQqWPucN1nu0tVirwY2hBAJx5kKFx9T68orLq2uMMawvLsmLEmMtAo91YbeMMOi2xVgbQoc+IM6TJGW73TNYg/eC6+srXt3eMPQBtygEDGOPc2EHTcsC5z1JElPXNa9evSaJI/anwOm//3DPNGk++9kbqrpifrFiGi1VPUOJEOuO04x6tiTPcvpjaAyM45TD/onf/fb/YfP0QD+0PNx/z/b5nv1+y8vmiTLPaA8n+m7AGMfTwxOH05Hf//4fcdZyeXnJdAaepXmO1pZPPvmMJE0w00CaJUTRmfYsQ1hSGx3KMJxjGoewEbUN/dCTIEmimDqOiOMsSFFjix8b2uOWan4RZEVrcSZ0mkZRQpqVeGfp2gNpXpBmReiYdYEc/tMWqTvrfVKgpAiGjiQlUQqjB/q+4Xhq6dqOtm3Z7Xe8bDfs9gfu7j5wPGwRCKq8OFfkGOIsZbZcU1UlZgpFEFJJsrwKwT0dPsVKSdI4OTubAn/UGBMy9uLjKcWH+l1nA6tIKqwO59H5YoVynu6wozvtqWZzPn39hsl6lBCMxuGFJBKCWH4cvSaoJMX6iL7tuP/wyMt+zzAMvL6+CVghCdaHRjkhBGVdkRdFSE1aH85zSc5ivWK5WgdcUBrz/sMdd/cPbDYH9GSYz2YslkFB+Fg9CcFuV+QFUhCEce2Io5zD9oWHDx+YhglvQz2lnjT3jx9IEsXtzRWriwvyquLi9oauHaiqGuE9ph+YxgGF5+LqkkNz4mX3grEulNJajZQRlxc3gV7oHKdT8BYkcUwUpXRtx3a3ZbvfM04jwjti5cmSFCVkMIk4w3jaEccpVVFi+iNDf8RMA93hhSQvUFHM0LcYPWGNZupblJAkPyJB/TgLygtsuMIgPTgcxvQho933PGyf2e8PtF3HsWm5f3rkefNC12re3b3n+/sHhqkPftK6JI4UcZZSz2csVmuCfmuRgPCecejp2iN9d8AbgxA+lNBi8dZgzIB3AudAeIcgMAEUEUoqFC7cMFcXtG2LjCOMHtk8PiCihOuLS+p6Rj9Z2skiomCcLtJzrY5zzBdL2r5lfrEiyzMO+x2TnqgXc4wxFEVBGsUY5/AiQsbh8Yh3xIlCCHEOBSZcXl5SVRWPTy+8fXdPP/V4HPvDgf3+yOnUYKbgjPLWYUZNnoS++bKuyIo6BAKNYRpGhq7DWo+QMGjNMA7cfbina46s5ku+/OLn/PKrryjO8l/btLRdx6BHoiShbVrKaoHRE8dDiF/LMxs0zfLgxz3DbfO8ZLVakaYJcRzh8XRdH6yYZsLqMTAPBOTVPFQVmQnbNQzNjjQriCV0hy167MKZ00vSssY7R3cKdkBjJ8a+A/MT20eM9TjnwUsSKdkPE7td4OhjPZuXR4yPcd6y2W25e3hECMXnaUBkz+dLZmXGq+sb6rJGJTEyScjmcy70LUN75LDbIhF07QnjLF17DKSO3JHmC+IoYewazNSDDZ7DQOoReB8cVR8Xq7UeLwR6spih5bNf/Q1ZWYaOzbpiPiuZzRbcbQ4MdmI9n7Oe1eRlxqCDeqFcjB5HhkmHYjGhcEZy/eoWhQzFsqhQMus9Vg9oY9DOIQjO+jRLiKeY2XzGp59+wvfvP7A/nHh82BCLEM8OMemQTojiCCEVWZEzm8+YVTUH3ZEoyc2rW757eA7HE+swKqga3nus87R9x/27t5RXr3h1e83+sKev53QEUvfq8iL4C5IcE0/U9YK+bdk+P5EV+bk6UdA1DUoI5osrtO4o85okDs8q58MTa5oM1nqSOCNNInTXEUWOvKgY0oyx2eP0gB56qsUaFUVMwwndhbI6vCXPKg54xv74A8/BWIPxP7ERL+TfDVI4sjjk4XeHE5v9npfDgf2x5e7pkbfv3/Ph/oH7+2fun1849CcOpyPP2z1Pz4FRKqIElRQIlaCyGdXla15/+UsuLq+RQnA6HWibY9A2rcU4f+ape7r2iB4GXNhCETKIvwKHFCrEpIUMRmMzgbAsVmvyPKY9Hri8ukbFCW8+/YK8KIjznHq24PPXr/j1L39G3xww44CZpnBWRjI0LYf9lq4bWF0syZKMLEtwFvquD2I2sNufGCcdeKt9UDiMs9hzCcVqteLV7Q1ZkeK85cPDIyKOyeqSxXqO80FFEd6zvFgFhSRS5EUF3mLbE3ZsidMMDVjrUXiMc0zGo+KI0/HIcrXEjD1FrKirEAWf1TNWywu0dhRFTVLmNM2Rer4MxWAqIVYRzhjG7kjfHllfXHF1dUueZWGDOgPFnDMhwq5iZJSSZhVOCsw4EKmIol6BBGd0wGz60GngnKM9bbHTrRDmsAAAIABJREFUgJACM01IIdBDjzea+OxeC2Pun7CTehcuKM47yjTGnVp2ux3v7x5o6ob7py1t1+E953n0hOkHnp62lEXKc/lMnsV8+vjA9etPiMt5+EuLCJkvqW8C3H+afsfLLhDjQg96iC1brbFS0Z0P7M6FIlzn7cfv3bk+XKC8D40hLnSiymHE9AO7u+9xTlDUNTeffMZvvnxDURYcm5F/98svuJkFThNxQj2fU1Q1n7x5zWyW8eH+jjRPmNULrNbISJEkCVJKxkljnWXsB0QcMY2aw/HIOIwobej68KFKk5z5YoF4f8d2e2C9XoVShf2JJE1Yry/OnQDQNR10E+bqCnGmvijXg55YrZe8PR4Y8CQehtEhnKHIczhPBaM0piyWJFmKx7N9fOR4OFCW4ajlRUp7PGCjCKEk1nuEipnVGe76FW1zpG8OxHGAiEmZ4gmqRxwXTFoHXdjY8+MbJq2JEkdezmjSAq0HzNBhp4m8mnHab+j7Iy7OqfMLpr77wbTuJ0GapeEC+lPTopbwSRJCMCtSYlp2h4a7+2cen57Y7U5MxpKmCcdTx2QM2nl2hyNGF6TljizPeHd3x2dfvJDP5sgkBRHu1TKdU11/xnV/Yr/bME1hzu6sRk+WYWixRqPHnmmaMNbgfTBOB7OJR57dM4IQprNOMh5PgTbsHLPZgkFrtPVEZclvvv6KV28GumFkXaY8Pt4TpRmz+ZKuazkdDiRxTBJnTKNmaEdev56HH6rzDINGSEJKAYH1YAdNN2r6YWIYBrKUkOgsK1werHtVEUaEUkDX9MzmNdvNHim2XF5fYaYg5GdFhp40UZQS5QVZNmCnicvLS96/+xBMHk4QIwBzlujSUFs0tEztQJwo7KRJ0oyn58ewa0YxXkLfdVR1TT2bk6R5oHDLmHq+RApB14Uc/3y+PBObHdpqIGjKzy8bVnVJolYgPV4o7DSE/JoNceWxWzH1C9K8IstrzNAy9ifyavZDAbI1BhVlaG3P7TI/MS0aSUeiIIslqzpnlkUcm47v7x74w5++449v3/K833E4HWmGkcl6kiihOTVo5+ialuOp4Wm34/7unmZzjxtPQTLCAQKZzpm/+pLrTz4lzbLgbbQeM2mmvqdtj2gT9E5rNN47/LkvL+DJA0RLSIW3BqdHVBxRLS/Jyhmn44GuacA5oixnefWK1bxmNa8Cez/LEGkGKgsyiDOcmhajLbO6pJzVxHGME+CEZ9ID4zDQnVr6fsIBo56Ypom8CHWSw/ixulshVUxZlXzx5RchmTlokiymKArm6znjMOC9Iy9SkjzGS8/UB10yzXJWV5cUqQLnuX11jfagvWcwliiKqfKUejFjGFse3r3H6J5xGsmTALiNo4Sub2m7BoQgL0riOCHPiuAmy1Ka7kDXn6ncUoXzuDFIpYIPQwm00XRdx3dv/8TT8z3eQ5IVIB1D1wGCLC4QCPrjlqE54bUN/gnn0NPI2J5Cw/Y5zuS9RU89+B/nk/5X0qJJ4KmLmCxJWBcpzlieXnZ8eHzh6eXAw9MLj9s9ozHIKGRhTn2HNoauGzkcDhwPDe/uPvD+u+9pnh9xwx5cR3i3kri64uaLX1Iv5kRKME0DwzQxjD3NcYfVYZjgXRiPOuexzp7/AueuPO+DnBRJkiwHEdimQsLm6Yn7+zvef/hAtbigqBekaU65uGB++waSmLY7MRiL9pZTewIpyMuSWCqcdQghGbXl1Hb0wxCOHNLjfMAaWjOdfZgRWhu0tmf6X9D/VusVw2Do2oahC63FThvyPEOfL22n/Yk0zbFmYuyOOKMR3nIxr+j3e8oip57XGCRWKG4vFhRFyqFp2O4PVPMlaV6gJ01WZBhr2B93pFmOFzBNhnEYEUKwWK7wJoyXm6YJHQD6XCqnEk7NCWOChimQYQwdq8C33x3wMiPPF+G/F+C0pigrIhXhzER3emEaWpKiJMlKPB499SgV4UXwBwRCYqhwFD9ycfpxF5SIONPBSX1EkcYwjByODf0QuEHeayI1EkeSNE3Q54XU9wPWGoqqpO8nNtsddRqRRoQZtorDDkYCIqJcv+H28yPNYcv+sMfa8Bh3Rp8vIR7hRYDwivC4l1KiRATeoIRHqRjnLLof0INFVhX1fM2l9kgVkSQxTy9HVFEihhGZ5IikIK8rNo8birJEiIinpw2vbq8Z+oE4jpn0yLA1WATDOBErxTSNMGniOCDCEepcgKDpup40zXAuSFZNE/ror64uMHqkbXour33Qn6MIbTRGa8oyUD1UWWL7Fo/neNixWNT893/3V/zuD9+yrCoyFbGoCj6/uWA2WwaoWxKhJ8fDwyMXqxV39w+8HHc8Pz/z6vUnSEF4SrQNWZlTISBSnHZbFrM5kzF0p5ZpGHF4mqlDCE9dlWgTekCrqmRse9px4tA2zOsivOfzzlvVlzTllqHvmZotUzUjlp4sKxjiNBRKWANnNcZ7h0QSno0/0WAiVdiGnQ0VJ2WeIvdjiDafxWznHcZMSBHjfRC6kyRF64lIhVh0P7ZsXl4oY0WextTzGVm1QMQtyCjsh1HJ6vUv+fR0outCwjIUObgf+kSdN+FT6MNUBO9CwlHF4MGZkcgatAvQ36ycM/Wam0/f0B1C4YIXnm7SVPMVURyhYvBS4ryh6VqUjFgul4zaEEURWZ4joxinXZBrPDg8vTaMpy7EQPSEFAopPP04AA5jNYfDgaIIElMchUe8VCmH3TFk7aMQgT4eDqzXa1ZXa0zT0vc9RZIhJo1QEX4cUMbwm69/RhHDYX+gyGKyLEM7z/5wIqnnCMJ83UvFm88/JXqI+XB3x3d/+hPOGD7/4sszhymgOqVUIdu1mpEWCjP2PD/f4R1cXt0yaQ1IIgUJMWUxZ6g1bT9w9/CBZZ1RxDFpVtA1O7wMMZZpHBm6E91pTx0nOAxlvWQcmvMAJ5zrnfMIIfEuNCf+pEXqtA4QLyRehi1aax0eA94jRDhfGG1J4jh8gyxEKsIYjVJZeHSNHeNQst1vqauUw+HIbNGQRiCyHETGx/Pp9c++ZppOfPPHP9AcwvjRuLBIvZBI5FmzCfhCZDB6SKHAC6w1WKvDKDUrSIqC4XRi9/zMy+7Ay2ZDnGXEeU4SRzSHPe++/x7vDLP5JXEacXm5DtHe2ZwkfqI5V4QPQ8cw9jBKhn7AWIfpe7Q2CGFxNiRirbV44YmkYJpanItwzp0rKkPRr9ZndoEOj/myqBn6kSSSdF2DIuAbi6qmObyghx7dnigiKK+XZFnOfLWGKIZIkhU5X3z2BqwmVhHjOJJ98TPevf/Afrdjv9uS/OprZvMavGf/8hxgHGnA9Rg8VTUjTQryvMRaR9+fWMznpEmGTGK83zKOI13X8vbtd1zMF7y5vQyFcAictURJhlCKyUyMfYPYeYrZkt3pHfXsCmMHTmMX1oqwgarn/hvOpJGIgAjtJaOVQZvT+ocv+PHXjx2R0zSCF8jo7AESoVXPmZBgGUdH04xMw8TQDdiuw9sW+Hizk0TlNa+/+h/42Ve/4fJiRZqmSBWFOLMQ5/mXCAtWxeAV0oeRrXMWqy1SRsyXC6wzbB7u+Md/+C3HruHLX/ySv/2rv2YxXwABNfO027J5eeLYNFg8z/cb+nZktgxYQqkihBdYoG0bRjPRDcGgHMUBaqBUqJEZxvHPVjQRk6Y5UiqsdeeW6pTm1NF3PafT6SyhCZbrJYfdHq3HoBZYSz92WOeJ4pQkz0mLCmMMeZGyWl8wW65wAibnmK1W5FnBbrvn+eGJl+en0Kh3OJCmKVfXN0zjRHvqqOs52mj2uxecc/TTgJ5CXY5Qiuvb16hI4UUoffOBcIuKEjyevhtoDkd2+x0PT09MmnAHOPs4ZBSR5iVShghM2+zDE9YZxvGEjPPwyBciNO35sI5+ZI3+VyLNNmTvg3YZWnwn+88DU94TjKdwzlc7cJ48SYgjRRRJnLOMQ88US/phpOmbQMOIBLl4Qs0VQs3CZ0YokvqWN19FAWr7p29+MCBMeviLm33wK8Yqwp/HoVIKIunRTtP3J6ye2G02NF3Pzasb2tOJw+4FpyciJbl7eAhnIak4tQPF6RD6VK2m7QaEjOj7EaUkfduF8+4YCMXGeiIZzsNCSLw1Z8ZSYC0hLM5FZyZ8eLz2/YASgnoZHEhREtMNHbO6DhFx45jcyNAcKdIiPA2ShLTIyaol2stQC14WeCEZjSMtCvK8xjkYR42ZBlSU0x9OtONIWdZ8+6dvwhFmHECGeE5oslNBeus78qJAAHGa45v2XBrRBLeSN1grQzy8a4O3Is5px5Fdc+L24pLJWOQwhlYRlaBUjPDh/9FD2DnHsWfSI1mcYWXgDzgzIs4C4r/2+tGddDI9ox6Y9Mio9Q81OH9eoOGLGx2AulobxnEKqGkR5v12DIYPo8Pt0XrHMGoOpz2n05b2sMFNJ/68mwJCEZVXXP/sb/ny13/DzatbqrIkkgGpjQ/mZnVOL+IFznu8s0g8kVSkaUkUp6EhRcBhu2e327K6uMBYy8vhRJylpEXBdn/g5XCgG3uSIiPLM07HA0JBlickWUQUCZyxKBEE7Gnqz2hMyTBMQKB/dE2LEA6lRGB1ShnO9ATNMYljFNAcdqRpQtd07F72qCSirHL0WeLqhyaI631DWc+J85T16xucjDFCYpCU8wXV7IJxnFgs5qzWS2SkuPtwT16WrC5W3NzeoATkeQlCMPQ9SRQ+PEIJkiTDecc4DKRZuOwtVkumqcM7UEoxDj3N6cAw9Od+J02cJHghedluObYN2lp2+x3ahZK2+NxzICWMQ4Be6HH4oSPLOR/+jLPO/dMrcrTFuTCCM8YxavMvvlhAHRpCTY024cafxQEhOEhIk4S+7ymrgUlHdNNA048cjicQYaxXjD0q0yCScM4FvJeo4orVZwlKSIweGcaOSVu8PJ9JEaETU0osgfHvvcdah0pyxubIZIIPNpIR88sr9oc9WVHyst/z8PyIs55j01DNl3ginPMh0xMleG2DD8AHXpEQgjiKaPoB5z3GaIyR5/OyCM7689FHKUVRZOGHPHo8PlSei1Dk+/S8QciEqqzo24bNwyNvPrkNlrjmhJ4S8B734nj9yQ0qyUmLknq9JkkjnJeU1ZxxmiiqGdp4rJm4f9xw//1bLq6vOBxO5HVNWVchVbFe07cNUZqid6HwN44Tsixn6HtUnJDngbIXxynaNLRdg1IRu/0GrQ2D1qiuozke6OsZL1JRFhnOe45tx3y2JM4KymJOPxyRKgmshCgK68VYDGEdSRQOFwYzP7Jd/ugiPbRjmKNbh3Ge/v+HMhHMx6B90AW9D7NzrUcEM5KsJ+8DAWPShn6YOLVHikxRFgVmnLDWEPOxTvrjuw2/l8mC+Zuv+VyHfM7z8wtGjOAcUkXhUarUeQpFAPlGCj2NeG/ZHfdcLFZoaxjHHmMMbdfw3ffvUEmCnSa6YcSLhtl8pO969DQxTJZUBZnLT4ZRa7wQGC8wRqO1DfFjpRD40NznPWmW4mz4d96D0Q4pw0UmTgLDKRKSKMpYX1zQtg2z1Zy3373n4f0jwmuaU4uONEqBHgfKeclsHiFUxGI5BzxxXqGNp6iKc61NxNgOzMqK+NNP+ePv/0Axq8jrivXFVTgTJwlS1gGfecgosoJh6EOeXgQUTlHVHA4vtG1DLBXtOHB1eUMSJ4H1LyRd33N/f4+KE/r+xGoxpzhvRofjgauLFdV8gXUBo54CSVoydA1OOJzTAVL28TEvPPan7qTHbsBYHxapcQza8i/LdP1fTAuECHkfayzD+eyWFSmV0QF6dl54bTMwlAM4Ql3M+cIVnE3+h900vCQyXbD67Nd83nc4/w+cjgd03xIpGeLPUp2Lcy0Ci52CAqGEQE+al90LeZZyePeBY3vi9//0DSpOuby85A+/+x3jNOF8Q9c1/O4ff0+9mJMmBUkegxQhutKFKvRwUYoZB0Pfd0gZhWOHVAzjRJEHcRvn6bueNAtR4LZrmRpN03XkacTrT2+pqoIkibn7cB/KMPKU5qSZRg0uWCOlgIeHZ4ZhIklz1pcXRHHKbrOlmC1pDifGYeT5wwd++fPPKPICqyfSNEeI4IvNiwrwbLcvlFUJZy6T86EZUE8Tkx7o2oY0LZDnEYn3niQJ/VtRpIjPpWDbw4HnzQaH4JPrK8bPNEUa0/QnePHUdc314hKjNdZtGbojSZYRJzl6GgOyXp43ojNRT/5UnXR/mjDWoa1HWxeMwj+y4r33Z7y0wE2eUzsyHya0cRhtA9/UhF151OFXgcJNGm9HhCyBf7lQPd4LVL7k5suvEc5x/+F7Dk8PId6iUqQInfdCqJDT99CdTmRx4DntT0ecN7x/d09SlCzXF2z2R54fHthuNvTDSD2bcToceH/3ni/yhCTNiJOY4+EY2qN9wItPkyGW4TJojSVOQMoo0ALHiVEBTuEZKEtBmsUY5wPmexhwCDabPXlRE61iural63suL5YcDgfysmB5c4WSise7D2htcPsGoSJKB367wyGxxlMvl2R5Ttf1ODvxtHlGqYj5ekFRFewOR5yzTOMYLinWkSUJzTSeSdyKNK3pOCFlzTj04DxVVbPdPJxRRfGfg5HeB0KMdXT9gHl6JJaCw2HP5WpBUZa8bJ6YlyXX6yVFWdN2R8w44CzIOEPIgOYM+Tnxg4zJj1ycfnSRvjQTkwuLyTh/dkT9iFbw5+WK89CPmradQppST4zjQNd3ZHlCOxScuo48Sxn6nmI4EUUFiBiIwkL9y7cuIpL5K25+AWlZ8pSkdLsNcRwjoggnwkTI2RFnJ/TgUTK06+lhQlYV8/mMQzsQRxG3lxfc3T8wOsvxeOL+4ZmvvvoZ1jjKsuZXX/2aGId3H7VPj7YB9Gu8Q1sbjjrDFFhJPtABtQ5GYj8OFEXC0E9oY8/CtWAahuBJaFqSJMF5yLMUa1woHD4d2TztSLKY3akJ+qpUoTbcWnaHhpvXt1T1nK4bWF9cU8/nvHv7Lb/97T/w+ZvP8MJTVQVpmkEU4YfAfi2rOoTqzs0xRVlhbeCO5mWJNhrvHFlRoyLFankRxss+0GyGYaAsK+I4YhxGAJ6en7n7cMcvvvw5NzefMXUDTdfSDANpkiNV0M2nsSWKs7M0FS68QgZPMCIcj/6114/e7nej5qQNnTWMPvxw/nKJBnztv/4y1nPsQrRk6HuatgnNacNEczqyP+w5ng4cdlu6l0fc8IK3B+Av8y5/PkogEqLZK9affc2nX33N7ZvPybOMOEp/wLQIoYjiFBWnTMawXC6IlefuwwfiOGG9WvDJzQ3OBOvd119/zd/9d3/D5XrNt2/fsVjPqas6yEVJDCrsQMY7psmgtWGaTND+jKEfek7HE+MQ8N7WhhGiVB7nHNYZnNOkaUxdV0glULHCuYAvL6sS5xyTGTEm+GOtsxz3x3CW1RaVp4zG0vU9xoQWlNlsRlHOeNluedm8nMtmPdqM6DGMXlcXa6SQJHGKF+EmPwx9mBDKgLUchhGEYFbPyYsK7Rwvuw2r5TWcWQSW4Elo2yNZlrNar3HCBXatsdzdvWd/2FJXNVcX18RRwvF4wnhBmpTBQOLC0cVZFyI/BHmTj2vqp+qkxru/WCb//CXOC+fHH//QDxPHpmXWtESxIkoismNCLBxlnpMnEcIZ4ugJjw/dQLVFpAs80flPN3ifAAIhUlR+Sf06IcsqxqcPmKbB6zDu8yoKjP402NeSLGe1vuTh6XcUsxmRdzw+3bE97Lm/u2O2mPG8eWF9uWS2qBknTXTGISZx2NHH0eCUJ4olDEHR81j6fkKbiWmKyDIb4hdns7aRgr4fKcpZaPizFvCMo2aaNEM/MemR2ayiqEoeH56oqjlZlpIkMc+bZ6z1Z6LKC1kWNNOiSIJHYpqYrdYcti/sXl6YzWqSZIm1lpvbW7phRGtN33cB3jYMNF2DVJKuOZFkKX3f07eGOI6YppEsyxiHPqgW00CcpZhpJFcRSkWYyRJFcHlxGVQU44kiQdN1bPcHFosZKlHksmToB5ooQkVpuNlrc2Y4mB800fCkDE+YH9vsftz0/M+W5MfffZTTg/vI/yuLOCxSj54sx9NA0w7kSYoSDXsRUp9RJMmznEhI4AXjYdYPzD0kC4mIchAR2C54UGUYnyIUIl2SXCriokBv7tEvT0zDgMMztQf6fkJEkjRJcNbSNCfc3R2H/eFsr9NMZmRWV9Rlwft3d7z+7DVmHNluNsxmBadTyN1PbkLICKODO91aizcOYwaGYQxTJZME+rSUFFmOFBLnp4DNcTZQWsaJSQelIMsyVBxTVoGF38075Dnkdzw1we1vHPP5jKSKsNYSRwmD1uxOB65ur2lOxxBFPE+5Ni8Hvt/vMV6QFznz5Zz5bMbheCSKY8ahJ8szmrZhJiXr5Yr9YRvcWkZT5DlJkpDGCU+PJ4SHLC8Yh4Fh6HHeMq9XaKsRUrHZPGF1KCLebHe8efNZiJu4kclIxslQphlJmjP0Hc65YKl0FoTDewmC853iJ55JPy7Of3bZPlNNhAAVWqJ/5BXiH20/MYwT06ShDeda623wUWYFiRDYKcZpMMMY8vgqRuYFIqnxegRpEXEEIjpPKATENWIWEycZKpKI50f8MKL0gJOKLKvZn0KFy9XFBSKOOZ0a1qsLvn37lqHtKYuaw+nAYlaTphGr+QzhBafjESnDjN4azzT2aD3RNh3eO9q2YZqm8yTOM3nPpA1xEjFKhRQRkVI0bYOUAqTCeEMSR2ip6Po+oIoiRVnmyGdBdzohhGB/OOI91HXFfL6kLDOmrmd5xpG3bc+///v/wKdffsl8Nme72zKbVcSRIisCYlFGim4YyIqMzfaFsq5QXuKNoywK0jynnM9p+gZvXThjev8DEEIIT9u1ZGnKcP5gGmMYxvGckAj17V3fE2vFqdkzTBNxXocUqnOMeiKOUuK4IE569Dj8MC71PhxtPj6Nvf+J6MePi1P85T9Con04XygpMEGX+ZFl6pm0ZhhHxvM5cBw1cTew85I8fyGPU6yt8EKSpKG+O24acu+QxuN1cIbLWYyISvzHJmckyBxRXKGuBJmKsU+PCA1KRYxdT5YVJLkgyWLitEIoRTeMXN/ckGQ5bdeGnE+eI5wgjlMuVyuctkR5aH7WZjqL/BPD1KEHzXa7Pzu+YpwPvgEhgqQyTSNKCpwMN/40jZFxdM6fK5IsQUWKYRwBSZrl4VJlLf3LDqUE4ximUxerBVmWUX/yhuZ4RE86fLulZPv0xHF3II4k9w/34D2XV9dEKmK3eWHsemarAKo4HY/cXr86R1/COXQYR1arazZPd4zTSNs2XFxcEicF69VtyMTjieIYIRTOwfsP74IyEMdEUUwSJ4G3RaCizKoCESXEIiQnRq0ps4w0L+jaHZGKsMjwwfXnoCf8C9nx37BIA/5LnGEi4fEuzzENJQQRAiM81v/ouRdzNkAbbbGxZpocfRe47I8bRZGnRElMNEU4BOMwEXU93jlUNJ1v2CNllKDqDCFCPWRQAgSQQH6BvFQUKsG87Dh1JpSi9Q1pUVHXS777/h0f7u7YbA8UVcXnn3/OcrHAOIcSinpWMQ0jn755zXxW4b1nMprJGJx1dN3AqekYh5F+HJimQL12HiIVvk/B7eRxLmLoPVK5ULfdD0G2shPSB7ZSWVV4xw+7trYhGxVJRZrE4INSsLpYBby4c2yfnsnKirqqmC/nHPcNi9Wa56cnrHZU9YyLi0uub66YpqCoWOvZ7/a8vn3Dfr/l+emOerbAGE1ZzJj0iBIKazT7ww4VKVKpAv4xK0lTx/50IlIRx9MJ5zzrdSiHWC1XbF82dN1A3/dEUoG2qFhQ5hVt01BkgjhJECLk5YKfVIVQ5dnu+UOF/L91kaZChqJZEZCLUgikEHgX0sWRFAgvfjgA/2sv56AbJ4YpdHYiJNOocdbhxZ7HIiVL0mBl05q+a4ijGGscKhqCVugdnidmWY5IquDsdxKiHIQCkUC6RK4VVZSze//IqekZtMP2E1GcMatqnHVcrBYslivW65DOfHp64W/+5m9ZX67o93uW85rrV68YrUH34bZutGUcRtq2Q0/Bx+C8Pc/mw22/H/U5wCaD6dsrkiQKZRfO0XcdYEnjkFDqu46qqlksFiwXS7oh5OqVgKIsAmnbW7755k/MZ3Pqek4xq1iu1px2AuHh+vo2NLckGfW65ng48LvTia9+9RWr9QXPm2f0mU9ljA4Dl2lCjwOtcwgvmdVLmuMhnBfPerMQIlx4nCNLw3hX29DBZY1FCYUQkrIICdTHzQM32xu69oRyGl+XzOYr+rFjLhdk+Zw4KnAYnBFnU5A8n0X9Dyalf/MiTSQocd5JhThLTmH1dz7oZ8Gs+uPaqfc+3GinidIkgGVyFu8USMHhcOIlO1AVJW3XkUiHEEeyvEZGgdThjcGNmiQvydcfP3UWrAOVhrfgLIgUVIIkxHTb9sTs/+PsPZssu7IzvWe7Y69LWwZAN5tkszkyIRMKxUij0CdJf1+hiRlRQ0Y3Gq5QVWmuO/5sow/r3CyAbICMuhGFRiaA7My86+y91rtek2UYq2mGjrIsGOfAF29f4bTjODRsN2sUkePzM3d3NxRlgXMOneVUleO0bximgbbrmOdPgkBSousaiqpcElfEft0YQxeltRlmLaEIRk4qH2acEVv2aZ5pmpbNZsubL97y/v2PFGXFjz+8RwNlWdCczzw87YnRs91tuLm7JYwz94vlz5u3X+LnGWfg7vUr3v3wA0ppnh4f2B8kj160V0aiyK3l+uaeGOOLAM7aHO0sVjsxfDCZHDtK45MQuY0xWONYrVaEWSC1c3Mmc4a8LDmdz3x4/17seqInvnqFspLscnv/JfUSCjeMHYvvzMu2UqE/Xz5SGKHEXRQbcpJqjE7Ms3AZL0PUL9VpWkCweZzF/rp0qGRlz++EgzgOM+0w0A4DXTvglOHUfuQi8pq/AAAgAElEQVRml+QaCpMkuHWQr1bC0zQL7X/pl0AR44Qmx1Rbrl+/ZVYlWSnT/BQCxkr8Y15UvLp7hQ+Bpj0xe/jx45OA8FHzar2hcCXFdkuRZbSnM8emp108o4ZBEqa9nxn6gdOxxViFsQadEuM0CZVv+Tm1WoynSIQw07aBpmnpe5GD3xbX3N6/4nQ80XQdRZVTFyXjKGYc1hiszfj44SMhRm5uRR7y+7/7W7yf+PjwQHvao6xhs14z+ZlhGKlX1QsDfxxH2vORN2+/oq4qHp8eJdW6qhjGnizLQSXGYWCeB/KFJmiVJnOOTQjLMLfBKsXtq1d0f/4TXd+zXtf4aeTp4wfqdc3Uyyww+hEdYfIjytVU6x3j0C5Y8Cz5sDotnI/PPknVyxWvYDFlWDoKcZYRYsC/MuGnBHOINO3Adl2iU4IYcSlHOyEEj5On6Tr2pz3DNOD9hA+a3DqII0Y5EgH7+EhdryjLQva+2mCKGWUdymZgczQFtTKYZ3HOKMuKm5sbPn54j3OGL7/8Cj/PfPP99/znf/h/+d3f/j2/+e1vidNMVVdkdc367g5X5FRlSXtqGXrBHdu2ZRpH/DwLpAJMo4jyiqrEOYtKYsU+eU/mDN0QIUSmSUjRZVEwTRPzNFNX0ukXWcHN9TXWOTLrsIu05Hm/B1godoaqyHj68BHvZ7795luKShhMuTM8PT6h0Hz51RumceB4OHJ9c0Ndrwlhz+HhxKnac3//ihgC0ThCCIvPKhirmbTCoJnGiapeoUlkRU7hPWqJN/J+JstKbm/u6fuJ690dhSvYPz2yudoRYyseBKNjs1pxOp3Zrddk5Yao3hOSkH/SwtdApYuc8jOK1KilMOXKl62PVL3VChntF0iKX6/VGCPdOHLuRlLuxB1PQZ4KgeuDp+tHng5HinxYNhFiZ0PylC6XGMlzQ3M4Mg0jLpPQ1GwOOGvBGXQVUW6LdpIR5LJMNEZ5QZblVEWN9xdqXSRFuN7tUNGTVwVv3r7i9s1bMlsQZo+z4iJN8oxDR9e0Epq2XFVzDMSFgD0tzPykgqhHtcUH4dSmGJnGEWuE/VWU8v0URc753LDb7ri6vkFby3q9Yb9/pu1a1pu1rE9jxGaGvh/5+OEBbTWPT4fF7Hbg7du33L8SO862beT32bVc3dxR1iuOpyO3r94AimmeGIaOsizpuobN5gpFEnNfEibL8H1L25xEzTqNFHlBWVY8PD4x+5l+aEgqktJEIvD2y9/SdQ1lsSLMI2jLtFAdh2Gi7To2RU5WruiHBmdyWHhQMo7/8uvXi9TpTzj+8r8JQCmcUSgl5I9/rScFufbHcaZpOnQqcFaRltPGe48PnnEO4qm/kIt9PFKVBcHP1MUMBFb1hq5pmeaJLPMop5jGgbKu0V5jQsBtLJiczDqyrBBp8ulMUdZExDr8/ft3aKu4u70jdzn7w4Gr6zsKl7PZXlOstpwe3y8sHVEljNPMHALjNFM4sWOfPcw+kDst5BkfmaZ52VxFUpDkj7h4/+vMoI0RzgGK87nFmpHtdke13ooaNYtUdY0xlu+/+45+HJkmUaEeDmfxT1UAEyALhhgip8ORLLNcX1+jjQx0ZZ5JwK1RVKsrjNWL64w8aAolBhyzwGHWZbi8ABLN8cA8DzibYXONtZrT6Uiel4sl58Q4iNO30mKBKQOug6CZmTi3Z9q+5+npmfLta9a7O/r2QBh7UJ/k6OlzByf0z8vvp3ip0wJD/crX/hev2QeafhBTgszK5mcYGIaJoe/psh7waGVw1hCTwscAKYhZgYJz27A+n3GjY8zmhSMpeFueF+h5RmuFKWqKwpIXOdMc2OyuMM6yu7nj7Zs3/PDtN/zxj/+IMTn704Gm63n71W/YbHbYLBd3FGPR2mCQ4S0GUYt6H+iiJzdG9vMhMOsk3gCjwholufHJoiJkToR4IDeG9wFlxKirXq24u72lyDNCSiKrxlCva3788QNvv/qCx48PkOB4OnN9vWW1klQ6vaQP9v1E23boFNltX8sKVinCPJNUoqpq6mpN37VsNhs04nOfUELPyzKqai2++c4S/MwwTgsPtqXrGtTsGKeRoR9JyUi63d09zmacz2ea01kMcrsTx9OeU1Rc3+xQueXDx3dEv+Xtm7dsd6/pjntG9cg49YSYFl+vz7zuf1qY8vefdvVGLUWq4ou3/q+dqRdydNdPEBN14VDkzEVY2EUwz542JpRObNYbQoJuFNxQuqaZU3Nmt92gxg6tO1bVCmUgRNEWWWfE2rv2ZDYjJc+57dld3ZI7R4qe/X6Pto7Veot1OSp6jvs9Qz+CMWgr+GtCkksUctXP80jwnugDIUWiDqiLw52XwsB7hh7h1S6eqVEHfPDS+8VIDIlpjHRty253hXEObTVGW+pqRVVXzDFwdXVF257Ji4K6KNDG4P3E/nmPVoqrqw2brGQcR4axx08jf/df/TuMc/R9zzSJktZYQ1WtmMaBkCLj1GGso6hquu4sh8EsyENcOAbDOBCnEWMMTXPE5TV9P+NDIkuR77/9ltvrO6p6xfv3PxKChwjaWNqux48Tr9++wWQlz0+PVLmjbTuJKyrXlLnhfNrTdQ0xzjidfV6Ran5KIFlWkcoAGm0CVgVJb/tJof7aKyXwPtEl2SBlpZBGUhT20OQnQnBkTk7RmEQXFEjYqPBh4NSchcvoR6LSgjYYWbWN00hVloRpYR7VazJj0cHjrGG73shTq2C/3zPOM3lVoozm7v6WvMiFwAxLMQVmL9zHEAJ+8sxevnexXhSfVJRatF8JRcQzo5LCTzMYTwzC0o9Lrr0xlpQ8zfnMt19/A1Gx2awlwXmaSWXFqt7wu7/5G/74T3+k777l3fc/oI3lw8cHYvD8ze9+S5gCd6+2/PGPf+J4OPK733yFtY6yrLDOYp3GT4Ewj5R1zjBIJkHXNPTdga5rhfQ8j4h1pmeaR7wP6LQEFiuN9zNTlOyAlAJlUXA8HXl6/ki1WhNjZL8/kFu35MauiE5MQs6nE2GYeT4ceHh+RJmAVYqbm7fMfmbsxbM1xM9ci6YkfkYotRSN9FUpeUKKGK2keJLiMkL9G7pTQoRxFjK1jxE/e+Z5lmFIouGJwRN8ZJpEIaqCmBdonTi3Z0KIRKXIspZ1WRGZmaaROM/U6w1KJ1xeyICXZOtls5zgZ6zLqFcV6umZtu354ouvKH3AacU4DaQgpgw+THRdvxSqTOiXZ1apC2H355pxlYQksvhpMEd5iCHhnKxNQfLjX93fopF4xBBKmubM/avX1KsVZV0R/czf/P4P/PDDd+z3exKJelVx2u/Jy4LVaoPRhtdv7pn7ntWqpm0b7u7veXz4yM3tK0jIAOjcomYVPLcoClIKgJX0EOuWvNNRUrCDBF34MGCdpe17/BxwmfBSrTM8Pz8yhxnnxKE7kph9oCpXTFPP5GfGcUAFzzhPPDx8ZLPeYJJHmXKxQwKZxj+zSAPSc30yCftUaJLvAybI9B/5hIn+WoFeEKs5RMbRM4ckPZ33mMkLiyYFhjHHWcc4zUzzCMWKMIEZZo6nBmszkoambSmsASwxSFIGJJy9JviZfFFn9m2LMorb+1dkeclmc8Wq3vP+wxPffvsD1mpevfmCeZiEW5BBfz7RdR2npmMc5TTWyykqDiovFbuA0ooQ44sbR1p+2LS0W3HBlWOMjKOYnTlrMcrQNA3bzQ4/SwpLDJEsz8lmz2//6res1xUPDw/CT13XnI/SA5ZlxpvXbzgeDszzTJZnlFUpV3xdY7OMru/I8oIiL+W0nGaMUazqDdoqwiwE7nEYUCrJfj1FfBDTXKuM8IDHAR8Ezbi+uePHd9+RZblsoIwhdxnD5OnaM+vtmhQT8+QprKMo1uwPT5zbN+QWTs2RPF9hM0dKAaV+2Z/0X/HMv6wjZd+KEhNbMWnQaCWrUf1C2Ps3TlELCXacZ2YfFp5hEuwsXqwAkxCBg1Dcmr6hmwe6caLpR4ZpkvSPfhCvUB+ZJ88w9HTtmb5tGLoGlTyZUXx8/x3eD6I573q0sazqCp0864343t/c3vDmq7fgB7r9I+3xzDDKST57L+QQa376Y3DRPcnfJ3yUBy4s9tpKfQKqUxKrSJZ99dCN5EXJel2x2aypt2tWmw1t20qomo/kWcGrV19Q1RuMtfTtQGbEqME5zfFwFAc/YyhrUW1mRUFRlEyTuBCeT0e8H+mnXtj1VcXQtsQgZr/aGGJM1GX1kqgdQSZ+7UhKrBpJiqZpeXp+Yr9/pu9HuqanbwW8r+qaS4LLerPldD7St2cyV5BlJbOPvHv3HSoJp0JbS7bYoP8ao/RXi/RTUQr7SSWDSrLC0iiMvhSqflmd/hp59Z/VKX4OzNOEnydmPzN7mXyFfznJjnka6fuB5nymOTecTgdO7ZnJz/gYGKeRfujlZAqROHviNNM1J7pzi59njNWMffcSsFXXq4UIkuGc5ESdj0cOT08YYyjWW9Y39+IBFSJouSlOTc84hZdbRS4O9XKDyHAYfyJOFAra5XMhJoZ+WDyWwHtxrDPKcHNzhzOOsixYbzZUqxVFUeCyDGdFbRrmwGa7JhApcoexhv3zE5nN2dY1WVEyDSPff/utWDY6w2G/ZxgHnp+fmIcBg8JmYpI79D0xxCVUApSR8LTgBbTPiwLijFFJHPnGiRQi8zjx/LwnxsSxPQsERZQBb1VSVjUxRM6LhysaDucDEc3Xf/6arhswtgJVUtdXWOs+nwWlMC+Ho3r5i7whCiFCGK3IYiKgmBd+6b+pM71Ioecg2OAwkC3gfAiBvm/RSgsrPi5xPSGgdaIfOpzLMSphdc3xdGCaJ3KbY5A056Rl2rbGEeaZqqiJRrin33z7jWxYXCZ2NV7iuJum5XA4sVqtsC6XHKPFMS9pTTfJyf/p94M8xP/Cdki/fHz5XIxJ4neirE2HfsTdGxnErCFf6GwhRIyFcZI+3eWOui642ond+PF0JIbI09MzIcE8efJiWXSUBXlhOR72ki26u2IaRoyxBB95/PCR9WZLUVUYawgXTieKbmjRC6cgKXkPjVbL9itj9uKyvV5XTJOk6mWZo2skEzaGyPl8JM9KqDT7wxNd12HLmgRC0K42PD3v+fHje25f3dN0HavqiqE74v3pc4v08pfL5Prpw7RsWbSSHHSzRCv+cobET7/qpyL2ITDPwiKKizEZaPH49MJn1FrjF1OypAxdP6DVEW3F5FWTmOIJhWJTFihrsMkyTC195xiHWewaVaRYNijGOPw0cjjswcBqvaEocuZR4BOFwmgW18B58SwS4wfxUVzkM//sgfw0TLFs56RYtZbQicvDKaepQFbRB7K8oGvOrDc7Eb31vSRi399zPB7JXcbf/uHfMQXPNAzsn/ccjt+w2az50x//yJu3r3ExkmUl7djw7rvv+Op3vwPU8oB7qnXNNPekLtL3LbebjQybMZBnxUIEGhYPL5E9u0UseD4dl1C1Nf04o5XwTCWxZUeWZzRti7VBkJeYJAGl7wgh4lzOMDRY53h4/EBzPhNzzaq6Z7O7YxqGX6yYX73uFRFNFJJJEu1OWIwiQlIk9Mtu3yzF9yun9vL6RHK9XI/y6bSI2ITVnVJinke8v6SAiKRYayMN+ezxU6AdRJLRnlv2hyPHRuwbK1eQW4sfJ/w44bQ4nBitWK1qyqLg6uoKoxXr1ZaqrCVAbAp4JcrQaZ5RaJnW02LgpdSCcKSXXlS+/Z9cOQvj5qeM88tMmUIQsm8S87fNbkcKgb7ruX/9irwSryatE34e+PD997SnI0UllMQv3n7Jbrdls10z+wlrDafzkZAiz88PtM2JLLMUhZPB1hi0VotLNuLh6mdUYgkRE7BeL7owa8Q4OfqZSMC5jOAjXdtzOp9R2rBer7m9e8PrV2+5vrrh6uoabSxlIYHHkl+qISmGceB4PFIUNUVecX/3lraV9iMifq9FfUNWrj6vSC9yXh+kKCOaqC1RG4JSBEQKopAByl6IKP/GzjQtVD8xOhN2e8ITk0yb3ofFZjIue+5FJqIF8prmmW7oGebA5BPd0HNsjkzzhLOOzIi+ySn9omw1xuJcxjh11KuCcez5/vvvSSlSrWqmueXhxx94eveOtmmYY6AfhNUUU3oZhFLiRd79qUDVy8m5PIovfAe4HMDiQT9P4qKM1qw2W3QKLElmuMxCSuRVQdedxZcKsSx69eot290N282OsqyER2E073/4UejfTnxiXZbz/PDI6bgnz3M57bJCMprqmnK1FgulYSCGwDAMjMupKpi4GF54H3k8PHNuOnwMFKV4zw5DR17kVFWJNZYUPJv1jvX6avmZJb5nnj3nrmEOE0VZsVqvaceWb779htkHkZ2MA+v11S/Wya/7k6Llilp6lLRM5f/iitMJnS5ElIRdhqkpxEv00l8o0AWeUeKioZReDFUF/7yYRKSUMNbibIbRGmftAkDPkns591hkCtbaMowTbT8w+0iZZ8SosSYQ4izhBkphnGw/jDHk1tH1LfMSwPWf/+//xP3dDX/zu98yTQMfHp54Pp0Y++4nPSf8tGVRqJ/0Rpc+9BMM9YKpalmGBC/D1DRNtO2Ztqx49foNGrCZ0OomP3FujwzdwNXdLe2p43R6XrybHNurHfVmJft6Z2iPB6oqJyEFOk0zq/Wa5/0zXdey2W5pU8JHT98PrNY7jNY0MUpaYfCQNCFMTGMn6tGyJEbJFBUGl+HV/W94fv7I8XSgOR/RKtL1Z/w0k2UVPsrBsllfk9Ij0yIgJCmihq49kWUVD08PPHz8QFnlzOPM69vrzytSv0ynPwOrlbwpavngwgdUisWOUVE4zdUqpx09T83IX4Zp1Yt8QLyIPq1d9SLFSCkKB3SZRrVSErIQYZxGpqUVONkT243BLA52/TAwTD11IZS3PoiRmibQjz1VUZLnFdF7fvOb3/H+6eGFGaULC5mlW0gif/r6G5rDWZj48eetyidcWH26z5ePP0FPkncq/qkJpcRwQiTOitVqRZU74jQxtANJRZ6fnqhWFR/eHyQdpLNstxvef/ieECQxWZO42m5xKhHDTJlt6duO5+cnXr9+y9D13N3eYZRkXoEiyxw+ZoRJHA7LXNShF0gwxkA/tLTtkehnqjJHK01dVotDoOXp+UfyLKeuaqzNqOuK2Qeen57oBgHwWawvM2eYvAKlmUOiVoZmGtlsNhyfH/nu+++4vr2jzVqurra/WIe/et2LHmUpJLVATtos3kfyn144phcqn1KKunS8vV/zV282bKvsF67/5cRRCsxi/KUlQ95as5iQASphtCEmjzKKSJK9ueh4JUtpnpj8JPbhecEwDRzOJ47nI/PUMs9+IaiIv2cIM2VZUq5Kqs2a3WZLVRfkRUE3DDRtSzQa4zK6bmCTW26rgtzopeW8DE4/eeDgpf+89KVK/fSfpQWXlMGnPZ9pu46YhFa+vt6yu93x+PGBvu8Zhp6hbSFB15149+4d6/VaQmlDIMsyMS0GVpsNxWrFYX/g8cMD8zwRU+Tx6ZG+7VjVK8ZxXOzlFdoajscD/dAyToF5nqnXO8qyxC9MLmcdVVmT5TmzH8kygzbw+PjIOI0UZYGCRaAoAbmPD0/kWUGeF0KcziU+cp5Gnp8/LohFxGjHarPh+fDMhx9/5Gn/zKn95cHp13f3Fw+gn0BPaYm2UUvRKuISWbjAUiSKzHJ/fUWRO3yA//L9M930F+b+pbDt8nUuiXchRBTicWqVJNQlAj6ID6jVVtSGi3WkpOGJDaRYcU8cDgeU97SZwUdFXtSsNzLpWu24ubrmux++wfuBuq7YbLYyMITI6XSgOYpW3WhNYSyFEa3SYzswLHkBl5bkp8PgpSNXC7Yc06UFgIUEwDgOHI/QdZ1YqofI/sMDCsXN61uawwE/R8qyIClN2ybe/fANRVHIsmCa0EbTNA0pRY6nM/ev77DO0LcdfdvhnKFvj+I1NXZLsrQi+ogxjlW9YvYTeV7hrHBrx6FHKyhcRpY5Zu8pi5LcFbgsl362WLNebVAanp+eOZ2PbLZX3Ny84v37d+Qup/MtMSBw1nLrzfPIZnNNez5hVKIqSqwpOZ5PGGN4enr8vCKVX6+Ee6lFOvKp75LBQUgnUsVm6V21MWy3K+53W/w8c24G/vzY4P+ZSF8r8ft0SwGkGISUESPRyqrNOkckYNASjUOiyjIRwS19rLUGpYVswqKDl3WpIwbH4CdqFBsfKbKcOY04ZYk+UGYlIzN5njOOPf0w0DYz33//Pa9fv2K7XWOmjiLLCCRW3i/oxk+YXz/bOydQ+uX2uYj0SNIKZVqGzLEfOB3PGKPZbjdAQKWITRrnLOfzHmW0OE9PHafTgf2j5/b1PfWqJEaPMSvev/sAS2r0aiVJ1zF61GLoW5YF56ahPzfsbm5YX9/QNA0KtRjdJiJCIhGbSrMktQhmPc0TKUHXt3Rtz267IcTANPYcTwexHfKB6+trVqs15+ZECEEOlsXXdRwngaPahmn2nI4nnFFU64psdkyT7PU/q0iN+eT2lNLFrOwT3elyOJAu54dsp7RSlEXG/c2O4D2PhzOPzcCxm382cimtybIMm7vl1F7WbzFKH6IUGr30rHp5YyzaaHQS3NRaeepBMc4TWgu4HtDip2kNfpiZho6xO1PWK86jhGdd3dwwDjOHwxFrDTFF+qFFa8v+8ExR5nz56hVTe8Rq2cb4BEENHNoBhX7BQj/hvwpjDC7PhNjSy3LhIg3PlWZd5zSzrA9TikJ42aywbjFeW/Kd2ubM/vEJHyXJ+dDvGYeR0+lE8oHb+1tWdQHGYIwmy3PyPCdGKMsS6womL1/PKNm0WCODojGWdbYmhJnmeGazuxb1RHNGa03bt2gtsu5uaOia5iWPdFxMHrq2Z5w8xyXzKXeOfpB4+H4cWK82S8qzEU5tmLFGemClZLGy21xxPjzRtt3nFelfKkrSp63SZZ6KSRGVtAFmede0UuS55fXdFb853PD+qaEbTz/z3DdaTo3cOqyWjXGIAaXdkuor8JRRjphklWit+DM560Clxe3EEpNnjJ5sYdQolS3Yn6Wcc2KSsKuiKogLy57E0mcnTqfDi2FYWRQ0fc/XX3/DH/7ur/nu228xUfycolYkrQSbXYzLftIPAQrrDHmeyQO3DFEG6dszq1nVFbVWtJP0yi7LyIuC2QuTCK04Ho48fPxIcz4z9AObzQZj5IG9ubnl26+/Zhx7rHXM0dN1HdvNmmmckHr0S3yjRymWvKmekOISjjYzWJkrmuZMlldc5gRrNP04ojmzWm0YFwZUWRaSg6A1xjm6YWAcRlye8/z8xHazI3eOeZ6XJBpZr67XGzbrNdoojoc9oOi6jiJ37NY7Npsd09R/XpFeavRl1fmpXnkhASWxeYwJkvpUuBqNVZpNXfHm7pov7o88nQee23EpflnB5c6RZwJBBS8ncYgCvCulQQsLK6aIM9kSpiDaq0t9+DjJhmRJIklhJkXR8W/rDVZZmq5jmgfKMLMqHP0guqM8t2gje/SUEs6Jbj4lGQ7/6//m7/nw/j1ORVZ1SVgINiiNfz4y/Mz9+jLViwY/jOPywEor5LSmLEvWqzUuN8RDzzROcjIazWa7JXgZeprjgaE/oUzAz9KDXl1dkxKUVcnYtzhr6UNPWRYoFJlzrLZb8jxfkvkmVqu1ELdjpGnO1KsVeZaRO0uRi1JUG0VW5OyfHui7hpubW8qiInlZfxolHvt1nXM47xnHjnq7IysKVvWKc9syT55z02C3m2UXD+M4Yq0MwhceQtueUB72xz3zPACJ6+2Wqqw+r0hDSD8rSl7W1D+PNEkL4Vcjp8XllNVKkIDr3Y439zvePZ0YfaCfhdFelhl57iTvHb9sRDJQGucynBMX5Yh40Rtjlg0AC/AfiVGMBmJIOKVISfrTEOWfWZex3TjSQqqep4E8WwMepWGeZ4qiwsfE6XigOZ347//H/4lEomsa7ndrnNHolCjriinIaZtlGUppvv3wSLg4qSMFHEIALya7GoVdCjTPHUWVk5eZoCJmsfDxnn6JTuz6jr7vZIsUEdvy+1IGMKO5vb7mdDzw6vVrDoc91zdX+GkCLVu5aZIAXKsWj1clv48YPU4b6npD3zWkIOrQdb5hGgf8PJKXBdMoEJRzsm5W2uCDxzon0fJe0YSB9U6xXW9Y12uSes88TsTo8bNHGchcQdf1oGRT2fedmKIVa/qmIcbE+dwshJWBV6/uP69IY/zLRfnyugicVIKoXopVsUBF0eOMpSozbnZb7q5r2nHGDpJDuqoKyjyTVDvc4kSXsJkjLwrBRo30llY5tBFGjTDbJQDWWknDw4LRRpj4KmGMZfYT49SzrlY4Z5j6iWkc0SqjznKMzXh8eCQl8fhPIfCb3/2O7dWOru05zgcGH/jyq7e8++5bylUl5rkanJLvr+kHno6NXNNpiemxsoEJKZIZg9XIyVVkuMyijaJteqJPpODJi4yqKPA6Ms09H96/E7c+ZRaVq0grpmkmLSly/dzj8pwUPEolhnHE2Yy+7emajjdfvMXlOSHMrKodx8MTKQX8NJAtOKdzAg9O4yDGcVkmD5kPZFZuO601aE2Zl3QJjDWcm1bmgDTTjw2rqsKsNyKmHGcqJ+qAtmuZpiBCwSXHylrLuODWMcjh0nZnmvMvn6S/jpO+7Kgvn0nyZKhEUlEK8SdQvfReFypURC9gvbOW7bri1e2W213F1abkalOzXZVySmlZdWojVo1lWVLmFXlWYIzDKCvYqdZymip5EKwRH9E8y8mznCKvqKuaVb0ic25Zu7WCR3LR/nfEaSDPLUorrLOgNO255ebqRtjtXcNmuyIEz7sfP/DmN1/i08UZCzKXsS5rrrc7/vY3X5I7+9KVGm3YrgrqctmQabBGkxfiK6q1UB1VSmiVOB6OPD0/MY4j+8cnfvz+ez78+J3oqWLAOcv11TV1WaMTNKcTVVXSHOrTdPgAACAASURBVPaMXcPxef8iaZmDxyjN0DX0fY+xjq6T/KmyrMThsGuZxh6dZRRlRdO2GOsWPoQE4gbvQRuiFj5F3wmkpUhMo3B4p3GSeJ0g0GLmHKt6LbQ9JYfMzc0NIXrO7Ynn4zPTPBNTpChrcYEhUZQ5q2pDvzhH/6XXvyLES5+WKVzMYy+9qXppCi9gfbpM93r53NJXOq3Yrmrur3cczj1Y0WXXVYHLFAlPSOnlGi3ykiwXYq8kJCNpwQsElhYjL2sNRZ5jtEKlSJ4XYn6mJDh3mieOreC3kcQwDUy+IytK8qImi4osz3h+fiazBpcJza3rO+HIpkTfNuS5+MSfng5EP+GyHFfmlHpFWa959/TMtz+8Xx7sIHwEhMvgtF5uhpwsk59pGCeU1nIjhMhxv2e1WqO04ofvv+X9j++5e/2K29sbimy5Non0Y0PX9OTlVwtxRDKSYnK4zBJmuZbPpxP24yNX1zvCJIEN2XJd51VJ8IH940fMzS3jOLDZXHHcP6GtRpICJaeqqtZ0w8CHh0dObUtEon+897x7/46qLFEIiWQYJzabFVop+qllF7e8/eJL9sdnun7EaC0ntMvZbHbolETPX63I65LD4fkXq/DXT1KViMjQEtJy/UcFSTI+jbYCrCshDl+wQRl0Ap9c7xNVXnK92XCzXbGuClZFTu6caJBE0SaYrNMiIrOaPHMvpOS0nNspiRGrtQ7rckrnKJf89qrKJW67KqmrEqU1Q99zalsxrx0lomeeJpxS5Muqte8HirJg8CPjMOAnz8OHB1brmpAmjueWq9sr/vinb3l+PuDnCUKkKEvKPOPV7dULcTiEyONzy/ksGxRjNGWWUTiLs5YQIue243BqRE2aWaq64nm/58PHDzRNyw/fv+Pp4ZFpmjidD/TtiaHrWNVrXOZ4fpIUEZcX3NzdipzblYsHfaRte96/+4Hj4UBVrhjHnq7vyPOczOZYl2Gdk6Dhpw/0fYu1Mj8YkyELkwyX5RxOR/aHE+/ff0D5yO3N7YLjtmRZgTaCCacYmCfPdndNmVfM84zGcL27QWEQvRw0bUNInuvrW7KsJMSIMRnTX1r2/JuKNEL8WVGaZdtz8V4SlV8kynX9woJaTCKVfilea2BdV1xvV2zKjDwzZFbOYQkOSAvJRAgnWsufT65roLSVgUNrSUXW4j9f5IKVlkXJqqzYrtbs1iuKPEMrltwl4YSGKDlOKowUBqKPC7Ri0VhSUjTtWW4BbRiHkW///DXbmyuignPXybUVPXkuvaKNUDjR6AjFcFp4sRLXmGeZwGRRJC7NuaHpB1CJspKQXqUm/vEf/oGP7z/yfDjz8PDID9/9gFUOZwzGWvKi5PrmlnHoQIGzGXVdU2TZEjhsKLKKqipx1tB3PSEK7qy0JqDwyaONwjkhNwOSr5TkpgqzpygLiXgkiiHG7ElR8XwUhel6VaOURhvLHAKb9ZabqztSUsvvfo2fZ77/4c9c39xhnUIbYa09PT3w4f07pjDRjwOH44Fx9Ezj9It1+Otgvv6kPXkB81N6WWd+kot8YqDLW3OBAgJKMjwATZEX7DZrzsPM06lDIVGLPkYZkhziYRnDy7d2wWqFKSVf50IYkCHFYZyTXXNeURcldW6ZJ82YOcJkXnirymr0JOrMGAaqXDinm/WatmvRRkBwrRNZnqGsJkZF155xzvKHv/9r/vG//JMsFnxY0qFhnoaf2BCphQ97YUBp8iwncxnnvqUbRnSKdMPMduF6Pjy85/D4xPPjR979+J5z2/O031Pkjlf3d1z/1e9IyjJOg2CwzpHnBdMwcTwe0E6YYSlGur4R7/4gG6zHh0fabuDNF2+Is4cUmDIB/TNnyfKCvuvZ5OWC0SLbt6GXtuBwoOulXwwRWTcb88KHSBGGacIaT4yTgPYpMfuZ5497tttrbq5u8H6m6yTtOrOWrus5nY+cYsAYOcR+6fWvDk4hCuE3Lf6kRith1pDQEiC9DEhw2ZB++mMkQS5FkjIYDdu64mpdUeXimx+DR11CdgMQLswrMTKT1anDmkziwklyLVkhexilKbOcKs/InCZ3miKTIaWqCoqiIHMZmctfVJzWCPUvV4HNKicvCnzwNO1eeq7FOW8aJ9FErWq6tuE3f/1XlEW9mNNKhurQ9/gpiGWNSj+D9S/IVF7kFHnBNMy0w7RkelqqsiDPHYSRp4ePHA4n+mFk9oG2nZjGif3hiCtL7l7dvdwi2+2GaZok35PINI+yglSKoBRZWZAXOT7IaSvZoCe6rqU5nhi7lq7rCBEhkExCLu9PJxQsq+iEzXL6rmfoB7p+IMsyxnHk8eFJbMlTRBvN4XSg6VryrEAZuyhLJ2KMtOcTm/WW1XrDMI84W1BVVy9ZtH4ODN3Abv3LVL1fLVKtL0V5ucA/FaVWaYGgpKBERrK4mmiNUkZsugGlrNDutKbI5Dq+2q4pcrectgs5ZTGgVUkMv2KY5f/PKIxV5HkhmOrCI7BKQwqYZYjSGvLMkWVir7OqV2w2G8oyx1olHAEnw1me5WTGcbMqKXMpohgSwc8S5Xg+MQ8dZVGwu97SNA3TMPH7P/yewXv2hz2H/ROH52f8NOKM5pLudqGO6oX8i0pEFfExMEwzk0/s1iu+eH2/QDmKzaqWKzgBSjFME+em4/HxgX/6x/+Prm/RWnE+n3F5Jlhjkm0SITJ0LTEkjJGBVVsLWjEGvyRCZ5RVIZ397Jn6jnkacVm59JQel2eynbKOql4z+5GmOb+0bDHFF7OMFCQoblVLXpQxljIXn9KmbXCZZb1ekVlLiBPeT+TGMYWBj8/vOBwPQKLIS1xWobPPdjAReOlCSXuZ7FN6mew/HZ//rPIXYnBK/vIBKanFSWTFHCIxePbnjjl6rMkxdvnlLi+FnA5mgaasdVxwWIBIIEWIKQCZsKm0wViFdSVqSV7TKdD2k9iZWktdlhLTbQxbrbmqcvaZoygKop8J3jPNPauqJMtEiJaAfuj59//hfyFMI1//6Ws+vH8vtwARvRgOX2KFjFLkRmh4XdeRzZ4YI7kzjFMQH/xNRXc+k7ynXFXUq1JuK6MJQXKj2nPDj9/+mcwaynLFPAzMuaOqK47PB9qmo2s7rm9uKPISr8R9Os2JGGe6fiTGiAGmYWKz3QqXVRv6YRBubVUQ5ok5SvuVZTnO5TzuD/TDSFUWglQYwxTEeS8vcqzR1OUac+N43j8zzgPH84lp9KxXKzLrlmBiAxFev3nDql7z/sN7WWu7AETa7szDw18C4v8NRXrxzvl5UbIMFT/58CI+u8iVuGyghH/KEo6rFSQFZZZxtV4zzzNzSJy6AZUC6nJSa7sMX0FSPPQyPGixQpf+V/OirEoRHyY0DmIQSMYgBmYpYFVijifG2VPkBfni356SRzGzqxx1VdF2ksceU3yZxH305FkmRrFz4PWb1/yH//1/4/n5mb7tyK1Zdv6KOndiYe4jeWZwRm6Tvh8liz4EqjxHayPkkFXNPAzoJG/6brcTY9vSM/SecZrEij2KHbxREZKnaxuGrqU5HTifGvpxwLmc2+s7phQ5pBNoQ5ll+CmQjIQZWWcp6pqYZNlhrSWGQFVUtOcD0zijlnS/bhr58cOP9K1kuNa7DRFFnpd0wwOZ0UQ/07RnoUdOA1lu2W2v2T8LJrperzm1Z4q8wk8jb96+pSjXPDw9UOYb5qyD6JmmcTlZ//Lr13X3L+s+2Tooo1BGoTUv0/ylHTALi+kyVH06WkWvJEpJgRmM1pR5xtVmzdV6RVVk4gwSIsSw+E8IJuesxRohjQhrX4NK4p5MXPT5ckrNyQtNLX1iWK22O1b1mrpYBgVnF8sZ0VOhAutcc7upscYwTWKWa61hnidSCBS55DJVVYnLcn7/h7/n//o//w/ub29BCcxUFQU3uxXXdcEqd6wquRmM0cvDKKFe1lq+eHvPm9c3KB9QSSiJWmmKsmS7WcvDvjD7tVEMQ0/b98Kaigk/TnR9T1WXgh7kOU3byCk29OSZJSypd6AoioK+70U2XeQkP1MtvbqPgX4QKU1Mi0UliePpxIf3D4yjsJvu7+7Y1DVJwXpVYYxYSA7DAMsA60xG5jK2W9FTrTc7iQSauuWA8ez375mnAdK8JBTe8er+LdaVv1iGv84nNZ/u8AsbXasFvr/c8D+55pVWi+flEiCl5IqXaz8iXYxwVDPnWFc1IXrm4Dn2IyGO+GiwKQm1LFlAobQSVo/JFsRBWEVcVKV+Jo+iaoRFZrxQ4HKjiUVJmRdY04JWKKNf0AiDeL6/vs553DcyEAWPyyq5+nKJPHz95i3GZrz74Qf+u//2f+B//vf/K0Wm+Y//z3/kw8eP9H1P0/aoMKNCoi4LtMsYxokUBOnNnGa3XfP6fkdhxJ/V5Succ4wx4vKC69srvv/wUdp9BeMwUd4X+GEiFRWzn8X2XCumUXKkUkxU6xpbZMzjiEYRvOd0OmCd3HreiytMDBFtLX3f4f1MIjGOI5m1i+4+w4fE89Mzz88HTqeGui7px5G6KmiHnnyzpuk6zm1HGQKrekXpRGF6nieKomBVS8R5WdQLxc/QNo30y1hIkJU5U4xsNhvG8TM3TmqRQOhfKMpL33khnlz+nYs+SZIsHGEpUsFEhRVEChS5Y8Na9uFK04wzafZ43aFUwtkkmaEBsX6JIurS2qDjBeIXgMvPMykUcgot7Yk2WvDF3FGUJUWeE5dT32gESF4GnF2ZcbOtaPuaiKKoaqyVq28aR4a+5/vvfmCz2pBXJck5vvjqrzkdjigDH394z3AeqIuCzAj7vShlsZCWK0lrw6auMCkxDROudjLwWYOZwY8TWV5QljlpllvHLjBVDDNd31OvV0z9gHMZfTeglCGEgfbUsM+eWa1X+NmzWq8Zhn45wQLOOlFKeAnkOO8fqVdrLjLnYRA3kyzT+HnieD5xPp+Zp5nJGfb7PeZqA1GUGOMocmpjSmIKGGc5ty1FVpBnOddXr3Cl5fnpkTKvicz0Y0+9WtNPA9pqrq7vORweOatEO32mfMRp9ReKUoogAcTLejRdPi2FE6NM9YuJgkmKhBV/fRadzUJolv50Q8QQ1Jlh8oQIOgSsDcsVJHt69RJReIGiBDFAI/qhOBPTTErlYm2z/BxZRlnm1GWBBzJruJiwpWRwMeGs53634f3zieO5YZgmUvJURYVShizL0UYzxcDpfGK32VFvtmx2V2wPz5yLA6t6xAcniXAIAmKt3AZC4JYu2mojf6wVJMQ6gp9RWtH3DVppyirHGENVVRRlTlIQ5pGxM8KiMgk3GMIhkOcZfTfTn1us1eLRGqWNSAm0URS5RF5qrVhVK6KfmL2X8LGhF21+CGhjOByfOB8b6nqFtaKnH/uB59OZpu0Zp5m6WlEWOa9evZEJJGmajw/EELm5uSXpiTyrJNd0HKirknn0EDUxzjw+PVKVlVh2dsLe+qwifelY/0VRLp9ertV/wZBSvBRhWtaqWlk0CzivxOKFFLBasypKMQrwk0yeUYawGBLez2gLBkcivihLMWCNqEHt4lMKcTG1jcQk7sxagVOQZRnbzYY5SrtilvRleWhGUkjs1jmvb66ZppGu75n9zHThUpY1u+2Ooes4n09c7XZkecHt3StOzZG2E2a5eAWIjt1lhbiyzFKAeSZveFFkWCcDpbUZxjqMlj7ZOSt8BW0oiowImGwJYLCG/eMDV7fXWJejlcNqS4wBa5XYOnbdi1nZNM7UmzXKJKHrkdDWEGZRqhLlNhFLnvWCl0ZJ5mu6he6YFs/7HvpeTl6sxBbFSNuKx+nkxYvreDxS1Y+UVcHQdRSu4rl/xgyKcR6hhavdNafDntPpmYRiW1ZU+Wf2pCmmv1yU8sHPJv60FKBM36LVl1ZBelPZHMWLKEiw0QX8NkZT5RnbumYOkXaYiNESo+i1L44gCg1pYUyp5To3srK9KDNTlCvaz/5lAGOJ4snrFTaGxTsgwihUsbBkGpVVzRd31zwc9rT9gFaykZlnwWKvr284nRv2+z2vX72lqmtW6zWb9Y7u6kwKkWEYmceJzFrBR6MiZHpZ80KeO4y1mEwEhD5MhDEyL9S+ru0XO0ZJLiEFunPHalURg2CwfddTVNJSaQvdeRAK3DRQU5FA0k28J8SJ7Wq7DK4iW576gXkUcD6pyNX1FZFElpecm4ZT23PuO4alv+3ann4YUVpT1wVZZjkeztjMcjwd2e2u8LOnLEvOx4nT8cR06+n7hrIs2e2uOJ+PlEWF9xPbzRWZckQVBcFIiTr/TNKzrEH/WR55+lSUl+v9U1UvN/9inRNSRGNektbScopdqHaX/0grkZGs6gofIdAwxkCMnhAMPihMFK9UHz1WiYRBa1kxGKOR1N8kIrF5RoOkAeuENnJd5nm+kHAj09BJnnsC8cfUGO15c7Xmm5VYb7dDL+SaMKGw8mbGyHd//prf/+0fqPKcerNld30nikjv4XQWZMJp4uRJCqbFilyi1MVBLiFtSEqJMEs64DyOC7E7YqyR65qIn2essWSFSGJiFArd+XgizCKhCSEuVEaNMhqjNVldsV5v2G53TPMsnIIQFhYZ9F2LsYZ6taZrmxdaZtd2tO1ITIEyy2T9a0T2ohfmmd6JAZNSos5NMXF3e0+RZShlF5lzh9OKN2++ZBonyjwnxGKB1xNlWeOsY5hGHg5Pn1ekSTQhv1yUP3mppX61BpRa4CjpFy9kaJbIaJUSStuF3SRQi9GOVWaI/z9n79lkV5KkZz4hjroiJWRV9XSTnOGKD2v7/38GabZDcnq6q7oECkh1xZEh94PHuUA1p3tIlBkMKCCReZHXT4T766/YwhI8aVxIMRCiQUfpl1JJAVFEEgayERofxVYZdZn2DeLAor3GKcm2rCqDNeIllUNAYQha9s8qS+xP19a8vb/l6Xxm8YoQI01bY7SlqevSO0k0uNlYmm7D9mrPbrimP50IQVqI4L2I9ki0VrBRU4gipq4EQzZGbMyVZhjPhCTGFnVlmZeAtqV3ra2kYWfFdrvjeHzBexkKh2GkaSqmWfgPqmyrYpFPD33P9fVtaTsC0Syy0tYaYxTBO3KW16swpAyLd4To6ar60rtvN62c5hm6bsO339zxy6dfmZaR4/lIzpn37yt2+x3LLFLpECJJqcID8ORaym1ZPNMyUjcd/TQQfOI89F9XpCLNWEv0fy7K9TBcb34B9cvVn8q4j5JTLhVoSCmSEhwzr0whJSe2UYmusmzalskFlii+9TEYggnEGEhJijuuktmYwIh9TAziYqxyxOVEnQ21rSCBLYQYcSZeZFVoK3zwRC8YnrBjAq9ub9h/fMB7uY7kn6FYFo+xNf3TE48PH7jZ7y54bNdtuL69J6RUIsgntNEiq0AwXw1UVdmcKYp6QdJVZPq3wrxHk32AJGvDaZqpqwqlM6a2aKXxzgnXxqgSVFtTVeJZej4eCUvAO4eta/ZXV2w3W6IJQt5J8rXFV8AIxEem73vOw8Q0jGybmhATKiv2xX0v+EAGxnHi5kaWNdZYcpVZ5oUcIlXXMKaJp5cntpuOEBx/+fF73BK43tywMAsjHzicXjj3PUYbrjbbv1mHf9+w7HPjSXmfLnWXv/gNfRlcvgRNhbInuKb57eY0C2tKpvXirlfAJGss27Zh0wqZOUZf3PaCpOSVKyvEBefFzcN7AeB9kMjycZqY3UzyGZ0onFdxp1ZZOJNVVdM2DV3b0G2a4tChSHFh31pe34pXUl3VhDKEeB+oa5FAfPzwgZihbjqsrdju9uyvr0WXVRlsU9F0G7ptJ8yfpsFUjeC0Wv7NbnbkYsgGohC11lLXFdu90AdNYSp559BaEZLE9JgSz5NiZlkc52OPXxbhbWaZ2Od5IjhJKxnmnmWRuEmJc5/JKOq2I6dEXW/wLrAUl8Kqrogple0czPPC4sRvf54XprGn788o4Pr6htev79lfXRNzFPL46UhdtzjvORyPTMvE4/GhhPomtt2OeZnwzmG04Ztvf/d1Rfolo+k3Ram/KMpCqiBndC5J9DlRDk0ykVULJRiqkE/WRnf1WCqAEEorurpl13XUtQwfgjPKijEkJ0YGQVaGi5slLjtEmcbdLNpvF2RYQJGzRIHHnAhZrBeNBmMV7aal6zo5qZS89qaC96/viwxXWD0pRdFVVVaiHMcz/dhfnjzbtBhbTjMtkJXRhrrdYJsGVEJ40bKVs7VFqYJGlLS7eZo4n3uUli1RiCI23F9dCQSntBid+YUQvaQ+p0IWzon+LMZr5oJ6adCZ/njifDgyzaPYpGehYcqbopnniYeHRz49PjMviyS+JIHPKmuJ3qO1oA5dJ+qHjCIF8TCdxgGrK5ZlQaGo7QbvFk7nI26RzVfT1CzO8fL8JMmAVUtV1cI6S4Gqbr6uSNeiVOqvijJ9WZQZk0GvvWb5hyfWid6iMGhlCxiQP8tACkFlTUMTZpOhqqzwQtuOylr5+hhICoUFZUlZcpvmZcZ7gcGcl3x3533Zu0dCjiw+4EMuyXv+8jq0NthGEuBkCCtW4ilxe7Xlbr8FxFInxlCcOWC/v8bNC4+fPl569aZuCr+1pm0b4aUq0NYWE4sWU9eS9JFl8EFp0QkpRUpQNzVDP0CCqmCd5IhKEVNWudNZQnhT8XEFyuku/f40DCglq9KmrWnrSrZPLz3LLHLpZZoFvqssKDi+HPjw8SOfnp5L+NvC0IuH1rnvcd7TbmqquggflRIFwxqiUVUM88jh+IwPgfN4YtNuCN6jtaFuaq63e7ad4KaVsXg3iR7s6krUBs9/22bn7xfpv3FS6ktRyrAhq6a1LRBYSZfjRZykSi6phlziarKCrCTvXB4CeyFVpxwxStNWFdumo6nqywZLleQ0aQ2icF2TSFUSoUQrlkJ1onGSqVuc6LyXliHliMwrBrRBWZE+U6x8ap253m94d3/DprJ0jZhLCCM/07YdTVPx668/cx4nmm6DsVayS7c7qlqMcJuN0OBMZdHWUtV1md4VtuCiWUtA18vLkXmeadpaTkNj2HYdRgu/1drPV3xOQhDZbrd0XUvTNXStxJ97LwB9XVnatimbMy3vnzYEtxCcwxRTDecWFh84niWcTOTP4vAcU+LcLyLtyGIwsSwLTy8vDONYIKkrvn3/Ld55vI/4GHl8fODu7p6mkUCHFMRYo6krXt2+oWkqURLYmqZpi4Dvb5tD/H0+6W+KspyUl6IsQPjauSp1+bH2o8JUT6VVMFgKo75gr6ns8z8XuTwYKUeMzrSVpbWVgPVGCdFZqcIAEEOJDLJ2RXrjlBI+eBmkYrrghS54UvDolFFJSC5KFdqWthLRaKxcyTlgrOb9u1e8u79l03VAhCx4qtEii/npL9/z8vRA1bYXel272UpAgtLoqpFwsabCGiMGEevQVAjDIUaUMTw9P/P4cqKqKpz31EXf1XYNTVNjjMVYC8gwY5Si7STHvqlrNrtteUPXQU7MbRfnCpwlB0YIqahQq4vI0cfEMI4iLTdaeMFGTODk4QykGOVmipHgE9bW7HY7Yo7SvljLrtvIzOAC1liGsef56RMhBo7nA33f83h8whpBO1JOoDQ5+n9rNv9fK9LfFmX+XJQrq2mVSyAHqrg1F4vx8uK10uXzFASgAEiQycWyZiWsSt8nPWhlhW2/bWS/vQ5eSpclgK6E0LJaULKGqVIGNUP0nmkRB2MfPTlLj4cS/ZTSku6nEHaVLcuFdZC5ur/nd9+9Z9t1JTrSYHRmXiY2XcfY9zx8+hUfPUkVyx5jZIKvK9AGUwkf1RgrJWQstm5kMi927kM/MA0LfT+Sc6RtalnFNmKQoc3qqp1omk2BjALLvKC1IQZRn3abBm2Q/rvEG6XgCUHocAohsucUOR6fmeZRooiKoZjWgpEqpSTDKSW6rqbtGirblOVOLj6mEzFHPj088MuHX6ispetkEP3mm/fMy8A8zaQQ2XY7rKk492dOz8/Eko2wzCNrPnNce+v/3SK9FOZfF6VSl6KMhVkj124uGUBydcecy8JI6HUUM1mtNNpUQvUrfjmqGIannNFYFJnKWHbthrZusLoS5zy9moTJak8VKxCjSx6oUhgJ8ROJgvM458R3X2tyUoTkUFpgMMUaHiGrUi1HKRnQ3YZXr+65vdpRW01diX5pXka0rqirmpenB3788Ud8jNimhhglrxQhHSst2qysMjFLUFfOibrqiArmZeFwOFyMvhYfUNaymu7atmVZZBkgg+JCjIF5nvGLYJyVFYeWVN6yrmsvmqeubchJiMeSixqoip8WytAPC+M4Mw4TYz8xjjM+eIZxwXuJaGybinEa8c6z2ey4u70RBxcS+65mGoRvMDlPjJmrq+sykM3EFOnqSrT2KaFMxfF85tz34pJiLbZp8TH8zSr8+2C++gzky2bmt0SSy5+VtaWA6TJwpkSh7gHKkrMv0It8znXrUv7n80moTBm85MqprKGuDDl9YUpbpCoXh36lEFNIKTClLDFKUSglk3J5odL7Ro+qjWycVFp3uvK1UxIgPAeU0exvb3n/5hXPz888Hg4ypKXM4hfu39wxDGf+/Mf/Rtv+v3TbLX1/EnmLLlds2SpnLV5XRpuLKNBSM4xnHh8/4YpvlGyOxAXFaA1JJCGmWLBH7+UkjR6lFM556qoWVWgW/DGkeFE4bHc7rA1M08g4jmw2G9S2eCDmyIePnzgPc5F/z/gUcU44BO2mkmjOyjKOC2RBFpq24np/SwyezWbDL7/+wjgNKK0IIRTeQo33nl23keBeP13yrMZxxDlZy4qxhWHov7InTblc3+t+u5yOSa0nKwXikX29LKjU5dpXWa5d0ch8HpKU0kV0qsvkLrCU1pXgiKXuVemNTAH+Y8gF0BfYKmZhVIlNuLm0DatPqcqUAWqRyb5kmEbvxKCsoAwqFXZ3WTJoraBssUzX8c0377m7kfBcrSW7KviJzW5PZSt++ssP/PrhAylnSeSA1wAAIABJREFUms2WumupGiGAXDzzteRGRRLaloh0Mv2x5/B8YhpnmtpilKY2RvwGsvx7/eJL1KItq1KxyIxZyCypcEorY6mMZh4njNbFuEwSoFVhOXm/yOOsNW5xuHliHGX9m1XGuURdV9xfX9HWNXVT430oQI+mP4s1ZkZusnGRdMFN17Lf7YqOreZ0PrDdbtleXzGHyPl8BhTTODHNEzkmgncs08g0nAjhb0ua/3216KUo+QJ3LCdmIZLkojyTHhGgXG1lk2J0+VIFDNDKllNQTjG9Sqfzqo+S61eIKOJDSlJSnFFILDF6fBAbcpCNiQgA5Y2l7PFjDOUhiwQfyiAlk37ZNUpEYoxCkCnohEqiEsBoru+u+Yfv3nN7tUPGNIFxUshYa3CL4+PHnzkeXogpCTWw3dK09cXLahUL5izpej44hmnk8fmF8zAJzFNXWKPKQKHK5mpGFXZ+yhITFJwnJ0nI1lrJpFyVwa9snayRRLuUpT/NZSEC4Obpso621jL0PfPsiUHmibo23N1esWnXsIzAptuw221QCHfXO1eWKYnNZsf+6pb91S0pwz/+x/+T3W7PZrMhxciHXz9wOLxc8rDc4ui6tvg6yOlqzVdmi34+KdXnk5K/LkqRk2gD1irq2mAq8bLPORd8lYvsWReOqjCZivtJXvOOPs/qUHT9WUy91mk9BCdhVjHjvMOnKF7URc0oVEBNzLkwi4o1ZZIn1/sJNy+FJB3JwUt+fUriq49o/FNeU1bEDvL92ze8ubsqvExwbmIcj9jKcnW94/D0iT/+y3/n3J8up5I2xYHaaFa0Tmt5WFNMzOPEuR+ZnJOdvtVUtcUYOeWMNQy9LBLC4vDzTAwBq2UdWTe1SLH7CaVE+tL3Aygl5OmdJN81jRRrzoh820sw3OQ8v358ZFqC6OhTxhjxR0g5U9c10zLji6nvfrfn5uaatt1we/OKm5tbyJnDyzO//PoLj4+P5BgZ5wNvXr1iu90SY2Ds5RSNEfa7LV1Tc3N9Q4yeNcfUNn9beP/vsKDKOuUCK3H5eb2OV+aN/BDHYWuFxCG+pZHVheSifbogBupSjFmV0lQKlGXNAnJBQm3necHahmAVOmiUimijLjaPMSdsXuGpshdfUYWcxDZbizUkKVAHR1gmjC2xPCGgdMbahpSKjj5GUBLQ211tefvmNS/nnmnsMcA8jWw2hlf39/z440/88Od/AZ25u75hXUV9GZ+TEI4BSTKqHh4emOeFSktLE3wShhGqXOOFK3Z5yALG6Mv3SW4Hj1ukh5ynCWOtnLSIdDnlxNAPxJTpug5jKsmRioE//+knHh4O5JRpq4rZyRIEFKNz7LoN0+MzrqxkjdHs95L/NE1num7LOAzSTzsYzj3X+x3jOLHZyc85wbZrSUqTUmR/9QpypGpaNm1D2+0ZxzP3u5uvK1Kl1b9blHrF1XRJxyvsmnX6V9pIRpBSZUMi/aOYkaRLf1rqfx2/IAU5EVNkXmaW2eFNomrr4jcl9DqtRe4Qi6e9Lp5Ma9LeCtc4HwrMoiVst+S+d1qIyULsUGhrUVkXswrJvV+3Ku+/+YZzPzH0Z+Zx5Pl44rAs7HZX7LYbPvz8Cz9//wPpW0e3aUjBk5NcV9rCNMws84RbhAtweD6yzDObTmJ/rDZlUNI0lRGla11L4FqKxOhx/jNiErzgw8ZC34/l6peg2mkamaeZqrK42eFdpK4rlkWSrn/4+SMfPnyURYs17Hc7/PMLpmwXl2Vh07TUtkJvBdf1KbI4RwyBpycZhI1WbDeb4iObRbuvDSGIG19/PvHq7o4IYvZRnBF9cELL9L5wK/52Hf59mx0rPc/6iVf147q7N+XPtFaff6ginCvZ7ihNVuY3RbhO5jlLH5lVkqk/R5QRrylVTtoUI8u80PeTSJQNZCv9iynklIysMqOSiMmoZZsimGCx3/ae1EiQK0mXQcqT25qc5PUaW0HTonJABYRjgCYnCX/d7La8e/eOeepxzjEvE8fjiXMObDYd203L4fmJdrsBbsS8YXVjKWax0blCujgxTXPhdhoqo7i62hOilx62MqAzlbK4ZRF2V5nwV27qOM7FTFj6xO1Wcu7btpVU5xDwBTUIwTNPCh8CH3594ulwKvmmMgzWtWG3aaiqWvZ5i2cYJ9qu5dXde15OR+Z5YZ5n2mZD3x8IKfHNu3dYo9g2NarIwJ+en2jqim2zYWwmUJq2qRnGkefDM9u2he2W8/nMYifapv2boXT/bpFuNuKaZgo+uRaiWX+t1p609KV6Fbnpy+AjE3HxYlIGjSEmfyn01R4GMlFpAZFyRCmRRYQgGZ/DecA7kVDUyhQ7qIKPKkNKhVCisnj4I9uylCXYa3ELZjGkykDd4r3Y+MQgV68PDmU1GPl8Oof1xi7Ejoi1huvbLb9b3rEsEyEsxOA49QNzHri62hFSIjjPvMxiA54TtqoE0iotT065JMzJ9ylEkQ1rq5ERUvIC5KpPJSbRyVZNZ7wLhBhxi1gqhhBZI8tb21LXFdMkZrpksHWFjxEVMn6eOQ9LudYLiaTSbHYbZucJPjD1I7utOONtd/viLZXERdFWnHvJMgUktkhZttfXTLPDqMhwOkrCtLXs9lteji+8fv2GEITBtriFm9tXZDI+RHYbQ9N+pYNJ1zUXbf3F6HaVbmglq0pdMEFtylUhGnKVZOeci5ZJhq9VoPZbI7R1/SZDRRKFqFZFtJVxztOfB6pZtNpKa5q2KdogOe1SEiwy5dXDNBc79YwPidm5on9q0CqweM82wLLIKetDQqd4WTrIRkCzNiCkiAZqI/zK333zLdbWggh8+MB5OJNU5tX9LXNITOOADx5NZmt34gdgKrKKpQ1SVLUhJSuCQqsv1+F6GFRVI75Tzovp7JSoG5FuZyiwlL6gASEEMQYbBnxMHPszKEsbI0uInKeTDG8kamNRSXT9201H23ZUlQxpKii6rsVqeU3ncSDGzDwPTOPCtq2prmucc/T9yH6/5fbuFeZ0YBwGIT5PMz4Eal2TM2y6Hf15ZNPWtK2QqZumFV/ZVgzUvqpI26aSE7KcmGY9SY0uRWkuRSnXvy7DDBjLZWJXuTD1Cy3t8sarz4OBugxU+jd/lqJggaGYao1DS9Np2ra79JgSQZ4IEnFPCBM6V5+HtgzjnItaVQ5Iaw0ueNSiiAUxaFIDMQvkamoRBOp1oDPSBiRh1+x2O97GyDh9S4qJbd/y8HJAaU1VpCw+RZwPbLa5YMARU8sO3hqDtZpgFbZqLqkqWhlQsiYMQfBRv4QLZ2CZZynIGDBGVrs6r8WtCQVLxhhO/STwUVOTUJz7kabbkFEleRrBW2Oi73tIidd39wzjKNE2xvJ8OOKioz+PZTjJ7K6vWPxC23acjiemaSKmzH6/ZxoGrnd7XNtyPJ1JKUkCttbMztE2As+NYy9mcHVLZSpOf8fB5O8WadOItc1alFrp3xTml0VZ3BjL9a6pTWGZKwXaoFMUr9zChJJTtLg3KwpxpPyspGAjiYgY08aYcJOjsme2uw3qSn/es+dEjAaPuCxHpVmyK9/TsqJN0u8uy0JOicrWJSnZk6K4+6WNEB5UTuS0oHKHCsIgkuL+gmdApG4r3tzfE2KgO3bMLjJMkxy8KWBVwtSWECOVriEJBNW2QgBBKaydyyAhFL6mqVgNH6ZJaHMrTXD9OCGLWLTVOOfKdkpdlh/TNDGHyPEoTCWjFMbWGKWE85klst3HRHIJ1wbC+YxbHPurfcGpZRCKMZCxBO+5u73G1rVYQzqHUqrER0788MOfeP1KrnBtDCYXDZU27LY7xmmibRpBIeaJYewl7ExLHM88fmWO07ZtPxdkKT6j9bq5vHhyrqfq2ouqsrYMKQEFYEdWl+RMSrK1Wal9mVVduq4+EzlrmQgLfiny5sDYD5xPJ7ZXV6JHz1FO0CTDl1iEFd+onDG6gPNK4UNiUQnRKMk1CpXwIsvJkoOTr58CNBLkqtRKfhFvemJCpYRRit3VnrdKgsjOoyM+/UpaHFEhXqS2Eg9WvwiHtNhWtk0jZGcFLkTpg5XGWEPw0l9674WkTBkSk1DmcoKqLt9rVjMORY6JMS68HCUva14iKXmMhkpGVdyy0FgjbKsg3rDOyULEOU8IUWCsIL5cKUYWH9lsO66vr/AxMgw93nnu7q9kcaCv8YvHL563b77h8ekTL4ejdNc5UVeW4XTgercna0V/PuF85Pbmhn484sYZq/82ZP/3e9KqK9cIX5yWqpyipQ/Vxd1kPQF1SSXW+kLsFSOyklSc11zOlfxcNlkXwrQiF9lySokY5AROSBTK4haGfmIcF3a7iF9T+1SCrPGlf6i0FsZU0peChSRXvIIQMj4m6iRO0JIDqskxEcNMBqosDtbrZiqm4pUUC7u/amiMofOBbrMVD85lRNuFafG4IIqCXDDbmEUAmFMqnlagbYWKsN22OOeY5qnkfxpiCszLKAd5ylTKCDm6KDitFblhynLbjNPMqZ84nPrSPhRRYEjYKqMKnTBZCbVQCHxU17WYQGwE/nLBM/dn7m9veP36LU/Pz+VjanwQ0rXWiu12S38+0e13HB+Oshq9uebh+ZH+eOb1m9dobWnaLSnDfrdnWmZx8layUrXGMBVW1FcVad3qvypKXfrPArprLgWpvjhB1yErFS1TTLKOKxyPz3qj9eQs1/vnK798/ij4XIhFDq20bDSmkdPxwHa7QemyvtWgkGsvAOSExQpnRJWhrzwIKSVCDIWLkIRxrxMphSL8C8Tgsd6hdE2OiRxLpItY3MkuPMnDp21Fs9mx2c1slhuS7sF4wDIvk9glpniZZlUxXXDeC9fVBZSVlL1xnslR4n/MF7qxFW+eZle4BSufVrH4QH+eOA8zx/NECJGqFtlyThofIjau2z/5eJNTcbZuqKxB5UzdtaxWldZodtsdbbdldrLfP/bHz2wjMn5ZuLnao6zl3J8xVhGI6Ji52V/R1F1hPim67YZsNEN/RGVorKU/vfD+7TvmcZRN2dcU6aZuf1uUhYCx8jjVCkEVKEWV62eFbgQWkek9INesZgXvV9ZUJpcwMRlQVpmK6JFcTBJnmKP0jwnmceJ4OLDbb4SIUWcxgLAQc8YUPZTIXiQ622jRsOeccEFO1Jik5w1ZodPnIswZvF9o3IKyNbk4XucQy6kqCgGiI2lF1XQ0XWK3D0zOk1SNrRxan+QkngxLnOXvqSTwUZTg2OAjISaGYSalwDILuynFiNGiNdLFKdbHogcr6X8pZ4Zx4vnQs8yBfnQsPlJbLcFrRm6WlGEoBBbWGw8xLV4WLw6HN9f008Tx8Myruzuapi23WmKz2RJDoqlbbq6vWFzg6emBw/HI/d09LrpCodTkkPinf/wnnF94ORx5en4kBpH01MaKSVvbEWOiK8YbCgrf9iuKtLIid0XrC6an1GcA//NJWP5COSWNlh7WFlMIEd7JdSxDvOzok1YFF5SpXibxRC5XpHxYxjsxTyisCJbFcz6eOezP1E3DXm3RusYVto7RsjIVA9+6MKy07PuLft95YeyLi15GZZGGyJeUrx3dgqrawlsIJY2loFTI/l2ZTF11VHWgbjY03YZYvKuyMcSkBKPVBtNUKLPIw+6EopZSEFlH8MTgywo0E5LASzmLuUSMiawUISbqELFVwi+BYQ6cBy8BDKV/TRkmn1Ba8pUEuxZIUEg7Wn7fGGIU6x1l5PfIiu1my2a3ZZ4XPj1+wnsHRGKMOOc5nU7ElDkcnnF+oW0a3r26x1QVb+5f8+b9N/RDzzjP7NuO5CM5RK6v7shZ4MBQ3ofx6ROtLZDj1xSpaeqLzbjW+m8WpS5FuTJ9bFmZ2qr+vK//4u9J8l26kKlV4aqWcpVBAFWA/ECSuaZwCSIpeKYBDi8nMfRqasELjSGmhPczmppkCik6I/aL5ZrPWawQ3eLKRmqiUqosD0JZ6UIMDrzjkq0KyK8K3iteP4QyDWslUJOtErba4jlQtS2t3xPyCa0kFl0pVYJqhd8QQU44bdE2Sb/sJlLdoDQ4FwlZiOWhoADz4jlPHucCMSR88XcyZf4QrF2cR2LMGAtWaTbbPdMo61KQO6FrxPl6deMbppGqbemHnuADm2YLNZzHgT9//z3jOFPVlrZtub66xbuZP/yH3/P4/MzsF/7b//hnlmVh22345t17QDHNjqQkYtz5RXxgoy/IifhYfVWRNnX1bxdlWYkaXQrSmssuX5joFq3tRTKR8mdb85xX/BT05fd1ufZFo7OemDGJmG6VMoQUMYUxFZaF0/FIt+kEeLYVwcTC92yk0MRs57KNiquCIEUm5ximiTaJo13WslXJ5Q0OUZhByc1gWpGa5M+6Lq2VJMnZBlDYqqJpOradI2eFS4mqFvGdrixV1RUAe8M0nlEojLZoHViCaOldSOJQpBSqaJxihpA9w+iKbDsw2YBGsTjBh2X/ILxaaW0Eigoxs+laZie25NZUvH59JXv/IFyApm5E1BiEK1HXNVpl3DzJAkIqmdoadnrL0/MzV7sdphJHmGkauSumGE/PT+ScRY+vNNc3e97dv6brGh6PjyQfJD1Qa8FOVaSqWh6eH79+cFJGetHLFV6K0l7IJatWyF40QwJFlR9G7A1DXC7X2MUDajUiK15TOeciNJMqSSkTw+pSVybiwgbKBW5appnT4VSCG0ToRpYIRasVKnicUthcetKcC6egyKGDl1eTEliF847os9j7JCEmq+DBFGYSKx9WhqWcPdGI+USNpWoCVdPSpgzOk7s93keWxbHMi7SzShfeKhLtEwJLFEK3dyIAdN5Ju4FIMM6jkFIEmsqYuNIP80VOo8prSwWbVlluBrS+RKTvdh0xS6GfToPQKo3l4fEZ+7bieDrzu+++Yxp74ZWaim6349Sf2XRbQpxomrrkVylZbyvDEmZ+/uWAczIg1sbgQ+Tl+YTF8A+//wO1rXk8nmhv77DFOfBqs2dyE36JxSLzK4q0q2pROVot2x2jL0WpShKeKaFgRmustoVwW2GLjY0m0g9yuqwXpqKQSsqpIcbiGaKchOtHhZhK0NXn4lZKY5Rsk4LznI4nbPWlbXlHJmCMnOZBy+mXCpFaIad2CBKkpXKWE12BD9JzxWLLHXxAaYepxNMoI32hKdN11IGgNKZq0NmJEtbWZBuoTYWykcUFrB0wxqJKuyEsoVTaHnlApacUGCnEyG7bSprfaWKe5GFKpVem9MSVldNSa03dWJT3WGMIMRVYTcD7ZZa+UWs4HI70/UTb1Nze3fL8/CIGbsFT1VXxkcmEmLjaX0mA2SKR8NZo7u/vWJyYQCgqamupTcV5PtA2kqJnNfT9mXFcqGvL0J/F6XkYef/2DadzX/p0WJwYo43TV/qT7vebwkiysn7TtgD6n09LWwICJEaxLj+Lb2hlLDktjNORjBdlaOErfv5PFa9mVVz4CnaKuJX4GEU2u0qhowjtUgZX0uWy1lRNTdWsYr0a5z2VNfgACglzVcWCRmQxAuhbLblUMWecl9+LOZSesSKbQBOCSCYyF+K3IqOMpa42JFNha0PdJPQgMo9pHIusRaQxtmpkaJxHGSSVgPbnfuTT8wG/BLnKR0ddi2iOlJhnfzFBy/my8MJW+mIFiRJpctc1pBhRRhfZsS6IBZIi0lr2my21Ed/TphYLodu7G25vbvHe8fPPPxNC4Ntvv2X2QmW0tmIJHltburZjWWaud3umxWFrwzCcqOqGFBPLsnD37h1121Efz9zcviI4sfSRmM+KZZqwxrKaY7x+dc/h8JVr0brZyylZJMDWlCv8i5NyNf5aLVkqK7mgq42292W7sSxFS1TwxS+2S5dizQL1aG0Kf7Ks5TJYLdbcWQNe4ct6YFkCL4czptjfNI2lNiXOxZSWQoHOFp0jSomhWMqZGCK5Erw3pMzsI9Myo3LAuYjRHlWJh7wtLYbKSsjUyPSclVhcJjTKWEJOF+Xqskwsy0jKYoobQyiaLMUwTDw8PPDw8MTzqZjTGvFZdS7iXCi27fLd0RSjNyg6MkAp6koG16ap8DGQUWy7hryR1+pCYLdthSHVdlzf3PLw9FjY8ontrivIQii6J19k2Q2n04Fdu+Xu9Rt++vnHYt9eSbHVlvHlheXgmRfPm7dveXr4Ba01335jxfvKDIzzgHeOY99jrCm+Uw33N3dElZimCWsN+/3V1xXppt2WK9x+UZD1b4uyMlTr4KRWQ4h1oldoC3XdMSD2MeIekuREIxWpxnoVl74xJ0Lx4IwhiY23MTRGXVxQfMg4ZNJdJsfhcObmqufqaotrIpVfit23UOSMjlTGCE6bIkllQpTBRCWRH0/LxLxclUk/4UJEOY+pvDCYciAX3RbImjIr2ffHkIjBYxQiaUnSUvhQxH/RM4w90zTz6dOvfPr0wHleWIJndcvWShPSauYGSeuLdZHSukhwP/sbaCWnoYQzePHER/xKZ+fRRnF1taOp6sth8MuHD9i6omu23N1e44OXYTZFXPAS2+MC59ORaZoZ65lsFN4FpklEd9tNx9XVDf/65+85HceylQtsug4fPI9PD7RNw6bt0GimSeQ+3nmGoUdbTb1pWNzMy+GFnDO79itNdK+v7j6fmNZ+cVqWqb6sQL8sylx6rDUcN8RQBiyBQtb/fFmLrm+OFGgqp0QqkFMhhqhMZTS1BZTEb0drWXSZPlNmmj3HvuduvGa3aVmMQnsvTHsFSXmgLl8rUlEBjWzEsvhzdoto9FVdE5Uix4hyDtsETFIlXGLtCwu2GwLBREKSFA+ljZxo5bUv80IM4vvvZs/5cOJwOMngNs3orGgrgzJGYnmCEEkU0n6AMLYuUmez9vbFTl1pmlrjfOTqes8wzszOcz6NvHv7itubG56enoSLagq2jWK7bdlsN+IplYPYtV/f0LU917evUQr+/Kc/cjgccEFamPvra0xVCcFkmUUd27YYlWgqy8233/Hp4SOn45m0DVzvdzw/P/H8cqRpxGFl9g5jLPPi6ceJ6ELZGH4lBHV7cycGU8V8diU6f0mnuxRlId3GKBuVEAM+elzwhFjMdVlTSLgwnVIW04YYJDlPZ0WlW1zxG41BPr6pDG2lyDETksZ4/ZnrCngXOBx7+vMoTX4JFFAKUlVRW43SQYY9lQrmqou4T4LAxnkSzbixok5FFJZCL/SiOs2CLqicwdYoW2Oo0AjdzwUPWeLJD88vPD890A8D49BzeHpiGBZOhzPzspR/S0ZZMQ/LpQ0SJr9o9NFQVwaX84WHGXPGKGF9OR9IydBtGoKXlJFpXoSsXhueXg68HAaWeeH29or/8IffczyfkPz5xHa74e72jpdiwe4CeBKVUmy3e3765Ueejy+0Xcd3797z+9//J378+Xsenh6xyvIPf/iWae4Z54WsBIpbDke6tqafxouVzrz05BQZxomqNvgnf8kVqGtDpb9SiHdztSm9479VlLnwOGUT4aM0/j54XAjCeo9CCauUMJMy4upGhkgQjmbBTsW0TABpYQAteBeIIVIZTWugqSqijlQhY02mthZrIyYEXEpMw8TT84FNV2NMomslytFoRVQGk4R+lrVGrde59pAD3i9UGhY3F8WmxaCISZz4YooX6IoYLpY+pmplQ7ZkYoTTi3ge/fzLz/z64Rc+ffyZX375lWlayCExFj/9VVA3zAGlFTbIetAaLWRjk7FWYyqNcx5bCSHcWkMOsYSlyT7eGEPXdRKsqw16MKACx1PPNE4iva4qwUCtSHMeHp5o6prf//53KAN1u+GXP/8LLy9n6g8/cnNzI0sEvzoNZo59z2k4osoVvr/acXd/TUpbvv/hB56ez5A1TduK1j9Hdrs9w7gAlqTFMbEylq6uMUqok5W12K/dOGlTCb5JLvvrAs18cVKuZmC+nHprYUpkTbHoqXQhlawOfcV1pOzXU06QUqHEZaIWlagrhGdjNF1jaaxmzqCVHM3WGrHudhGdEsvieT4cS/hAgcasSIOVNiifQCVieeZsqFCILmq1uFmcp/GBEIOI0IrjX07ykK5a8VoVP4As8pP+dOJ0eOHDT3/mT//6P/j44RNPLy/0/ZnoI4enE+PsSEpze3dNU0lQb9eubnuKvp9AKaq2waTAMDhabfE+yUYNzW6zoYqenBQ+FJe/TrIA5tlTl1hxRRG5Gcvt7V4KurJ8/PjI7c2evpm4ub5GW8svv37k+fmF43Eghsjtq1cMw8jT0wvBR66ub2ibjnEc+ekvP6C0wjsPtiKX8LN58bR1Kw+cNoxjz/37dyzei7GwqQjOsd9dURlxVvEh83J4ErPi9iuZ+b6wtmMqRflFQfoQLj6Za2HGmC6boxVmyhkW7zGpWGHnzxr7VER0sroUuMaUJyonMXBIWYzA2qqmMZnFhXKoC7nWakVtFCEqxpQ5DzOH40l6rrYhNrVIgbXFyyem4N+SrZli0VWJe9w8e9raF4sgGdhiWI3UCkiJKWQbmfTP5wMffvoT3//pe/77//df+fXDB8Zh4uVwRms55UI6gdZ88/qekDyPn15QZjWKCIIIZOR7mmL5XibRL6WMbSoqa0RKEgJuCSWcV4IV5nnGmIrNpiOEAWtlI3R7c8P79295fD7wy4ePXO13ZKW5uZVIxXHseTmc+Pjxke2mY7Pt2Gw3VHVLpQ3GGo5niV3c729xy0SOYkM5TQP9NDFMA6m0TW/evMV5x8vxAKYmL56qqsTndHEoo3l7fyv1EyK26Kdy/uvq+18s0uNwvhRmKJ80flGUqVDO/roopT9dg8IiKic6Ix5FOSdC+RilTTmhymqUKFhpXBM2pC81CljNJYzs9q21mBCLV5TFx4xOEb94TseBq/3AzXZL1yWCTZgYCcmJaaQReqF1gWSzeEIVNGHxTljntjjkxYR3E8EXAjMl7KxwCmOKHA8HPv74Ez/98Ed+/OEv9OeRbAQDjChezmdMZbjb79hf7emHka4T+mKlDf1VPzmkAAAScklEQVQkOOLV9Y5pmsskn9lsO4xWeDfKrdE0DIOY2+YMbdewv9oxDiOg2Gw65sUJfGZkmApJhrrn5xcha6P48Ouv5Ayv7+64utrTnz/gFs/97S2H45Hj+cS27bi5u+fN6zf88JfvyTlzd3eDcxs+ffqVGAPXtzc8vbwQXGC/39IPA/04FJFi5NSf0YjC4NyP0sY4D1pz6k8oNCk6zuNyoXP+bxfp0/Eok+lamH+jKPNfFaX8Wq761erN5sLJTFKcKYOKUeALpNeVvb0pik8x5dI6F77AunERqmBjLMEK1a0ymtpAExRTzgyj43QaGG8Du+L859wCKlObQsbWFmukH0yFPBNSYvZeTv4sys26rgqBQ/ThCvFqFU6pIfrEw68/8cOP/8rh+ZngZMAay6Tftg0qb6htS9NJoNZ2s2XxrvBuDePicT5yf7UvHF2IQ6TbNOQoqSKyhlY0bXU5dXThPGy3G7HV6RoOxzN1JaTiGIWIcjwcsRpev3pFyp6XwyjpzTESUmC/27LMrkDKmn5cuLu5Y7Pd8nJ6Zr/fMU4zT0/P+BLnE1PidO4Fy01wc3MNaM7nE8s8k2Jmnia6tiF4x76uubq9JWfRaJALvtt19OdJbI++pkiHfvy8irsUZQmtyqtxmCQkr6wmIdDnAkOVqz0nsS0v12VKgn3mkql0cV1WArl4VVqNsi3SqpCnQbBXbagqqHPChYDxYK2mKbt+HwLHXgJar5cdldGkpFAqQSzybB+IduVlJhSZFDLzMuM2OyqVyZUIAX1wcs0pQQQ0qZBoKvw08/zpI+fjETDc3d6y3TmmJRHJnIZB/JlMYNPWRBSH0xlrLf0oycnaaOqqkX4/SDhw2worabPp2GeFD46M4NWmgpurPZUV02BdCbS23275P/7xPzHPM8M48PHTM3VVEULg7du3xJSwds84OyY9kpMYif1f//n/Zrv7iDWWtut4fn7h48MD/8/7dxx/eqG4IOOc5+HhgbdvXnPuRxmStjXH08Dj0wOmkHSqqqKqNHXTsNlsudrPvL65wZEZx5mQxLIpTCPbV6+5vc2CinxNkYo0e/VYCl+ckrEUVy6am1zIDdJHCQEkCmieI5BoTFs4eGuKciYVVhWrfmdNJMhy9foQStIzF0+nGMVJjwsLy1Ib2dF7nai1IiaYxoXT+Uw/bLFKjMVspUBnjEmlR5aVYc4KitFZKNbZK+UtFcGamReUrkTuYSXNhJzIXlhIGsM4HBmWme1mRzKOw7FnHGfOw8zb17f088yHj4/UjawvJQJ9oW2FtCGqzYW7uwatM+fzIPLlLC2Gd5HgHMMwQ0r8w++/Y/Gel5cDKkPIme++/Yb99Z7ws2ezFZKy1UggrvNM48AffvcPYmjbD5ACymR+/w+/F9O004lpHHHecTr33N2/4dPHj4ToBeWIwnlAKSpraeoG1Jlxcry+u8PWEaNMMaOYZUBsLM1+z85apukD4zQyDtKOHQ8HqtrS1F8JQTk/X67wXNzPVghKDshUTtr1z8twhJxMGlXyk2RbkpUhKbEDh9UjU8jQGYqBBEQvMgu/wlgKQsyFvidM9aDyRbLymYgteU0GGbBejmfurvZ0lRgPKDQYcXoOUURoISasFvfpEMV/P0SJTFwx3+izONb5hDW52A8ZYo70/ZHJDSx+FthsWcibreCxtma33dMPCz/89LE8nHBzc0s/9FRVJcXnxVtgXlxR3Cpm77m+3qGzFlKL1UzjJHolY0kRfvjhR4IXVKXtGj788gHnFrq24eVwkIgra2m7lj99/xeCd/zTP/5H3r57z3/5r/8FYxTf/e4/YCtN1pnHp0fubu/4wx/+wJ++/1f++Z//G/f3d+W9TQQXCoPqyHa3p64sMUVqY6namm7TgFL0w4QPqQgHM9vtFb98+MC333wLOeKmiRAcTXvLfDoTUmS/bb+ySN3026LM+fKCRcIQinZHilLBJYxWLBvXH8UfSiWIkZxtYemVk7II0/LFREJYOD6WHtgYYcunEr3DKtpbKWoZpcEahY+gk+QbTcPMMAzsdy1KNShVy5YoRnQMhJgJ3uEQK0mRl6ynvSIkcD6ikqADVeXRUdLprDHMs+Pp4888Pf5CDo6mrmk2O3LKeL+gyNzd3zFMC+dhwlSaV/e3ROfZtGIrHmNgGCbhAMTI3f0187Kw2W7ZbDr680jbbGjqYjJcVsQ5g/Oeq/2OEELJFhWn5WGYhdYXIk9PT0DGzQu73ZZPD488PD3x8vjMZrthu9sSY+Lh8YHv//wD267j9u6eu+OBD798IDhHW9Xc3d3zL3/+I9EHclOXdEBHDJ66bri9vmK33THMMzEGzqeztGBNx+PTA88vR7rNlqqqWNzCmsBSVRXjsgjl8GuKNPh0Kcq8nqg5XppfhUhtBQM1Fyz0sw2PvmihIOOTL9zRUK7YQnZWYkWotMGUyosxie2+ArQiKVP0Val8fbHksQZRXobVwKJImMnipOcWnHMXt2SltRhAZBmgghJD2pQDVVWLYQKrhCOhQyI4iYk01qHripQqUkoiIHv5leF0pqobjMvs7l7hl5mQFS6ceXh6RBnD/as7lIJXd/ccjkdieYhXWp0xhrev72naivnjTFvXuHnGLQv7/Y77+9d0mw358Zm6qqkrzTBO3NxcF02+JUeoasPD06OEO1y1HPue6/0Vr797wy+/fuTx6QWNYrfbYk3N9z98z8vhgJtd8ZxaOJ2FkfRP//ifAHh8eiCqVIwlTrRtxzCMnM89r17dlR56wzjNzPNE9B6DKAxO/QnvJdHZOUdb2SIklLmjqixx/NsivH+3SL0bL0UJWdzhvjgd12CCtSBXF411PwxFdqG4FKcq5S2+p7GcgpKqAesDUVqJJGu+ylBO5iypHiZjlRRuDLK9ofTHRiG6qVzkctLQkmPGh/AZTUgQvcMhYL3KCaNTGfikL9VFzOaCJzJi64omlH2/D/ipR8VAZyucFV+laezRtpL1aVZlqybLAh89L6cDWmkOzy9stzu8W3jz5hV3N9fUjfiBfvPNN+LIHLPwQ0NgCQt930uk90YRgxhJWGvZbbd0XSekY6Dra3Z3V2x3O/KHn7m7vebU98zzjC1Av/NOkIVp5Hzs0axZVBZS5mq74+bmhmGYsbalP4uZw263o9tseHh4gHJjzMvMOM/0/Ymm1uQkxKPg4uWUV0qMLDZ1XWpE470oA1ab0K8qUtLyV0W5RjSqS0GuRGKlfluU6QJ8f572yVqCyhBzXIpayBhF20jmUUricRSTqDx3bU2jpY1QJDyenIXgkpImhchkLFPR/8sWSzBVYxR1JU251kYGowhgimGYOFIDWK1Zme0+RLT24lmvRRJM5pKtGTOkZcEvos+/ur4mmYloWs7DgHORxSVCTkyz5JhWhab29vUb+mFi+fBATAPv373h7vb6IrO2VcV+t+Xl8CTx3NsNOUfCPKOVpqkNbp7Ybfe8e/Oaw/mMVrDddjRdw9PLEYzGJ884T9zf3nF9fcMwjhijaKqa7373LR8/fiKExNs3r/HOC/2u+uyQMkwzMT9BUlSVxUdhcu22W0L5GFM1uOBZFkddNeL9VNdyoCkNWdbjtujsnZMHY3W/cUH8VoHCvf2KIq21/Z+Lsuzyf1OUQPoyi+k3EFT+4qPEijGrFZoSi562rri/fU1TN0zLzOl0kgIzhtYYWl160KSolejorRbuZQ6euTIMRhG0IeqE0aCjotKKbVuz2zQEpZmXgPKRnBRaS3CDTkUeUzckNM4Jl1SRsdpQ2QptLBlRVgYf8NNEjp557C8uJHVdw7AwjRPD5DgdR47Dwk8//yoykcry9tU9u+sr/vinP9P3A7e3tzR1Q1W3HE8vjNNEbS0aw3a3o65rXg4n3rx9x2bT8eHnX/jum+9wy8KvDw88PlfsdjvI8OnTI2/fvePp0yeapmXbdeSkmN0o0/QoNjffvH/HdrPj5mbh468PhBD55pv3LItnnOV7P1UVbpmALV3b0I9nEe9ZTYqKaZZeMkYuN6a8u59NONYeM/hQVAFSpCixGtJGl0Q9qa0Qv1Lj1BYHO/2boiylqfKl9CgEhPXE/HI1Krp8uWJSjiS9ZmGWmO2mY9vt2HY7rq5umeaRHBWb9iNtY+lQNEawVmIZarKiqjQVoHzLPC9sp1oS2ZRCqYxVYKxktN/stwzeM8+O4CLYjDegnWRsVrUlRC/XvA8sy4hCpMBN3aEwF0dp7z1OK3ROeDeyzLOQtHO4kMKv9lcoKn746Z9xPhBnEcHd3lxzeDninOd6v6OpRVeUNTw/P7LfXXFzc0tOkW6z5Xg8st/uWdzC08szVin2+z1h0/Hh0yfOwwBWc7uX4F2lFNfXVyJVMZambTiNI00KWGu4v3vFZrOV6zVFrq+vuL2+4f23v+Nf//RHxnEQH9cQ2HQN+90WssZUFSlNMujYhnFa6DYV3nuUqj7fYFoX/69cBJlinLtasvv/v70z2Y3jSMLwl0ttvbIlkrIHmAH8AjPAvP+TGDYMaUYWJTZ7ra4tMyt9iKyWMMb4oBMPHRceCDQbrKjMjD//xctOpBIppvc9MY5YY74fzLfpGnDSCF276zrtj39uSqVQKTZbTStqcgshraBxklUYTVXNKKoqSaIzZtWCZt6xXm24O57xfYNBTLeUEkGZQVFkBqsiOoxcmoym0DSdolNfz81Wa8rccrdYQltzPjc4Fxl9YBiSk0omvMwxoQw+XRCQsFUJfIAwOmKU+EZ0DmOHQQZDNzpO9YG+DxhtISt4/HHN/dMXDnWDwoJWHI+nxHLU/PTT3/nt/X9QGsLeMXSOuJhiGT2fv3zm48dPbN7eE3tHXTesVmsOhz1lWfLvf/4LFzw///ILFkM1K3nePpNlgmB8+vTEu4d7drsXqqJIU3+dTHotbdtR5iVvHx/YHnesVktWi4qmvmDygkt9osgL+nYgz/Lk2BIojVwgiLCxvz7zGEWzFUaB6UjPwCd2l9aaMdmdT7uyXH2Pcpz4XjD/uoVfAfv/bUp5K65NSRp4goQESLCWfIZKnyMAkmCruS2ZlzOqvKJzDtuf0dHQ946imLNcrWnqwNg05EquKDNtyKyQSnSMRD+yyAwnKxbe1ilw8u1yq6mqgsVyTtCR/amlHy5EH4RBr33SYY2oKM5xw9CRZRmKiPcygSojigEXBskvdQM2YcJZppmVM+7mgcw6xnjh3HSEFLywXi4YBkfTeQKG3z9tsdqwub/n6XlLNSvZ7vZYY3n//gN9/yAr7PEgWZzrFbYo2W5fkh5AMatystJS2orVckFRlDSXBmszyqKQF8cFXIisV0vu1iteXl5ksKne0rUXyrJkv99zPtec6hpL4PHhgbZpBIcVlSQRsWJX6ZpV628cuqMIJCVUIznxjV7MiBGubwgyHEumqgyQVpt0HIgJk85ouv47mzSZ4P6pKaez6bUphRgiN1CJ2fT1FHp924Drl1bIuTK3ORpN7zq6zuCdZ7d/FluYrEDNFvS+hyANkWtFYS2FsYyjo8o0i8JSZSIvMelvakUKmbBUZUlUMKtOnOoa7yMgsM2Y7HW8csCItlZoaGQMfsCNI1ZrxiAE475zGN3hQycYcUIj2n7AByQy20VO5xNawZu7Nef2gjaSdtI1HTYzXNqWpm0wmaVtesbQYLOM41Hc6H54fBBoKjeA+N0/ff5C/viALSrOl5rn5xfKYsYwdNeU6MVyThhHFosFTdNwOtWofxTYLEMj2fR92yfl6IG2bSiLkqY+wDeD8aQ+iDGSW4nInBYorTWTQbf8FEKQMUb+t0mbpdPQGZJLtlIiG8+r8uqA45yjLEsxgfueJg2juOJpoxP2+BXQ91NT8lWTk4AmJua9DFh6QtyZ+KMxBpTmKtybyrtI1/Ucjju6wVOWM2ZmiRouuEuLQpFbQ24MVhvCGNBKjAuKTGONwiYnapNIKVOjzihZzGYU9kTjEol50vwjlDuCZ3ADdmiJKuCcXO9pJXQ9N3iavqMsLHaMtP0AOqN3J/anHW0fCYjIb+gGxtGDhnf372Ac2Z1q+sFxqc+8//BfLnVL7yNFNWdoW4iKN+sNWZ5zd7fEDR2Hw54YDR8/PtE2DX979yPHY03XXthvd2zebNhsNlhj2b68EPZH3NCyXMw5Hs9czjUfPvyKQuNTuEWv5PkYK4klm/sVx70jxhFjjTSYkQZTGgw2rXxyRW7Slv/tCuqTh0H8ZrecVl3hBMuZeRgG1GzOZEfvvGeRdqr/V+qvfnmrW72G+suwsVvd6jXUrUlv9err1qS3evV1a9Jbvfq6NemtXn3dmvRWr77+ABIzkQJaVE70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6" name="AutoShape 10" descr="data:image/png;base64,iVBORw0KGgoAAAANSUhEUgAAAKkAAADnCAYAAABlh3YzAAAABHNCSVQICAgIfAhkiAAAAAlwSFlzAAALEgAACxIB0t1+/AAAADh0RVh0U29mdHdhcmUAbWF0cGxvdGxpYiB2ZXJzaW9uMy4yLjIsIGh0dHA6Ly9tYXRwbG90bGliLm9yZy+WH4yJAAAgAElEQVR4nOy8x5NsSXrl93P3KyNu6IjU4ql6pbu60Wg0CGIIG8xmjMbF2GxpXJH/IDc0YDjChiCAaXSju7rk0/le6tD6anfn4kY1VhzavA2xKDdLSxGRkTcijp/v+PnOl8Jay4/rx/XPecn/vy/gx/Xj+v9aP4L0x/XPfv0I0h/XP/v1I0h/XP/s148g/XH9s1/Of+3G/+1f/9wiFL7v4nku0lVYIyjzgrQoyEpNlufoEqzVGAAU2hpyYxFS4ToK15UMDrocDnr09no8fPIpn//8z+m0+kjHJQgbpOsFd+9eMx4NmS3nHB0egYAsywFBr9MnzkocZbBFwWK1ptHv4kufu5tr6lGL6XzKxcVLyiwniFo0anWiRoNCFzx78T26sCjP5eLiJZevXrN/eMIXP/2CF6+fMegfkCQJvheyWS959/YNSjrEacLJySlXV5f8z//L/8rDh6f4YUCZaxpRjUdPP8INfJTyMGXCcjbm/voNv/m7/5M4TsjyBK0NQgikgLoXUAsD2vWIdj2iFTVoNprUwhpBEKBcDyklCIHRJdoIyrIkTlOywrCNYzZJzGods04T4jQhzzPSdEuax1irsRj+iX8MFosQgAVrLEJKgtDFDwReTeL4oP2SsoR8a0hWFh0bjLYYbbDWYtBI4SKFxIofHl4gAGktBoG1FiXAYjDCUJJibIZyIAhdwqCG79cRSHw3JGr0ODj6iMHeKdJxePjo5+K/GaSOKxEoxB9eNDAG8lKjjcBqwCqkEFhhUcIihKCwEqM19g9PA0K/xtHpY04fnfDJF3/B0fGj3W2WMtkyub3h5uqK69tLTh88ots7wJY5q9mU0WTCxevXWKNpdXpcvnvNdDbls0//iPVizmQxZ2+wjxGCvf09bu9uKHXGaLpmvV0T1Zsc7B1yN7rFUZKnTz+lyHNeX1xwcHJC4IekWYbjeGR5ilSCxWpBvE0I/JCrq2vGsxl/83/9O7T+Cx598BEKy3Qx5QMvQCmXItlgy4yo2eD4wVPGd2+ZT2fc3r7FmBRrDRaJlBIlJUq6SOUgxA5MQlSvMxZrwRqN1RZjwRgNVoAxaGMoixJrDUWZU5Y5ZVmiTYk1BoNFCIsQBioIIQBjLVJYUACSLC0QQmIMOFoghEVbi8WgpEAjkAhKCoSwu0exWHZfG4OVEiEkAoESEmMNYJHCQdtityHADxwCz8F1HIIgxJUerdYApRr4bkirtY90/PdjUkc5lKXFGoM1lkznlNqCBYNBKYUvJJXXKnFdiUFBXmBtiUZUDOxUTz5qNPnZz/8lvb0HYAxFlqJcj9nwksuLFwjlEHUGhEGNxWSMlIrFZkumS44OjnGVZLve4Lg+x0enjIc3bIsc6Slmyxmd7oCDwQnd7j5pFrNeLVnMZ7y6+I79vWM+ePQJSbIhyVI++uhTdFkyGg7Zbhacnz8gzTLqUQO3Uader+N5Pu8ub3kQRTTCOm/fXvHpp0tePv8aB8Vgf48k3mJdhzJLMKYgDLu4rubzP/pzRrfvWK6G2I1F6xIlFVaCIySOqMhISIGUCiFFtWmtBQzCVnxojEEbjbVgrEabEmMNeZlhTIkxJVpnFZAFFXh2DIoQWCGQVNg01oKoWNVaKHKBMZrSSKQokZ5ACBepLEoZitKghMJYjbV6B1SwQiGFqr4zBosAa6qNYSvCksLiSBdUgasEvufheR6+cvHdiEH/DEMNJev4QUSW5u8HUqlUtftkVXKsBa1LpHQQQiAchSsl1mhAopTAIKqyLyUGSxTVKW1Opzeg0xvQ7BwghGBxd8Xw7h3t/RO0gRLL/tEpH7S7DK9e44cBN2/fkBYFzU6PuuewnM+5m9wx6O3T6/W4vn6HSAtaUYu8TEniLf/pP/01jx49Yf/omF5nQBiEhGEDqSR3d29R0kF6PlIpPvjgI25uLllkOZPJBCkhCGsMGntEURvPkaS54ejoiOlwSNgI8B2YTxaUeYrRmul4xKDfx5QlRoBUHl7YwA/qODg8Ov+IxXzBdD4mS5YoaxGiYtSKRC1Yu+Mps3vzBaUxaLsrtUZg0BgjsEZiEVgrsKYCmTaaUlefhRBIKRACpFSUZVaxtRAIISpGrkog1kjy3OBYBbHBBawQWClAWoS0COsijEAjsdjd9RqEdMEaEJIKoxaBRCq1Iy2DkCXSdVBKInDod45Zb9b4zQZpmtLqHbJdxeRpglLe+4FUKQWiAqDZ7VKsQJclynVxHIUjBcYIytKgtcYKSWk0ju+zt39I1IowtuDk/AE/+fmf4noh1pRI36PeGxA22/h+SJFlTCZTKFI85VRMoyQvv/mGjz7+KV6vR23Q55P+AOE4CAsfffo5r16/YjIe06jVCD2P/f0DxtMhfhBiAd/3aTQilHJQSjAZj0jWBb7jUgjJ3t4hm80WRznkZYY24AchBwcH/ObXvyEvNK9evMKg+bd/+W/ZbhOU47DOM5I84c33z3A/+wylLJ3ugCLZsl1MqbXaaJPRaDQptWG+HqOEwlUOjgIpqkrlKA8LGFNVI3YlFyEriWDZMZ+lLCsJpbXdgdSijcHsPviheWgtynEwxuJKD43GWIPcgRULQghsVagptUbk4PggXIvnOVjHoAsQRlAK/nBdAlDC3UmKHx5DgNAYTHVd1iKFQLouvd4+fqiIkxW1RhvXiwjCPlF9n8HeKZ4zZzVdcHd3w5/9q3/93w5SbTTWgJTsxHNVQoRSO4EPptQUOqcoKqFtpcIql8APabUafP7FH/PRZz+h3evQHxwjhMAYS6N7SKN3CBby9RIpFbXAJdmuWS+WHJ2d0262OTt9gDYlNzfXPP7oEzzXI1nHGGnZruYc7h8TBDUoS6bjEZvVjE57j+++/hLpKdrdLmfHjzBliaNcut0+r149J00LoqiJkoJ2u8NqueDxk4/YpFs8R+G6CiPBCx3WyyWtTgsHw3Q9Jwgjet0u09GQ6WTCYjXlpz/7BcKMUMKgtUHKDWkc02x0qYUtsmzNOC9RykU5Psrz8IMajnJQSiGloCrRDsZWrCSsxFIipFOxrigpyxxtSrQu0CbHGosxZqcWq99TjkRJD2NSDBWzYlzkjrmtFTvQVaCvhK/Emt0JQoFyJFJUByZBtamEUNX7Z3OE9RBKIUx17rCiUhtCgrAWqQSO41CUKSYpaXcOaLUHSOmSbCsBYoA8y1mul1zdXr8fk9qqEqF3OtTaSgJYIdFag7aUpqTINWVRaSeNRqhKN80WMzKdMNgf0OkfIOWO0oUgT7eUeUqyWhKvllxcvEUowWDvgO06JktSvvn2a5abNecPGhjlMLq/Q2Qp880Gz/fZrNZYwPMCsjQmyTPcsM54MiTXJQetffb7R1xfXZAlCbVGG88P+PDp51xev2Gz2eAHPr1OC8ocq0senj/gfnRHWK/z8Ucf8eD8CXe3F1gJne6A+XrFermg02rR39vj+vaG4WjEq5cvGHRbNOt1pIBys8WQ4YcRzSAgK7Ykmw3SgitdJOBIheM6lSYVTvXGmYqbjDVYa5BSIKWLzdKKrazFWI3Bom1VtaqfmT+AREkPISyu8kEYtM5QEoRwMVYjxA6c9p+OQyCw5p80pXJdpNS796s6YFWHsepg5agdYLEIa3dQ0tU1C4HvubgeSAyt+oCaV0c5IVG0j+Mamq09wlqTbXLBeHjPzdXl+4FUSIHWFUNKKXbC36ESAGCt2empSkSXpiDXJRKPZuCzd3jG+dljgiBASBchFabMyLdrDBaMJdluWK3XLDdzOoN9gtCle3RIsc3onz3iab+PsgYpHIZ314zGI0Kvxmq55ObuljRNCXyPtMjptQfUoybpZkPguqSbDW8W35MWW9K0QI9HHB2fUBQ1Hj94ynK9JKo38X2Pq3cvWSyXSA1a55ydniMs3N5esl4s+eyzn9AdDBAS/uFXf8/by3f85PMvGBQ5q+WKsjSkecl6fk0t8KjVavT2B0SNNp7j4rg+tszZLudk6yVKCkxZgpXsOGhXJnff7/SoVA55aSqQSLGzsmSlL+XOWtqBQyDxXA+lFEbnKAGOG5CL6m8JJVDCQWu7kxcahEIYizBgCovwwFDgqABHuWhdAhXwhFSARgmF4zgoxyNJt4DcWV92dw0+vq9wXItUBt+LKApNnhpE3SdQFt8L0IVGW8lXX/2ObRq/H0hNWZ1KrRUgHJRblSVtK2FutcVoUT3ZH1xSKQlqIf3ugP5el9NHjwnrXaRwKNOYdL1kOR2RpTnL2ZT5Ykazv0evv8/p2WMklvurV4xmE46Pz2l6NYbDG+6Hd0xmE/b2Dkg2G4bDW+7ubogaPZLNDOV5LFZz1ps1WRKTlzmL1ZI4z6j5dQInQEmNtJLtdst6taDb2SdLUzwFD08e8E6/5ebiOcILWCwWFFlCmueE9RpvL94gfJ9iveK777/n/OFjFssFJs8pdUGRp+RljXWcYHVOp7dH4NVJ4zWJMdSjOqfnH3J39YpF8QOzQWXZSLAaY2QlrQAjDFZAURSUZeVtOspFSInWOY4SuGrHhD+UPGnx3ADlCOIywVMVYANVZ1vMMWWB67h4boAuNcZUNhFCYqzAlAVKy92BqEA6EltIpBA7C0uAEAR+gOfVKU2lc7U1lRSw1WHL8SzSkTiuwPUc2v1jsjJFa8X93R2b+YJHH3o4QYAQsIq31Gr19wMpAqR0gEokS1XtYIVECtDW4LoeUpaVPhWa0kp836HZDvnsJz/j8PgxSjnoIiNeTZjc3LJdbRgPb3h3c8ne8Tk912W9sXz/1e94d/Ga1XZNGDVZLeYM7+7xwhqe5+F5Pr1On7fLLYvliqQw1KwlzmI8CY4JGQ2v8TyfoFaj7tUQKiVNN5RZRpLGrJYzev19mp0e88UERyrmw5S8KPBcl06ngxEujuMStTrU1xmvXn1HnhW09vZZTsd0un2OT05RrodwXIJQcXd3S5HnREHAcrUiGA1ZLiZ0O12KIqVWr9Hs7GFtgZQGVRS4SCygfA/HVVgEyvFAQFFojE6wZSWlhHRQjqRWrxOnG9K8IPQDiqLA2HJHEgbXAeVK3MLBdUKKPMVxPHzXQ5cltswxxsFzPIRyyLIMQ1lpVCMpihzHU9X5Q1aHJYncuQbOrqI6GHJKWyKVwCIBiTElypG4nof0BCiDX4sI6y2azgE4deJVyjaOSeIYmyS8ev4cxwnodLrvB1LXqTxQi8VxXRwk2sqdB/qDRpUEYYSUAq9WpzCWvaMTPv+jn/PZT/4EpRys0eTpms1szqvvvyIvStZJQqPVoz/Y5+byHTgumBLP91mPRvj1Js1mF23h+bNviZOMB48+4Jtn37FaLbGOT6PRYj4Z4QYeg/4xi/mEMIzwayFBEFDkOVmWUOaaAosXNmk06gS1iNOTc4JandV8ysWr78iznGa9Rbs7YJnENBsNjC758svfMBxNGOztsV3OOT17iHQkn//0Z+zt7zG9v+f6+pZNnuLFGyb3N9QDn+02phFFeMqj1Al5VuL5lqh7QNjdx5QppBnFaoLf6uGHETqPEWWKdHyEUOjFDLKCoC5RYYT0PWppQmPQZ7WYkSUJ2pYYIRmN7lgtZ7QaLTqdPkWasFxMGU9j0nSL63oYWSKsRFjQZYbrBUglMGVVAa01GC2wKLygRp7FoARocJWLlRahBFaUCCtw3UoqGCHISoOUEs91cV2J54Ln1/G8Gn7YoCws9aDB6HbGepuxWi1J0oTFYs5weIct39cnFQrHMZVd4jlYYykKTWl3bT4qD9WvRbQ6ffYPDtnb3+f86VOefPRH+LXGjpEFoLBK0Ts84e7mFlRJo9vGdSXtQReTlLx5fcXFu1cUBs4enOMbePn9d0SNJrpc8eyrr9imMfVmk3qzSeiHGCU4PntI4AbU6pX/Zo1EawjCOnsHIcvllDwvSOItWeFQlCUXFy9pRE2UUARBhLEJpdFstxv6B/u0mi0WszFKyT94gcvFgqOTcxpRDUcXzO9u2KYFy+2Kk7NzWmGd7y7fsPYc9geHpGnOaDoh8BXXF685OX9E+/gEz48qi0lnmFqIiAZIL0JYjTBF5aCgqEd9iu0ct95Bhi2EUFirwUJZpugiw1qD4was5kMW4xscCe3OAWm84eV3v2WzXbOOtxgD0vEoi2xnIznVZwXWCoxQYApsaSmLHOPkuI6LdEEqsWs8gFQVMSnHxfF8MhtTZDlmJwM9T+G4At/1UcIBU2K0ods/I4lzdFnSaDR49t1XSCF4/eY1V1fXzGeL9wOpNgXKcXCUg5SSokwpdbVzHOFQlgXCaMoypdGMePjwIU8+/py9s0e4fh2ExRrLejxkNbsnTTNWiy3rJObk4SOOTx6gHIfb59/yj7/5Fe/urjk4Ouf09CHtsMW/+z/+d/727/8e1/MpS00tqtPsdlGOg6cUgR/yycc/w+iSzXZNPWqQ5xnbZElR+hhTox41efzh57Q7Xcb3N4zv76vypDxWqxW3128x2vLgg6e4QhC4Lr7j4iiXPM347/70l7x88wZdWn7+i1/iOy5KWO5ubrgd3/GXf/k/cnN9RVmUDE767O8fMhyPyNKELN1SiJLD/gHXN9ekyZYnwtI+OkN6NYR0kI09EB7WWoT0QPqARaBR9S6q1gbp8sPhSuDuqlyAG/zBGKXrBXT6x1DmiCAiKjMc10F5PpdXb1jO5yAkynXAVgdfJQVKBXiuQAOOlmSAEBqdl7gqJPA9TKYpygysxXMUUsmKoHRedZYcBdZgpMTzXDxX7WwwSa0eEQY1JvdDxqMR3331e+JtAhIa7Q7SdcmLgsVq/n4gRQq0MSA0rlC7F8lgjSDXlUcnraDMK/Ee1Rv0js7wgghbphgsm/GUL//hb2i2+1y/fcVsveDxR19weHCIByzGY377ze9ZJClRo892uWHoXPPbf/g7Lt5cID2PwhiidpOT8zNazTaOdEDAYrVguZwjpaTd7jKdjnFcl6jZQWtNVmRsJ3dkZY61mmajTeAFFEWJEAJd5Eg3JE5m2CJjlcRskEjfochStK1at41andIaPv74E/7zf/wroqjF71+9otFq8eLZM75/9h3/Yv+YbZrgeg7NVhOUQ787IE3XZGnCfLVkMhsR1Bo4QoE01HuHSC8gnVziNro4UZ8fDqDoBIQL0tu1SnVFZVXzHWyBLRNQYdVRsgadrCmSDYEXIr06nePHfFGvc3h0zPW7FxTaUmpLkeeYMiesRYT1Oq7jE8drsjxhtppgVIFBUg/qiAymozEWjbDgympDWQHalChH4KgaUmaYHWA938NRDgiBHwTkWYYSLuvlguVqxdXNDVG9ieeGdJpN/NCnWQvfD6TGCLTRKKkoyxIhJEpZrNFoI0FKSl0QJxuyLCYpE5Tr706qFl1kjK5fE0aNKggB7O0f0Gu1Gd5ec3L2hG++/pLhcEy8SRiOhxyenjL67jvELowQBjFhvcbhyQloy9XFG+J4i+95Vc/YkZwcnbLZrFlMJ2gMrW6fIAwI622MNSgnYDYds3V8oqiFlLt2ohC0BwM63TZIxenDp9TDGv39Aav5gsPMUBaGWrOHV6sOVX/6Z/8Db1++JElTLJKvvvott7cjdJ6zmi4Q0mOvu8fV3RWd7gDfDVHK4fT4AcZq0jxnNp2Q5zFHXo16W+HW2whs1a78wYJSP5x2BdbmIAzCOrvbLbbIyJZD3HofbEm2WeD6NYSyYPPKA5WSsLXHWRhx+OBjjDGsZ/eYUuP4AX7UxgtCpHDJy4r5N8shWZmhjSEIQhzr8+bl1ySbBcIKsjQhTWOklEhHkmYx1hRIVxLWAlxP4Xs+jvJodPbYP3lKHjus5zMa7S6tbo8kLxDS5W50z+39kIdnZ/T773lw0qVBKlkZzKLcdZ9cPNdFayi0BuXQ7LT4/Ge/5NMvfonrethdadguJtQ7HdKs4OL1S8IoYn9wwPNnX5Fbwffffcu///d/RZbnRK0OTz/9DJMnjNKYPMvZbNa0ez0ePXpCWZYM767J0hRrYL1eY4XEcwO+/fob6lGDoOaTZwnreMve/hGz2YQgqNHv72F0yTpP0bqskjiOj5KSdquH50iKIsGv1xjs7XH99oLrm2uef/0Vl1dXPHj6Mf/Tv/k3iCLj9uqS2WaNxWCF5PLdBWmS8s2Xv2Jvf5/B4Ii39y+Rbo1Xb15Q8xSPzx5ydnqKciVJGuOFIU7gEDRbCM9DORKBpIxnSOUg/RbYshKASMROLyIEptRYrSnWY5L1Fl0alANZsiFo9XA8B5PGlMUSN2rsWtngRX3KzYT+0UOEs5MPMqge1w1wRZ+atXT2nmBtuUtnCRCSvbOP0XlMFq/ZxnPS7YL56AapJOvNkvVqiRUO/cEhxqT4nouQLnsnD6k3BlxObkjjDdIodFGi8xIrNE+efsTe4SGT0ZjxePp+IEXYKtsI6NLumAuEqcILUb1Op93j4OiIB2ePiZrdyvAVAeiCoNkliXOePfuGVntAp91mdHvH5dUVp+dPePP2Dd29QzrdLq1Gk9lozGgyIk9zloslmc457XSZDofc3t3hel4VRzMWqxSu8rm8viSOE3r9AecPzjg5fUiz3amu3QvxHIfNeoGxhjCoMZtNsECz2QYlWCxnHB+ecbB/zNMPPyHwHH7/m1/z5vUrcCv91eq0GY2G7A+65BYmowmbOCNqClabmDiO+f7Va9ywhuvNmc5nNFqCIt/SPDwlMzmb7YrB3j71RoSLQ71/ggrrWOHsXjOJFApsWfXuTY6QtYpdrcVqiSm2LKdD8niNsJag1sRoQVBvUiQpOk1xfId0MWU+vKd/fA5Csl1MqLUTFvdXtA8f4Hf32A7fIa3BbTTxWseVOavTqjlTbMFvI5QLaNwgwgtahM1DWtaA1eSP5gggz7cspldobel0T7EmBqlw/CZ+0GSzmJAslownE9jJxJvbW0aTCXGSIoB2t81+9J4+qecplKiCCqW1aEBZU3UpRImUlla7ydHZGW7dA7kzlREUcczd6+e8fv49QrgsJmPevHrObLWkNzji1fPvuL2+JKjVGV7d8PXwH1lt1iRpSi0MCcM6x/unpKslb67ecnLyEMqSq8k9WjhIobgcXWO0ptPp0u91KfOM0eiesF7n4OgUrUuyJMFYg0EyGo9I4g3NRotgUMcPAk6PHhI1WnTbTeJ4iyAg6nYJmw3iYcJPfv7H7A36NJtNGq0WShjmyxk/+/kv8ZXg5fPXzJZrhHRRbkiaJhgDSRJzevaQdiNiv3tMGEZI6dKMOsznQ9R2RtjtY/O4ir55AdLxsUZBmVUROJHuQiMOOtsyH91ijYBSsNms0FYxur2mv8se9I8yom4PYyvAp+slSrkI16VMEzQGk60YPb9FZwWtTh9pBOVmjKr10NkWKaqUlvghfmzLisl3MT0hFAiFX98DDF59QK15BICUHpYCrNg5ERbHC9FlVQWevXxOksY8/OAhmyxlPh9Ti1r84md/zCbevB9IHSl33RCDkBJhBUrKXXjAp98/5OPPvuCP/sW/otU9QEqFNSV5vOHtd1+yWi4xFu6G18zncxzPJ80zbq4uGN3dEtTqFHnB7c0N6+0a5Xq0Oh3SOCVqV9pxvlhweHSOkoKb8ZDSKpSVTGZTykLT63XotNtkSYxSdVrdHmmScvHqGUFQw/VcGq0unhvgOw4TqxlORpTGUAvrBGFIr9fn3YsEIyWNZoNks+WDRx8RBjX296rndf7gQRX3NZaDg0OODg/5+//7P3A/HJOmKRdv3nJyckx4ek4QNlguZxztnxK5mu1mSb/bItkuaLaa7J88AqcqSbZIybYLwvYBOC5lkmLSNWm8JuzsUawX5FnBdHRPGm+I2i3yJCbPSsIGDMdDtust2/WcRqdLevUWKR3WiwUFkOd5ZbHlM5qdHtoIkiyjFtYpTcn0+h1ePcJrFAStDnbXQFCB3EX65K51W8X7EGqH3aRiWqGQKqh+Zk11NwF5vKRINvi1Bu3BAZeXN+RZztHJKXf3I5qNFkWRMRyOmMxm7O0P3hOkQmKModRVyXFcD8/3UI5LvdHg/NFjHn78Ga3OPlIqdJljipzp7Tu0skSNBt9//w2j2ZgobGC0YToasVqvGU8mHB6dkmYbDo6POfFcijTn8vod7X4XRynW2w1B1KQsSm6vryh0pa8Wmzle4NHr9+i0W2w2G2qNqEo1CctiOUa5LrnOCcqQoBYxWlwReCGHxw948CTAEYKrywtCIi7fvSHJYnrtLuvViuH4lsD1KPOS6WTCL//sz1FCsBhNubm/x1rLajZiOBozmk1Zb2Jq9Rp5rnnz+hmu8snylJvbS9qBy3I+IYk3fPGzn6JNXvmOno9ONhhr8OpNTLICv8b922e0Gl3yLIHFjGyzZjqdMp9PCV2fzXrN/uEp89mERrfH2elDZsMhQjl4roeRLq6qAsZOELBNcp5//SXpZkOjVePo6AFeEFBvdVBSsV1viZdrirv7KjpZj5BW06q1wFh0tqFIYrxGE4lFeDWs8KoN+weGtWA0xWZGtlniOj6L2ZR4s6HejGh3u1zdXqKUJEsKTs7OGQ4ndFoNXixfkyVb0s37JvPdqm1m2fVmhcT3A2q1iP7eIQeDY2quj84ScBQ6T5HSwQ989r1Tnn/9jzhBjc8ef8y7qysWszmb9Zp4s+bk7JwoauLEDq6jKPOC1XZDs9mjWY8Yje/x63VEnnF9eUUcZzhK0mw12N8/IghD2u0W0+mEbrdLFEXEWUyWKw4PT3F9DykFuS4xEqJmm3qtzWDvkJPTc5LNmjiJcZSHG7r86eMPGd1c8ez59/heQFmWXN9e0e50yLdb3r15w7vXb5jN5hRac3F5SaPbo9vrkmQFZ2cnKEfx7uKaZqNFs9VgsVrgiAbTzRIxvOUL9XManR7Sr7G6vSDPSoSyBGGLZDmjffIAPwjJiwKFIlktMFZhBXR7A0yZ4/ourucQtduEzS61Zpv56B7HC1gvl/RPzsjiLfFmi1wps60AACAASURBVEwSHM9jOpuQZCWdwT6LyZRa3Uc5DrVGGy2gXovY5CXpdku8XNDp9dFZwnoyYja6w5UOew8/wJHgqBKhQDiVNWatQQgokjXb8S1B2GKzXrJaLpmN7uhkfeqtPu1un22SMx5P+O8/+ZS/+Zu/ZTrfEq83XN/e7YIs7wFSU2osCiWr3qyQFmVByaq3u01WpPGW5eSaZv8Ixw+xxqCkw2QyojTw+OwRf/e3/4Gr21vKQpNkGSePn9KOImbTCWWSM1+v/mCtGAFaGNrtLpPplMlkwmQyx1oIaz5CWtyi6lxsV2uyPGM5m9FotTk4OiVqRChXUJY5rudzevaYRqtDvd5guZyyXs948f2M3uCA09MHFGWJzjO++vLXJGlGWhaYZEue5lgrqNfrXFy9RuuMf/jyN9SarV3+s5rb6nf7rFZrPv3kY4TRlQZUCkf5REGdVrNLp9Fkb7BHPJ+y9D0agz1moxE3N9d0O33CaMvd1VsOs5So1mQ+vSdPUxCWWqtDox5hdEnv0QfM7q5ZjMf09g9IV3PSrCAzls/+6JcUyZoii5mPRwjpYPKc9e0tk9kCP/DwXIfVZo0f1bi7uaO3b4haEfVunzzd4gQhOitItzGr4T3T8T2OcsnylO1iQtTto5AgqoaAyROmV69o9Qesl3OS7ZZcgx9GuL5HUhYMwhovnn2FkoLlfIYR8PzZc5rtJoNuk8urWxabhCx7zzypkgpbllROk0Ba/jCO0GsP6Pf2MFoTRB3csAlCoDdL1vMpw7triizj5fPveXd5jfAcsJbPf/rH9Nt9vv32K65vbkh1wWBwhNCG4d0te8fH6CJlOhlzfz9kMd+QlgW1eki728XBIoxkNp2R5xmOcjC2RJsqBdQrBmhTsL9/ghGa5WoGQhCGPmdnj2k0mkwndziex8PHj3FR3L17x/XlGw4ODtks12grmC7mCGtJkpyf/fQXjG4uefHqLR9+8jFPn3zIze0Nm80Sz3fp9nucHp/x9e9+Q1EU9Do9XEcSbzcUzYhBt0O/02G72fDy+Te0RnsslqvKKjs45X40wg0jXC9kOhuRxglSSsZ3t3w82CeL12hjmF29ozCWm6uLKojd7ZNuF7SbbeLlgtW8+l0rHJrtFpvthiTLOTx5wP39DUmREzXbCD9kuRpx1ukQhgHGQFBrEG9WZGnMZr3l/pvfM9g/4vGTpwhXURQ5VjnE0yFhd4AuqmbOcjajXmsRRm1qUQfpuMzvbyg1lHnBYjHl9dsLLApXSVzP5/vvv6PTbeN7LtJRXF7d8OTB8XsyqdFoq6ukuZJVqFlr1us50/mIwXZArtt4tUbViypz1ssRJZpWo83LF894/voZcZnx9PEH9Hp9FpMZ/+Xv/jP34xH1ZpvjwSHxesPd3TXSdVECVqstVze3bNYxQgoazToHBwc06jUm4zECQ57n5KXGCEG306Xb6pDnKZPhkCxPCWt19vZPCIMGyXrF5XqNeOwQuD7tRgfX92nUGly9e8Pl8Iqf/PQXyFLz6//yd6RpTqPdwRGCUpe8ef2cb79/RliLSNKMJEsRQrKYrdhsYh49eMRiMePNu3dE9Yjh6LZqGxqN0SmBp5DOCQcPHxPWIu6v37LZrHD9Op29I7KiwKBZTe7wvDrNZpu720uyIkVJQZ4XtHoDnn/9FecffUL/5ITNdMb98+f0uh1mswmju2vqUYPFfMZoPObRw8e0Ol2k47DX7eJIwd7giDRZ0YgiamENx8JmNufNxUs6nS7NRpNmq8d8NqEeBniexFUOuA5lmpBMJwhdtcKlH1JkBUI6JPGaduuMPE1IljPyNKsOT4Umzw1CKZqNDvNtzDZOqNVDRqMR08mU0+Nj7odjbm//33H4XwVpXlbjI4hqUhGh8MIa9UaDZqtFq9fl4PQxrh9WXQ6T49ci1GTOq5fPsFawd3DM8WlIsxbx9W9/zes3b5DSJfQDbFlwd3OBtoJNlvHk9JR4u+XN20viJMcNfOq1ANf16XS6TEf3FLqkzGNKbQhqNVxXYoVhs10T1ELCeoRAMZ+MydIELwjo9o8IayGj8R2j0TX1Wh3f9/AdB9d1efLkIxq1gMVsiuO5rGZTHn34FEdK0ixFG8toMqPZ7rLZxry7uqJer5Gbku1mhZIHJHFMVpY0HZfAq1GYnLBWQzqSg8NDTs8foYstZZbSiBp4Dx+xns+Z3b7FlQ71qIFXq/P6u28otWab5jR6e3jNJqurC+qdAX4YorOE4/Mn/P2b/4jj+ZTGslhvyOIVyvGJk5SbyZT7+YIPHz7i008/5dXFuyot7yiivWOuL9/Q6/a4fveW4fAWHIePPzunTLYUpWb/6CFZukFryYuX33L04DHbxQxfuUSdPnlRENSabNcTVqslWZKwmM9wwjo2y5DKYXR3ibKG+WzK2eljbkf3NFtthpMpd7dXFEZwO5pgzJB6WEN67nsyKbvZJmsRxtKstwnCBq12n5OjU/q9PeqNRjVGUGosgvVkxte//x3LzZJms0EQ1Pnm29/yu6tbrm5ucVyPwFestzHKc2hFTfKioNFqUnM9Lt5dEW9jjDU4UiGVQ6PTJo5jFqvlbjhQ4bjubvam8nIdz8dxPbQpEBryPEWkgkKXKHdKs/UIVzkkSUmaluRpzv1myenJKcosKRxJENT48z/7C27urvD8AGsESbJlPJ5yc3ePclyidpdOt8/LF8+ZTqco1yHLM67v7wj8gDxLqdcbu/mqHp89eUSzFrFezCjiFdPFgna3R6fbw1OKxXTGcr3i6OycvfMnRI1LtIX72XNOz09xrMAVku++/C2+67JdzLHaEEY1siSj2eoh7+5oNlsEQUhhDM1GHSsd3DAkTXKM0VhTMp6MqNdb1Jtd5otK5we1iEdPP0EoxeXVJS9ePeOnP/0FzVaL3335O5aLGUfnT+kcnpIsFiTbLW7gk+cJ8WbDdr1hnKTE8ZbHjx6TrjeMllNGd3e0mk2a/T0scPbgIX/913/Fi+cvUNIg3BDpOIzuRgyednhwdvJ+IIXd2IhQoCRCGrxAcXT4gKjeQroOCIUpMpajW/Ik5t3r5yRlysnxOevlim+/+w2v316SpQWuUuRZRlkWFGVBLepVszxK0Ot1SJKYsqwGy8IgIAx8PM/DVYrbmxvyQuNYiQJKk6N1NZ4beC7aaPIixxYaJd1q7AVJ1KxyB0VZMpmMKIqCbbxGCUG/1+N+OCJJ1jw8e8jb1y+4H4+qILBekBWa8eSePElxPR/Xdel0mszGQ7755jtcz+WzTz8lSRIW8zn7gx5FUXJze0O/3yXerPBdj/Hwim63i8aSJluE6TC7u2GTpAhrWG/XpFnJ/cVL3r59xfmDD3CVQ7YtGF5f8+LVK4bjCbWwxqf1L0hmMxTQ6ba4uniJLQv6+wOmsymtZpPB4RGz+YrFYsXNza+RjuJw/5DtNuXi+oqD/UOsKTl7+Ihkm/Dq2Te0mx0WqzUPnn7C3ulD4sWMo4NDonqNt999Sb3Vwg8jwiBgdTcjv7lCCsXpwye8ffOC4WTIfD5ls1pyN5nSarepNxpstlvWyzVhq+rw1Wo+F2+vaHQ6jMcTtKkC3u/evOeMk+NUoVa0xQsCWo0OB4PTqtyiabQH2CxnPn/HcjRjky1ptXsI4aC14e3bC+arOdYYBBYvDPDCahTX0yWOVCjPoR212CyXXN8NmcznhEGA4zgkaYrfaBBvY7I0qzpHWmOEwZVqdz+J1iVlWVRTkRKU1ORlilM4+MEenW6feLsiyzICz6cWNhDAZDgiTqpOhy4Mv/n1r/DrdZLthsViTbvdoV5vkmU53W4LoRTT0ZiyLNlsthyeHGIx3N/fIYXEC2r4Ncn97S1YzeMHJziui0QyGt3w4adfkKY5tajJqxffMpktOd4/AGN58/wbar7HOtVcXV3i+zXmyyGzGdzcDhnNJ3z04cfMpkMWyyXNTpeH+4f85le/QqpqpCMrS7I0509+9gua4xFffvl7nr95QyOqcXowYDi+Zr5coUtNv9djNZ9zfXdHnqWUWYaQLqcHJ3z75a/xlaLb3+PBw0cUeclqvWJ2f8/B6TGp0aTLDb29fazO6DQ7XIkbpPTRVtFrNPngyYc4QY2XF6/47e//kY8++gRpNPE2YTRdoIUiTTN0WTLo9YiazfcDqQSskFXq3vMJgpDVclb9CxULm9WKdTEh3i5BQn//nCzZEg/v2a4WzOdTXOUQeN4fJk3LQpOX+W5W27K3f4hOM1arOZtkW83G7KJ4zU6LyAsYjUdIR+A7YZVtdQSOFVhtyLMcm+YEpa1aiUrguS2ajS6dXpde/2g3AQmeH4KQlHmG57os1itmizH7vUNevPyesN5E28r+UtKj0WrTqEesVyvOzs6pN1u8vXiLLTW1Wkin3QYraDZazNcLSmMpkg1pErOwmuH9Pff3NxwNBkzGI+oXr1gsZ3T29ujuH6GRZLbk4Pycty9eM80T9g+PKJM1vh8y6PW5u7thOBsTBCF/8md/wfz2km+ev6C5jTk9Oad/cMBoNGY2n7JYzmg1e6yG99xeXbPdrDFSoByX3mCfRrePubpGSkWR57x88QrpuBwcHDCbTVmtJphvS95eX3JyfA52wnaz3rUyP0QokH6ISguGo2cYJUmTlO12w4Ozh3hBiBO7LJczpsM79o5PWM+mtBsRRVEyWyyoRREffvQBo9GY7XZLPQyqILWj3g+kdvcfL6SQOI7Pdr0AV3Jydk4Zx8zu73BcRbvdwzgOUT1idnvDavr/cPZeP5al2Z3dOt5fb8ObtJVlm1UcssVucDgjCHqSoD90oAEEzEjCzEhqsUk225RLnxkZkWGud8f7o4cT3YIAsQeoeAjEYyDujnO+b+/fXmvFdDFn5+7IsryGFEgKSZERp/XBWhYlnHaTXq/P7dV7ECRMw0KW03p6oqo0LZv5agEiaKqOKIoYhklZ5sR+SJZmiJKIoip4vl/PfyWJIAiIsxhRrvDculVzcHRKpzvA87dkeUYpwGB0xNHxKZvFjOk8JgkDCgROP/2c0HuD77m0Wx2KssJpNDg5OWU2m/HyxSt6gy7n5+esVytkSUZTdEzLQm+32awW9fkxiYnSlLyqcBptPN+j7XSocjB1kwcPntIajZl8eEur32N6e83B3pjQs+on19Zl7bo8evwMxzSYXF0QBR7DXp+SgjxLGA2H3N5NUTQTRY2wLIvf/v63ICmkScjXX3zBwd4hg4Mjwp2LbbX4/oc/kCcx+wdHQIUkiLTabYqyIikEDg/P0DSNMPR59+Edz559QcPpIkoSm9mci4t3iJqGZTf5/R/+GdtyaHbaDIZ75FnKbDpltXMJ0ndc3l4hKxqWY7F/cMzt9W/46vNnvHr/nrvJjFbDwbKaNJqtP/uw/Be/8qKsc4xSSZombP0NzWafqizZ7lastlMa7S5VWSBVBfObD9zeXeP6W3S9XomVJAWEGhtTCqBqKooq0Rl0+ezznyFU9bquYZjoqoEkyKiKgqEp7NwtkqJiWRa208BxbESxQkSs6SmqiiCKSKKEY9touk6z2aLTG7C3dwKlyHq1ZLGcMF/cMlvcIEoSrWarxiaREQQh19c3BJ7P1vUQJZmrj5e8ef+W9WZNniX3udmSX/3q/ySOYoqq/n3LouYuBWGAbZnIYv2PNhqOePrkE776/Cs+++IbnHabVrOFrBqYzRax77GezVFkCakqME2Lp599iWYYTG4nxEmK74cousb44BCJCsM0UQyDCgnbMtEEkcuLD1x/vEEWKxbTO3748Tlbz2fjeSiqwstXb1nN59imQZFlrJdzpne3FEnM4ekJe6MBsqTw5s0r3O0O191iajqGoZLGEW7gs9ntiOOIzXJKGmW8e/eOTqvL/t4J7969okREM0w6nT43l69xd1uyskI1TFZund0YjceM+2OSOMYNA358/prQDanKqr6jZAmB+xPXR8qiBFFGljVKMlqdMY5jY9kWimpw9uBTssjHC3dYeoMoiDGtJkYQ4bouXuAhawqmbWFJEnlWkRcpdqPBl19+Q7DbMHc3ZFmGoigglVRCSVlVBFGCZpgYcg1MUGSFLIkJA78+06oaolSQJSlZlqHpOp1Wg06vR6PdIYx8RE3m8eef02x2EQXqkImiUuU5jUaLOPCZbu5Ybtf4foAia3S6XZazKXGSUJUwX65pddskUcTHmwmKotBoNGi22niuSxDUwwYhVYhjH1URsR0LWREJIw/HtNAwcHcrlqslwW5HVZaIikoSRUyuLpEUlXS74Xj/AN/zGD15TJLnCAg0rAZhHPFstEd3MGQ7nRAnGb/+3e9wmi3SNMVSNdI0YeO6SIpKlBTMpjMKUebj7YSjmwlRGPHm9UsePXnG/sERZV4xWyz5j//rf+DBw8dsdi5VKfD++j2np2dUZc7t3QTP8/G2W24FidV2TWcwQihzoijm1evXDAcjnn36FVEaE+YZt5NbsiiiKHN0RePB6UO63T6u6zIYjVm7LqUg0m45CAIEQcRkMuXs/OynFakoC8hSHZDVDYuT4zO6vR69wZC943M0SWEdunT7B8xvrlnv1kiiys7d4npevUstiOR5gum0SOMEw7Z49ORTBu0xv37/hjCKqIR6dVZVNGQ5pawqbKeBoogYmkZeVBRFSRIVZHlOntXInKosyPO8HtEGHnmVIasapu3Q7Q5QTYteZ4CsqhiWjaLUF63dZolp2hR5gaKZPH3yBbfX7+pJWrvLcj6jkiSSNOPm9pq9o0Our6+I4ogkTQmikNFoxNZz2W52REFI4AdUeUbrWYfh/ilildFu97m5viTyd1x/fI9mOnTaPRRZ4uD4hLIsePHjj0iaxvHREbeTOYal02q0uCwLPly8ZTTco2lbhK6HrGrczBbYjoPvh7RaXdI0Z7XZcHp8woGq0Gw1efXqFScH+zw4f4AilPzq7/8L4/1DHMui2exQlSWapjJfLjk4PuHx+Tnf/vgdq9Wab775KzbLJZ1Oj5vplPPzc2TT4mpyTdN2MA2D6XTCxYcP5EVGUeS8fvU9nWaHs5NHbJcrsixlPp9hmiYNxyGOA77//ne0BweM+kMGowE/Pn+BLMtsfY/JYkmj0fxpRarIMoIoICkKB+MzIneLpwqcnT0hdn1ioD3Yp8wLPM9F1yyWywV+FFCUBaIkkKYpoiDh6CaRCJ999jVNx+H1q+/YemvSNEWRZWRTxXWDOjlvm/T7nboXKoh4ux1JkpDnRQ1xrSBOoxpaUGRUAkiSgSQpFFmGt/Ow7Ob9yLRA0xWanQ6GapCGIcskY+ZP0BWV7XLKZusy3jskSyMC38P3fSzLIUxi0iSlPxpTVCJHh0dsNiuiuIarKapCFMdAhSSKbNwt7s7lYO+INNlhmw2mkxum8xm207jfgj3Fc11W6zW7zZLb6S2qafPJV39J04tRyVhNbsiSFNf3KIU7Wu0OBTWX1I8itt6GsqqI04gszzg6OCTPEh48eky33yNMYraey55t8/HmijBO2T84QpMlPly84eLDex49eMx2t8Y2TEzTRDdt+rLCcrFgvV0jyhqKLHJydMzVxw+02x3Goz1ev33FxeUllShxsH8CVAR+SB7H3Nx9xA1CbMPm6vqC/fEheb4hikPyCm5urpCrit/+8+9BkmrghAhRENLrtf/lh+WfK1IBAVXT6ffHpJHHNthyevoJu9UdH69eEEYuZZFyffUGUVXRNZ31ckGZ1/BXVTdBknCaLXTL4vDkIYPBkMnkmulixnbjEoYhZSmyc12gxGk2GA1GtNoddE0n8HekaUocRyT340hRFFBkGU3VsCwTVdEQkSiznM1qy/X1JW9e/1Dv5Csqg/4RLcuhpGS1nhEnEYZu4Xlb7IbDYDQkjhN2nsft7SVWo8Enjx7RbbfxfJ/rmxskWaY/GqHIMkWakqQxWZ6QJvE9irFmOHmex3RyjVBAEgds3R03k1tEWSFPPLztFsu0mN7eIskWQZJgGga6JHB8uIdtGATulv5wQL8/xNQNNNWg1eoSBQGff/opSZywf3Rch737AzRFAVHk0aNPuLu55eDwhOOTQ7Ky5Jt/9XP+5m9+Qbfbo93pgCggqSo/vnjO8zdvKcqCJCt5+vgJ4/6Qq49XJHFMvz/kF7/4W3zXJY4SxoMxfhyxWG9QVAUVgUaz7pVf3Vyx2m6IkozpfMbLNy/YbNfYToP5YspiueDk5BSk+slpOhatpsPxySGD4ZDFZsuL569+2pNUVeqRpB+4FGXJX3zzSyhS8qrk8OwJumIwv71ht1mj202WswmL5YQoibAbbUzZQpJEVM1kND7AMi2WdxMWqw1xFNUrtapOGAX4gY9lN2i1WxRFgSDK7HZzdhsXQZLJ8xLdMEnjiKoCSb6HfekqSlZfvqqyIsszdE2ruwGChOd5vH7zB5qNJr3+HmVRoigKWRIiiDJOs0tX0Xj58lskWePhg32iLOPVi+dcXt+gGyaiKNFut9g/OObdm9dkRYkoK2RpRp4XIAiYpo2pK1i2iabrZFWObdls13M++/QrkiRgsVzzT7/7Z372s3/F9d01G29NGkfstjtW0wmSJLFZr0myhJPTB7TbfSoyfv0Pf8/XX36NomkYpsNoNEZRTTxvw/HxgOl0ysnJOWQFF1cf+PTZM3qOyWa344svfsbz737Po7MzJpM7qrJk//CYf/6HX5PkOcP+kDiO6l16QaKSBLIs5/3bV6iqjO957I3GBGGAF3hcvH/P/v4+ZsMhSQJC32U+n1NWAr53jWqYSKLE4wdPsFQVy25iN+sN0+FwQCVAEqeMhiO22w1ZntJsNdi5PzGZX5Y5eRaT5wLHp4/QNYkoCem19xBK2C0nhJ6PbTooqsE8ien1B7Q7Q2RRJIoSgsjBbjRoNjrM5zMm8wl5EpNnKaZlkSUZmqpgGgaWY2E6dt3XrEqCIPrT9qTjNAlDr4Y8RCGGYYIiIyChaFU9xSoqVEWl3epiWzZ5nhIGLl1jBILMZrlgs1uhaRp5UdBude7RO0t0VcaPUlabNZeXl7x4/Q5Z0bib3vCzThfT0JndfiTwAtIsJ04ziiQijhNsWUFTVUzLwLQsOt0+pibiuet6emboaAoIozHL9Ya0zNg/PMbdbCmKEs9z2bgeVVWRFgU7L2C52WDbFooksjc+YLHdsjce4m9XqJrBsD/gyeNH3H684YtPv0BUFMLAxdJ1Qn/LNNwxWy75m7/77+j2OizXK5BkZFXEthzOzh/itNo0W22E+yTZuw/vefjgMZv1ineXF2iywqDf4/mLV6iaynK9Yjqf0ev02Rs12GyX7O8fMV0ssJ0W3//wPeenp2xXK/Isw/U89vYOKSW4vrmmRKDZcnj7/orZbIltm2iaShzGqMZPhOjK99TgvfEZ/daILMkwFJks9ym2MW7oYVktFEUhzUt0y+LZ3gGSJBNEEYoa4rQaNBtt7ia3hEkdQcuyFEWuwaoV0Gy3cFodVNNA00yKvMR1XRRVRZVlsjQljkJWywVFXiDKKoqqkWUxaVqimxaiKKGrCrbtoEgyrrcjK3OyIq/zpNgEcUC7PUCS6lFpp9WgKhr4TgOhKPE+XLByA0I/RNMMwrB+anu+x3olkxb1qnaW5vhugK6Aqinouv4nTminu8dwtI+lCvTbLTTTwnIa/OzzX7JaLvj+xQ8M9g4wDYP/9PYNeZoQTWbs7R2gajrNVgNVM1gu1xRxwHq35fT0AaKqMD44ZreaUwigyALz2S2TyS2PHp6TIBNLAgfDIYrpEIc+eZHz5offc3V1wfHBMXka0j99hGNZzFYLFFni5avn/O0v/46L92+IkpThcI/ZfI4sioxHY16+fE6c50iSiO002B8POTk5Jgh3aErdTmw2bU4O97m5qe8nfpKipQV6FJHkOZcfPmCoOq5b9527nQ4Xlx/ZuW7N0ddUwob9E4tUrs8vTqOBoctICmiGRbNTjwPt7oAyrwUBuR/gtJrYlk0cp+RZiqSIdPtjbq8umU4mIMr4vot0T8GwLAvL7mDbLcK4TuDomklUxoCIrpkEuy1hGLFYrnG9EEmWMA0ZoSpRlHqenmZ1NKzb6mNbNhUVeVlRFgVRGLKYTkiTkE53TFlW+P6OoizYrBdcXr5DVXWaDQfXc7EaHQzbQlguCcOaobTb7QijhE6nRRjF9frIdkNlG/WRQxBQVIlGs02ex4SBi7eN2e8PGXcHrDcrkBT6wxF/0+1BVdFq2PyP/8P/ROS5/O//6X/j9u6Gw8MjBCoKQWQ5m6IpAqUgomsaFQKaoqCIMqKkEkYhH69v2D845PWbl3zy7AuissTpDvjkyVNefP8Hmp99wWq5pNXpsfV2XLx7i+H0cAyTh+eP+NWv/4HT4yOuri+ZTqd0u12SOEBVFARBYrZY0Bnvk+UpcRjR7gwI3A3ddhffc1mvV1zf3aLIGlmWsndwzM3lJafHx2iGRZZG9STM9VjECzbrDUkh0bgvyKqqSdWarjPeG/20Ih2MD7GbHXr9Dq1WH03REDWFJHWRRBWpVHG9HZpuoaoKHX1A5G3ZbBbEecl4fMTt1SWv379GU3T8YIUsS2iaRRJHOM02zWaPAgE/CMjzDEmUqInHJWmWEMYhruuSZhmapoIgokgKgiRg3FMvBElAN3RUVSWKApIkRJBkTMshi2Nur96TJAPCyKcqBXTToqoE3r99TZon9Hv9P2Es4ygmK3L8IEJUZDRdqXf8xQjbsYnvb/NZnpOW0Gv30ZRaI9TpDEjjhPnkI+PRgMX8lg/vXlKUOV9+8zVFHHL88BPuLt8jygqDbg/n9CHuzuP9xXuG4z0kUcVWC3StjjO2Wy0qKj5eXtZbn3nCcDymLDJkRSeKI6aLNfq7N2z9gC+//IrV9I4wirEtE8qSJKqnc/29fU4ePeb1D9+iqxJZEiHLEpvNjovLS1rtFqG3Yzwck2c5682Wk/EBCCXb7Zr1uk5gvXn9gtV2SqnycQAAIABJREFUi6EbXN985HB8wI8//oBi2NjNFmEQUVLnIW6DOxqNJnKnw2y6IBdg57pUVYWua5yeHpHnCar0/2vH+a8Xaa87ojs4wGm1SROfXeTT7o9QFYPI81it3yPqJna7gyqruOsNm+2SohTQdZPLi1e8vXiLYbQIIxeJGocTpSmqrtNo9hAEgeVyjrtbYTXb5EVWs+LvrRt5UZJlOaIAumVhGRaiUFCJMmlVUOY5pmmhqiphUK9El2VJs9GmyAoESURWZWTFRFUc8jKmP9wnCZMa7WhoJKHPxcU7rm5usJwmnu9RIbI37JPnGdPZEkEsiIKo3gAQBERBoCgyXG/D/niP8d4Iw1Qo0gg/KBEqlc5ggFhluNsVlulQSSK3F+8J/R3v3rxmsd7w6MFDLFPj4fkZZVlh2zo3797y9MkTfvOPf89nzz7FdT2qMsMyLVr9Y7abDU3HZjmd47keP/urv2bQ7RCGIYos4qYF+2cP+I///t/x4PwBJRW94ZBvfv5zDKPJvNtlt9vwi3/zb0l8l3XgUwCfPH3KdDYjLzwc2yTPcy4u33F0cIAsCFi2zXQ6ZfnuNaZlUwk1WNlptBBEiJMEQ22Q5znNRoNvv/8ew7BwnBZCRY2xF0qiKP4Tlv7y8po8z9ltgp9WpDt3S1pmiCoUuYCqm6h6nRIKA5dGa0SjP6j7oXHMYnlHJUgossBiccdys6ZhteoPVJEwzQYg4t3/UcqyJAp91qsZoqRg6AZ+6CEgk6QZQiWQ5hmSolCm6T1V+p47r+gomoQoiIiiXOdHRQFN12rVgFgRxR6W06Td7VOSo+oavcYQy3BQFY3ToxPev37JYrEkSmPcIEJSDJIkwbIMesMRskgt9vIClqsVeZ7dswUqZElEU+stx/39Y4ajEUJZMLt5z8vn3/L47Jif/cVfMru75fbiLZJQIskqq/UGUdHZeB7bIOD89JRmA66uLzl5+JizMifLYrr9Lk6rQ5hmlElEnqcIVUm31Wa9mFJRoWgyg/4AyzAQsoyrywuGewdkAiCKdAZDDs4ekLgu7trlV7//z5RFwehgnydPn/G7f/y/8eP6rpBnBa/fvaXTbtFwWhimDmWJYzrYuk5fUijLkrubj/TaXfqDPuvNkjAKCYOgxhcJFZqqMdzbR3vzFstxCAKfqip58OSTOotRvQLqIq3uNz+W658ILIvTgJY6IItzwiSgrcrsNnOKNMIwmtjNBqqkEEUhWZrUJGJFZbOaY9sOltlmvZoTlzm21qEqClxvS5bFOE6HJIlYb5eIkkKnOybLM9I0QRIrTMNkMb1DU3QiLwJq0UReVmiyiiRL9wRqEUmWUHXn3uYhIckKaRrT0LvsHZ7SarVQdZOyqm//i8WEIst4/eo7losNoqygaRqDbo8o9CmLnEdPnnL+8DHf/vY36JpGHKcEQVC3nKib0GVVoOsGtm1hGgYSIp1ulzx0uXj3mu+++z1H+3u0O33mszuCMKDXG3A7naDoJkf7+wyHY0I/YL1do1s6iixz9uAhSRCiaxZhGNJsNUnThE63iyBIREnEDy9fU+UpzWYLTZaZTSYIFWh2A1lRUFWNTz75tM7VZhlu6LF5s6MSKibLOY2mwz/8l/9Mq90kDAO67Q4IEk+ePkMRRW5v7qDGffHi9ffsj/bo9/o0Gw22pkWn2UJVNb784huWyzlb3yP2Ag7291lvtlxevCcOAkbDEaJQsfU80rwiiTMs20J364tdWfxRivYvf/3ZIm00+yCIXF+/RdFsLLNBlsQ1pqZjIiKzmd1RiiKSJOK02lR5RaZbCJLC3eSWJE3RTZuiKPAjnzyvP1hVVfH8HYIsI5cCoiQQ+h622aIqSq7evmW93VLk4Ech8j1BWFZ0/DiEqEKWRSyria3aOO02kixRpBlZlqAaJq1uj0ajhaKZlHnJcjFhs12ia3WPz2606fVGBL7Hzc1HOp0WH/0tiqZzcHCEBGx2mzoUo8mkfgbU6iBFUWk1W+i6jq5rNYws9shSFVEo+G/++ue0bIfJ5JZms0Gn1cb1POaLBbZjc/zgE1bzCb1ej7evX3D26DHTuynL6R3+asXeyQm9vQPevX6FKkmcPXhEEoT37HyZr//q52w3aw72x2w2OzRFYed6GJZDtzvEaDXx3R0goCgyByeHhFFCUeZkv/413z1/TsNu8Ne/+CW27TCf3uF6W774/Ctub29Js5z9w2PkKufi6gMyAn4YM53cYegmsiKz3W64u50giCIN26LIcpabLWEccvXxijCKmE1ndDoOi9WaMAgRVZVms0EQRXhuXQ9pmv/ZOv2v7N3r7LYrAj+g3bcIfZe8yNAMgzQKmN1dUuQVzW4fSVIwrRZrd8rW98iKAjd00TUHoapf62EaUUkiDavBztth6CaCKCE4dZLJNpuIosTV1Qu2uwUIAsvVAlVW6rR9XhKG4b33IAPqdY0k0VADn7zIyMsCRVGxnSZVWbHdLkjnKWmWkqc5QeSS5kU9Ky5Lrq4+sFgsCaIYRVKZL7ecnp9TFSU//PAdJfUyXp7mNZv+XuJl2Q6PHj1BUeqfy6qg1+sx7vdx5zc8efyEhmHT73dZL6b4aYqhq5w9+oTe+KC+YLg7fG9HXlbkSYQklOy2Wz5+vOL8869I4whZkjh+8IRGw2Jy+QHdspBEiTTN6D18iFRVpFmBIsqsXZduf0QcxVSyhOfukAWRRFboDYYspitUTUWVFfZGA05Pzui1W3zreUiqwXC0T5HnbDdr+p0OjqHx3XcvydKUXn+ApKjc3U5oNmzu7uqHxpv3bzg8OKTddoizBKkqUFWT128+YNsWbz9c89mzx1zdTsjSnCRN6Q2HWKZJFMV1dqMCyzJ/WpGu1ov7flvJQKupH2maIlk205srdq6PbpkomkElCLi7DYvVlKwQyLMMVTZQJJU49gmiGFnVaJg6URhSFAW23ahRR0ItD9CdBrPpLUkc0+0NSe5mSKJMVdYiXFECQ9VQJJkiFyhJyQSROE4pK6/u5TUc2p0eiixTCmI9A9+tUTWLRqvN8clDwiQgiyK+/e7399A5CVGUWS2XxEl2LzqomEwniLJCHLt1irws/2T9UDWFbrdLp90hTiJEQcSybCzDpN3tszfaYzu54vXLCXEYEuc5w/4Ix2ngb9eIlKyXa5q9DuOjE16/eUMURZycPmS4v4/n7pAkgdlkyumDx5RZwYfLD3z59V8ReR6CAJv5kiyJ6Q76RHHC6cNHtNtdLp5/h1UVKIrGcnqHrFv0gpD1ak1R5ogINJ02RZry8eINw+GIg6NjKgH+3b//n5ElgW+++IqriwsMp4E/mzAYjfjH3/wTZ4+eosglN9c3DHpdHNtBqComkxmqomGqKnGWEaQZVRijajpuEKFKEm7oMt/skFSdg/09gjAiCmOKoiTPin+xDv/s7H4+v8LzNmiGTqvRJk0SZFmhSou60S2CatrIioLr7Vhs5mi6XX9YlommSmRFTJqlxJFfr9FKGht3hW6YyJqMZVoocn1R2nob1tsFhSix3uwIouRPkrM/SiWKIiPP719bWX3ozotaCCvLoFsmkiohaxKiVNXuTgGS2KWqchDqkO96vaZWTUooqoyu171HQRJYbzZcXl4QhhGSoJJn1R/vSgAoisrJ6QmD/pB+b8jJ8RmddocKgc16iVDB7c01lze3/Pb3v2fjx+ztneAFAbPZDM91a12CVEM3TNMmLyviLKdEIIwTNNNC1wzavR7+dsf89g5ZVomCgN1mg2EY9PdGVIDpOMiygCJLRIHPh3fv7uOIDrppcf7gAe5qSX/QJ8szPny4QDcMjEYTs9Hh8aef8UdZ8ddff82g1+O7Fz+w2Kw4PTnl66//EmQVNwgZdts8Pn3Az/7iL1ntfAzTIi9yNusleZJwe3dDmkQMei1M06KqKqbzJVVZYpgG3Wbdx3aaNkWR0e02OTs/YTjq/bQnaVUIKLrOwd45RZKx2ixpNTps4yWIOqVUMjo4pohCDL2eKyuKQlEUZKlJkixJIo+du8VPQvpiRRi5DLr7NFodFEUj9H0WixlZniGKMkmUs9u6BFFMQYWkySiCUHOOyhzx3nEpSiKKUl+UKKu6RaVbCJVAliSkaUKWpmRpQpImdIf7DEcn5FnGcjmrC1IQ8Dyfbm+A5+0wLZO8qDcrJ/MpQRgShDfEYd3Ar32dAu1Oi9OTM0xdJ00iLNkhiTwoCuarKdvVhPPDMfL+IUEYoqgycRzgBh7z+QzbsjBbLZqtNqqmc3B0iL9d8v23fyCJfJAUnGab5eSWzmCI0bDxfY/9wwMmH68YjEaUecZ2saOiZLtcIisS2+WKvChp9bsUZcnh2Tnd4RhRUQi8LbIskKdJHYW0bWynRXc4Ynb9keVsxny1YDAcMZsvKMqKvaHNxds3NJtNdNNgfzwiL3Oubz4yPjjmm7/8V/iBR5rEfHj3vt4kVRUs22F/POLtxUfSIqMqcnoth8V6w2gwIC4rkiStjd5pgaqqjMc/tZk/GtQTIdNiu51TiZCUGbKqI6s6x8dn9PsDtssZLaFHnufkZUWSxLjuijgOCaOApCrZ2ztFk3QMS6eSRBRVJksTvMAlzWN67SGX71/eF1BKVVWYuoZpGIjUfUkBAfHekiErGqoiIxQFSZERxrUhpShKJFmq+f55gawoWE6D4egAVZFYLm5QVK3Wf6cZUJHEEVmeYhgmYVhHAHebbe3wLAvKsuYd1avUEqO9PYSq3rk3TJvZ/Jbp3RUXb19wfnqOpJlois54MKZlN9j6O6gkbMshzXOsRgNBkvC9HeFsimoYPPzkC7wgpNfp0RuP6w/u6Jj1YkGe1hzPLM0RVZ3h0Qmb5ZysqBjsH7NdLvBnaw5OH3B58Y78/lzpODaiIuGtFoiSjBcEfLy8JE5zJE1H1zReffsHDMPi4PwUN/QxdA0EEVWGrCyZ3t0Rvn7NX//1X/Hl51/SaHX49re/odPpEoQ+zx4+5PnLF9yoMttdznbr1xbIosA0TfKyRFZkhHtter8/YLnbEQV120vWJALfY/Jn6BB/tkj3BkdQwWo7oSwrDKOBZVlUiDQHQ4ajPURyTMtC0jVEQcTb+DVkQdJwLIUozRk1e4iiRBh7+KFHpzfAVlrkaUEc1e2l5fKGiw/vSLOy3venQpIUVFVFQKQqagOxokioigbUpr6syO9V2SJR4BEGPoZhIQj1JEozbfqjfQxDw/M25HmGpuhkaVSDdgWBIPAJk6jWamcZm822LghFrb3zVf2eFySwGg0GvT6CIJCXGYvFDZbdot3to0kiDx495XxvjzxxCeKQwd4Be8oJnuvRdHe0+0PawwG6abHbbElyj2C9JAp8Pv/sC9bzKcG23piVJIk8SUgCF0nTMGyH8fEp7mrBcjZjvDeGqqDZ7XB79Z5DSWA4HmOcnZEmMfPVkiJLkMqKRqfHarPh/MkTnqoGw/GIty9eoOoGhqUiibDdrBGrHNvS2RuNMewG7d6I169+4O52QqfT4+2r52iaQhxGvHr+Ax/fv6cQSpbLOdPZEst2AIEoCrm+vaPX7fDo/Ky+UwgTkqJkuDfi5voGWao9VkEQomk/kaqXpyl5WVAhk+cJjt1CUwxSCgaDfco0RVAsnFYXG4k0Ckh2PkKV3//3VHTabfwgYb68Q9N0NE3HcbrIksp69YGbu/d0O3tslisQJVTdoIgiVFmjuMenZElClqX3oDCDtIgo8ozq3iQniiJlkddnRkFElEC3DexGi25/SLc/xlA1dpslhukQhwFJliCKIkmWIMkavufjewFZUZAmOWVVoQhFTV2mbpFJUr1GLVJPVx4/+YLQdwlDn0ajga1pjHp9mk2HIlVJo5DpzRWdXp+szHj46RfoukYFZGGIbVg4ukkSB1xfXZL6Povlgp3n83Wri6bL9Pb2uXqzw1BVjk7OCcKgJl7nKdt1nYhqD0bsvJDIj1AUmfXkmvZ4nyQKWcxnVBU87XbYbdaMRvucnp0iivDFN98gChIvf/gePwqBkuPjY5rtNuvFkqbtMBjVWeJGs0WaxGz9Ha9evGTQH/Hq5SsO9vbpD7rYTpNWnNfURctiF9e7YKv1lqvra1w/5Pz8FFGS0BSNLElJs5xut4MoioThT/Q4xXFIVVVkgKRq6KpOWVW0ugNkUcDdrREliTTJCaPtfXQtumeVluR5RRwV3N1eYTaaqIpGozlAV3Wm0ytuJpf0BvuYqs1MFOl0e4RBhCgKxHFMFMc1Sz5NqSrq825ekKYpeVWgSjKiCKIkoygyTqtLo9um2xuh6TqWbWOaDURRJE0jFEUnK+rfT6iEex98jqLpFHk9rhMFqRbEFkW9yy/V1GMBgbIooCqoKGq/k1iy2S1wt2vOTx+QxR6Bt0Yc9rBbDRZxQCmIOM0ex3sjdKuBt1mi6gZ5VrDdbKjynPVqiqjUHs/esI8XpWyXS9LA4+TxJ4z2D3jz4w8M948oi4IiK9g/f3ivbIQ0zeiPely+f4Usq1Dm3E5mdIdj9o5OSKOANC3pdIeM9/eRZJUsjkmThA9vXqGoCrppsb9/yPHZI5TbO9abHXa3zWo+Y384ZO/ohLevX6PJOp99/hXL5YIoTnj17g2i+imSohImOevtAkmc4zhNVFVhtfXYvvmAqWsc7e+jygKyWBEmKYZuMh7uUVTFT3/dF3mAKIjYRgvTbhEGG5BkWmIfbzOnqARCPyCMtrV3ACgrAUMzKanzlrPFLWEW01QGmJaNaZnsdkuiKKbXPaTZ7PD69XcUeYKmKGRqgqqoZGmBptaYG0QRRZChgKKoNdp14VQYuoFuNTAsk85gwHD/gEajhSRJCGKFKFT4wQbxXtEN9c0+DEM8z6WqBPK0IC8yDFOnKKpaWFZBUfy/59GiqMPNgiAyGB5wtH+IrTs4doPT43PksmS98Ph4dcl4MKJIFa6vP2JaDtPFhGa/y/z6A5HnodkWo5OHOL0BcRgQhi5JECCpCqph8zf/5l9DUfF//If/hY+TO37+i7+l2RtQVSW6LNaj6lzA6Q24ef+2xiCJCqODPUzL5ObyA6u7O55+/hWtdpuL5z9g2zZHx8eUcYzY6pAENSKn0WoTximnD59hGRbebsvN3Q1CmWPLCqvAJwgjTh4+QtJUzIbDarkk9ANM06QSK7KiIE8TOu0Wb1ZLQt9HURQGvTauH+H7AbIk8+LVW3Rdw7IdDF2n3WhQFjnT2YwoTn5akapSvdFnqjqJv2XlbXE6A0RkvO2GSpDwNi5/1KWVRUaaFyR5hqQ5xNkWSZQYDg/o9kdYTpMsDqkKgSiKQBS5u/vAerlG0ZQ6uJzmlFWOqkpEcUQUxXUySiwR8hJZluvlQKHmGBlNG6fp0Gx26PQGaLJSO41KkJAohZqXCqBpap1NDXakSVSnrmSJLM/uDcj1gb8+gd5/v3cAVFUtudA1DV3XWa2nzGYfyYscWVIxFCjztF7fPTrEXS0Y7u8zHB8wubnE3a6Io4TtakUjzwk2a0zHpt3rY3z5DbcX7/jdb3/DgydPEfMC02nQbLdZuR6ypvP42WeUZYmiKshKQBLHhN4W1/fY39tD1TQa7TZ5ltHpdVGoqIq0PkJZjT+hhmJvh9VqUqQxpqkTeht6jQaWrlLlGWGZs9lsePbJY4qyQtE0LEqWsxmj0ajeeZNE1ssFYZoz3hvz8fIS1dA5PzkBoSCNMxbLGaYqo0q1k9RpNknjCEuWycqMZqPWAoVRRBzHiOJPBJZlmQ8CRJGAG7ogSNimRRJ5eLslYZaTA61GrxarUoEkYxg2ru8Rhi5Oq0V3sI+i6CxXMwRR4vr6PZvtik57wG45J0tD8lImTSuiKK75UAhkWYYsyVTUDACJClGuCSaKouA0mrS6fTq9UZ2EUiTKPCVL6v5tRUlZFmi6Vjvhizq2liYpqqyhqbU3qapEAtUjS9Ma4x2nlEVNMf5joQqiiKppdHtDsiwlLTPazTa9bpso8Hn6+FMs+SlJEqDKMqbpEIchpmVzsH+EZlqIgkzWymh0erWlenvN6KBkdvmBNAwogLevX2GZFmUBP//X/5Y3r14QuBsUQagdSGGE726xG22qSmLv6JRWu4XibfFWc9bzKY1Wm1a3W6PjFZlWu01Fge/WGwDb5y9RFREvDLm5vubxk8dMPn5guV4TRhHDwYgwjLn5eMeTZ59w8+E9nudx0GqDKGCqCseHxzx+8gmT6Yz1coVpGrx8+ZwHD86ZLFZcX8cEUcaTh+e8u7omSeu3U5imaAjkeYGiSKRZDTv2/Z+oEtd0E0EQkFWVjtpH0i06jR671QLX9UmKHEEzidMMCTBsB8tpEscxaRLTaDRptobkRc5qfkeUxiRRwno5x3KaCFWB59eUZwGZLPNQFBnQ2LlbNENDNw3iOKUqSsSqQjF0xFppShIFRJ6KJ8JqmqAZGoO9QyzVQBQlVEVF0zRUVWe3WzN3J2w3azxvR0Utx0rTkiiJEMR75dE9g1UQaufmH5+oqm7Q6jQpy5QkihGFioPDU7745CnvXvwBVYB2q4EktlnPpri7DQUiL779A6qmY9lbPM/F6vRRTQvf9RjvHxBst4RBTFGJ/PyXf8fN1TuuP37g8PAIzTbo9/v846/+L3753/73zCa32M0WsqpS5BmdwajmVs2XbFYLsjKtJ4KigAQk7o6PiwVGo8NutaDZ7VEpMovJHYUoklUFqqYxXyzoDvZ48uxzFE1muVjy4/d/YHo35eHjJwxGhyimzoeL96R5znqzQpV1ZKFicvuBJ48fMB6N+c1vfkMWZxT3CbZ2wyHKcsb9Lqvtlp0f4XkBaket7xxRRUmt9tztdj+xSC0LAQFZqe0SimESxi673Yat55KUBQ1JIYli8irDcJqkaUZe5DSbLQRRIYh8dp5LlqdkScxsMUUQJRRFxvVc0qLEsBxEQapVi0lCGPp12l0WqSoBSRIQFQ2xEtAUnSJP6t2rOEEURAJvS5YXdIYDTH+LbhqoqoZp2qiqRpbE+L6Lu9vgeRsURUF3GkRhzHY3odFoo6oaq8W2nnCV5Z/aTlAfA+yGyaeffYqpqux2a8o8gSqjKHMODk4pypDx4TGJt0MQRJbbiiTYcXh0xmq9IssSWt0uw/2Dml2/WHD17h0H5w9oIyBVKYKk0G00WFVgtXq4mx2r+YzlckOSJgTrJe3+GNVwkATIkgRZVTAcC1EWmdzdsN66yKpO6Ls07xFBjZ5GWULDMnn/9g15FLDXP+Tk5JjJZIrT6SMKIuvlksVsyqNPn9FwbC7DgH/+p3/g8PiMp3uf8vrlK9abOXmScn56hhcGuDuP8/PHbDY7dMvkZjolS2IajlUD3u62jEYjOt0O3z9/xXrrUeQFmqah6zXhJs8zqvJfHov+2SIVhNq9nqYJlVhgyA1iPyZJUuI0QrM6iEi4wQrdbLBar0iyhKbTRhRFotBl42+RJYM8KVgu5rjeuj4HZiVBFNJodsjzgjD0SbOULC/QdB2NiiRJSJICUZRqpE1VkWW14aSquBfzylTk2I0WnfYAx+5gWR0oStzdCkmUiEKPnbup10yqei/JME2iKKDf77G/f8q7ty9RVZk4zv4/xVn/HUASREbDfc5Pz7i9/oCqKTw8f4RYZmzcJZ9/9hmWaSGWJaqm8eV4j49vfsT1XA5Oz/C2LvvHh8iKhju/AaHkzcuXdPpdDN3EW2+JvIAsidFlmcX1B5BEXHfH6cMzltMZuqrWLRxdZ72qL66WqVNkKYahE/m1nhtZ4+zRJ5RFgawbCJQ02g3urm+RJYHb6S0He0MkRUUVRTazKaUoslsv6HUGzGcL5ssVVrOFajkM9/b47ne/Y7mYUQkAIs9fvCBMIqI0w3NdkGAymeCYNv3+gFevXjHs9QCRrMjx3Poy1W41CYKwptKo94jOskTTf+IiniJr1J7LClFWKeKSMHSJ0wBZliiLGESNXntIkpYs1lNMzSYIvdpynOc4Zgdvt+Ju8oEoTVAVDafRQVV1DNMmSxJ8f0eWxmi6jOUYaKpOmhaslyviyCfPM/wgoshyZARUSURXNHRbh6qeaNi2gygK5HlW0+GKgrxIURSZKIqJwxBFEHEcB1lRMTSDXr/WLPL/cPZeP3ZkabbfL2KHd8efdMxMuqoiy/adnul7BxoDPUgY6VHQPyvIYoDRmNumqrsciyyS6fP4c+KEj9gRetjZNfcK6BZUBAiQ4AuZ/HKfvde31m+hqoCEEEipXOO60H/6xtCFget6GKaJ43gErsNwPGE4GHF78R2jqIcpW1794Tf0J0cMDYN0vcY0PVUcJgzGB4egCfbbNZv5LdPTZ3z8mUmZ59BpLG7vmJ6eM1uqQt9kv8YwDaLekCBS5uBwOGY9m2PpShMWmur6bKXk9vKCN6/f8Tf/7d+jNw2u62C5LnUtWd1egy6Ikz3j4Yh4PGG7TXGCBNPxiHydusrxrAMaqXNwfES6f04YBZRFhWxbetNDPv3lX/Dd17/nX//pn7i7v+Xg4IjTszPaVpIVBb7roouWXRLjeC5C1+lFIev1in7kc3k7YzDo4QcOi8WWorQ4mE6pqoIw/JlBvKpSEoxsG2q5fehX77BMB0sXOEHIwfhQrUHzGMcKsW0L07BxXBenbZkv51zcvEEXFscHJ+zTraqPrjLSJCZLU5qmwfcDLNvE93vQwrreIWX30yla1jV1UWNoHYZjoxsafhRi6gLN0NB07SFkt6cocupasaRk2yEb+cBIVdqo6/kI0yDyfRwn5Ob6LVXVIFvQNO1hSAWykT+dpEHgE3oe6+UN+2TH9HhCU6fkaYypadzO7wk8j9HkgOXtFYbpUDSS6cEBw9GY/WZDuo8JwpC6OcS0HYbjMYZp0jYV2zhl9c33PPvwOUWWcXA8YbveohsWy7s7ZCPREAyGQ7xRD7tUwr3XCynSnIuLK06fPGZ9PydPNkT9KYPhgLZr2KxWDMZjjg6nmKbNsD+hLgukeHyZAAAgAElEQVTev3nN9NFjxpMD3vzhK0zH5JvvfuD2+oLT8zPyJKUqa0aTAzzPI16uMHSDuu148eIlLz/6mLvljPVigSUMbMPg+Ycfsoljdust52ePuby+xM4cPvvsU7b7jKvbBY5joWmwWm1o25ZBv48w/rTX6c8O6f38Etk2ClIrK0bDKYEXkOc5JS2mIUjTPbP5DZ1w0C2LFgvZdDQSZF2x2S5wnRDLspFdTlln+N6Eah+T7DbKTBFFhH6oynM1QZpm7Pd72k7tj8tSXcaFrmHbNqZjE/aH+EFAkaVoqBhJluwwbYe8lbRdh5QSo7RVOtWwaZqStqvAsLEsD9nWvHv3Dcv5krYFwzAIggApd9S12uurKVUrUc8P0boKTWgMB1OisIdpOnz1+9/xwYcvOfriFyTrJfF+z3DiMz45wQ97OK6vlhB5Stu2Cleu6xi2ha6D0A0eP3/K//m//SOffvG5+lSgpS46qipXVdyuwz7POB8+odUUwGGzXKCLjrKsefHp5+gy5/r2nmg85eT8KW7Y4/uvfoffGxL0I8qswLAsDs9OaZqCdz++o+sk3375a1VB5PTQLYvFfA4INDrOnj7BNASb3Z50tybwPaSUpEnBf/7Nf0Y3DR4dP+Kf/umf2e/WdEKwXm0wDJPvvv+OrtMpywZLt/kPn79kE8dIqal7fwt107JPEizjT4/inx3SbbwA1CkVej0CL0JrpUpdGqY68dZz0rwg6gVYtocQJkm2IytimkpSF5K6KtC0jg4dy/bRWiiKHNcLCPpDQj9C0FE3kjwvSfYpu+2GsqzZ7Hbs4xS0Ft8PCMMI33UJej2qpqF7QAHJWrLbznE8RRwRlq22RYBsVYS6biSt1NXQtBVJHJOmKa7jUnoNtmPRVDW2bVPXShLpOmXTMw2LeLdA18DzPM5OTkk2S27vrlTMuW0xtY5wOMTpDxC6gRNEKpn6UMtN3VAVBW4UYXsB69kd8XqBYeg4tsOLjz9iv10jhEUQBkweHbJbzKlb+OTTT7i9uKBIYhwvIilKxpOI9WJDXUvc0OPyzQUHj04ZDgY0ZU3n1nz0ySfowuDux29xXJVPK5OM+eyOeLtjNDng8vIKS5gMRyOePjrh/vYOSUsURliWyevvvmEwHmEbOt98/y2mDpPxECfw8IKI26v3fPv9t/R7Efpyoeyc6Fzd3iqsvOuyT/e4psmTR4e8eX/HdDphsdpQVRW0LdL8mTqp6wY/ffxZlkOeJ6pir64I3ZA6L9huV2iWC4bAdn32+416aEmYz6+J4w2O62OYFnmdIUyPeLcEXXB0/Bg/iJCyJk9j5ZrKShbzW+q6pqpqyqJAN3XCqEfoediWi+d5aJpOmad0UlJtN+w1hdnBqHFdi7qucFyPRjZUtWI/NbIlLzN0xyLwB8pobTsUWUHTVDi2wzZX5uZ//6Fh2RaO45Ole/zA5S+++E+M+wOyB0p0GPT5/POHE7DVGB0cI+sCyw2pspQiS1RNoqmj1zXx/JZoMCUcDLi/eM/p82fYlsUk3bNZLKhqyQeffM7idsbVu9f4gYdj2VhCR1YVzsAhGgzQDYETBrRxgus6hNGAXjTACwKqNKfYx5imzt1sxW65ZXqivh5lU6I5DuODAwb9Pn/5y78gT3Na2ZLtY06fPEZrW6YHU7IspypKAsfl//rn/5v7xVpt45qK09MXvPn+W+azGY+fPCZJU6SETz/5EMMwePz0Mbe31wghWCzmGIaOZZgUZc1gOCQrcjbrHek+UaG/nzOk2sNyWL2qS9q6JMlSDNeHTmO+uKWoCga9IaPRhKZqVJI0y1mu5qTpnsDv4/sRRdOQZCl+aKEbglEwJgwjBf2qC4qiJMsqlqsZeV5iGBZSphiGTj8I8IMAQ1jIVr0GyyKlLgr1sNKgPxgR9EIc18EwbWQn0Q1B2zUYhokQAsux0Iw+Qah6NXVD4PuhQqT/BEVTgUJdL2lbRXBxHIfAtbFtk2dPPyLwfaQsmM9u2G7mvPjoY3phD8tx8Prjn+pe9rsteRLTGwzUtsj2mV/fkCYxlufT70V88PnnmLbD8vqSRnYEA+UOS7dbouGQ+OuMukkoyoquhWS3w+uNiEZ96iRncX/HcnbLUfUIw7KwHEf939zf4Pk+ht5RZAl1o1oEo+GE7XpHtt/TVDVvvnvF6GBC2dRs5zPoaiyhkRYlZVVTliVnT8+5vbvHtCzOzs/xXZd9vGK1WfPb336FYQkm47F6pRsGrmNzfnbO+4sLxi9ekjU1v/v1r2k1WO12CA3u7u/JsuKB+6WpmvqfM6S0/67BSNmS5XtK2RL6PbbbFdvdFsvzGI1PGAQ9vnv1Jdc31+SZIopYtosbBrRaR1WmeLaLaQgcP1QWPL2jqWtko3qYNuuY3XaPEOphpQuN4XiC73oPYAhBVVYURaEguU2Hpmn0xxOGk4m6q4YBwjAUQ6rrkE2NYVt4jk9Zlw8bLI00jXFsj7IokLKhqooHp5VO1TRIqaIi+oOmO54c8uzZC56ePyHbbzDtc2w3oG5uubh4y+MPXzAKesp/WtcIy6LZbZFNQ5PuHzpCNcaHE7p5x/3NDfPbe9wo4OTpB6AbdI3ECgIcTzW65PGW8ydP2a1WWKbF5PiYtqnVtSTPSXY7Oq0lGo1pGoltG2xmM/ww4PLdez775X9gdT+jyDMs26JqJMV8ji46npwfU7Yai/kC2Uks1+WHN29wHYeybCiKHNO0qZsGQ9fY7GO8/pBnj88xTZNXr77n3es3DAZ9zs7PMCybuiw5OjggS1UQT3UklFhah+M6tAgmQ4v5akOSNWRprtbRukZVFj9vSGXb0dFBB02Tk6YpwvJoa0mS7HA8n+nhKf2ox3o14/LqPbs4Bb3jYHyiWE6OR54nRGEfw/LAEARBD9nWVEWFbKFpWppGUpSFKjXrGtA0+tEQ23dxPZdWthRFTVEWbOOYNEkIHZder8/k4BAvDLBd9XtdCOqqoChzDNPDcVTnetvVCNMlz1OFeJEVWZaQJDEdHb4fYBols2T5oJFqqmjCFBimThj40NQYmk6dJWTZjs8++QssS/1nCMdFmQYM2rrBMgykrrHdbgFJGqvAW5XGzGZzirpShpywhxtGbF79wJHvI8uM3XpHVdeMJmNC16atSgajCU1d0bUaTasRjScEbfXAARCUdU3VtAjHZnryCDvscfWb3zEc9zk5foQV9Hjz9R9Idnterzf4kY+hC/7w4zsOjg4ZHRywWa24uLnj008+pq4KhKZw8p989jmXF+9Zr9acPX3Ki5efsLq/4ezj5xiuyz/+07+RZRme63F6esJqOUMIk21ZsdunNK1G3dQcHh5RtZIvs+/puh10Or1eHynrPzmHf3ZI8yJ7oIl0NLJR4rHrUlTpQ6fRGNe2ydOY1VqR1HzPpzcYM+yP6LoW07JwbAtdeMiuw7AVIqetBGVd0Uj1UZumKlym4F8tPddHCHD9HlK25HVOnmVkWUZeFJS1xDI7ovFQmTQ8B88PsGyXtmvQ9BZhKrG/lS1oFa4dPNxRS5Xbp1WRZMsm8AMs0+F+dk/bKulLCIEXBLi2T15kWJbNzdU7dA0GgYftuPiOgeO4OI66U+m2RbVP2O/W0HUk8ZbVfEMUBWiGQzAYkmotxmZHst1hmRbvvvuW0WjA4HDCerEgDAM0Q8MPeri+R900XL5/Sz9JODo5QTadQrDbPpbnUqUJTS2Jej2krNktV4yGA7qmxrRtNM0kTUvqJqbXj5g+OuEwT1nczqDr+Pzzl3i+z8nRCVmaYBk6luswGI3VN5bQ1QOwqTicTFSZbbLHcUxm8zm/+/bNg13ShK5juVpxND1Atx2++uZrsrIk6oVcX16jafAP//APbOKENEkRpolsmwe80s8Y0t0+/vf1oKbj+aESkKucfm+CoWkUeUojJff311R1iR+FeF5A3Vb4XojvR8hWU4qArBHCJM221LIlzxOaumOzntPIVhWLGQLLcrBtG00INN0kjrdkRU5WqGShbFrlHx1ETA4e4YcRfhAoj6cm0R8eel3bqSizLLAtJZ10dYnnBpiGTdO0pDLB931oO+oHK6BpiAecjro1aLrGsD/iaHrEpquZjKeMBwNOT8/Z3l+xjncEg75yeHUNslEfb8l2gx/28YOI+6u32NEQPwiJl3P8MOQvnzxhNb/j9uaetkUF5SyTm7sZg+GI/nAErSR76LBq6hLTdkjyPdvFinS34+D4hE4zaNFoq4q3r75XjrRGMiyn9IcjbKFxfXWDYRn4jkkYBhRdy8HxsZIGy4wg6uEPp9zd3rK8fI8b9oh3MXmakaQJ+mxBEPXZ7GIWmw3bfcJvvvyWDgg8j8F4TJbssAw4GI9J85zIcoj6Q/QkZjgeM7+/x9LgydkT/vav/xqkpGlaSllzfTP7eUPade1DaF89IHQNyjLDMmwModE0JUITbDZLFrM7srLEdnKS/YowGtIfjOg0DVk1GIaBMAzqpqQsc7rOoJUQx2uKIsd2XAxhYhoC6BBCR5gOWZoqA3VR0raSoq6QXUsQhARBCELSaS26DmhqeHVNV26nqqSsVau07FrlxGk7NL1D08F1XeqqwHEc6rJifn+jPJuOCbogzwtlH6xLPM+FriMIfcLAwbAMimTLYrlgOj2kP55iuj5Vtn8gf2g4vo9EkGzXbLZ7zsYHVGWOGwRsVhu6VuK7ASdnj7FMA893uLm+wnVdwv4Qoasite1yQ1U2FEXFZrnEdj16g5CmbrBcj7pIcXou86tL1psto8mA5d0dg2Efx4Bkv0ezNQbDIa4p+Obrb1ivEz766EOklaPpBteXN4i7GZvNhtBzOX7yhFdff62WObKjkblalqTKg3tyOOW//x/+R+qmxrIsrt6/w56OOT97BJqgkZIf37xB72C3iZlMjugPx8yXC377638mSVXBw7urC/zA/38pKv8/htQyVamDhjL7dk2D1DtM31VeTGGTpjHbeEee5xSNpO106ARRNMB1XLKiwBSCVhgqny4sPG9AWSmHfFEUCGHguS6uq+6OdBqG6VI3DXVZ01SVgpbpGrbjYNkmUS8iiDwCP8J1PUzTxLItbMuiruuHdaOCTui6QdNUNFJxnLpGPpySGpquKwVA6NiGYNwfYZoWddMgDA06QRj4RKFPLRvOzp7i2wKtaXhzdcFsOac/GgAdTVVhGAZ6C+k+QTYdhmNRZSWHJ6f0hgMMXSeNY47Pjlnc3JPVNYNBH9dxuL25xrItpifHaLJhdnnPYDrm6ET5OJN4x7tX32CYNofHR4TDCZalI0uNdL9nvlqxXK8JQ59ev8/dzQ21bLm+ueHkaMzw8WOKMqPRdM4+fIYTeNxfXuAFAZ2mk+33XF1c8Fd/+UtMyyWMQmZ311xeXvPsg8fE2y2Wa/Pll1/zKMmoqxzLMtltVaeB6djc3M9AE9zNZuzThE4IqrbFNk1OTh7x7sfXbFZLTMNgH+/QdJ3Vekcruz85h39+SA1XudEf5AHZNnQIGtkiu5JGFuySPUmWU1QSx3MxTAvDFDiO/RD6r2llx3o7QxMmfuhSJ5mSfeoS3dDohWpRoOsdWSYxDQc0k2Qfk6T7B2qJju9FhD0Lz3PpD4YEQcDh4SOiMMK2lfmia1u6TqIbBkYLmtTU3sgA4YoHLKT+EB1RsoxsJS0S1/WwzI5OgJRKnajqkoPplJPDE3zLIE9itNpiM7vhN19/ycnJEwxhYboBtutTxnPKsqWpc6qiZrlYYRnQG0xJ1qoRznIMlnczOjqqquD68orRuM/F+0vQLYJeRF2UrLZrDp6cYVkGq9s5SRyz3iVU5QrXc7GCAYu7Ga0ssV2XJE2gayiSlNF0SBzHFGWpPAm1ZHl/j2ZanBweMz05ZbVccL9YMKobnn34EabvMhhGBFEfXYfZ7R3JPuPJ0zNub27o9XpYtk2rdfz47kfu724ZD4f81a/+I4+OTvjtl7/m8ve/J+wNaGTD82fP8MI+WqezjfdousZ4OGY0GPD2+g7XdTGNjOyhe+BnDan5R2ak1kHXoWsCdIOyVqGpJC/YZxlFWSvLmOcjqxrZ1Gi6YL2eI7sOTdMJe0O8YEBVlCTJlhZBXu4YDocMoimyyzGEQ9cK0Ex28YYk2dE0Ek3TMU2dui6QTcGg38O2BK7nYBqqeEwXgrxIyNL9g9VOo6oLdF3HtpW/tKzUnVEYNk3bPJiaWwXdrRs0BGgSOqibErQOx3FVsZmh0zU1s+USz7HZblZMD054+eFHPP7gQ3VlqEpu3l4xPFQ4dsu3sGyD5d0dbXOPZbvk2Z4ff3iL7TicnJ/SLExkIDEt9cDr9JY3r37k/NkzhDAp8xLXdNAtA8sL+fxXH7BbLan2MaYlmN/M2C5n2I7D9fU9o370kI7o2MYZ9/Mln3zyEVpdsUtSRocB28WKKN2xXi3wfRfLNpgv7rFjl35/gO067HcbbNtkcnDO/e0tP/74msl0Suj3OD99xPt3F/w3f/s3nB4f09aSosj5+7/7e37rOfzwRv372g6+/e4bGilZb9bstnsMTeNudk/dafzqr/4j/8v/+r8zLxcPa+ifMaTtHx9NncYf76VC1yjKilI2JFlBlpdowiCIPGg74v2G8eERneyI4xWjBykqGkzI8pztaobnB8RJTBT28L0Q2WR4fgidgWWVJElGmihvp+P6dFpBluWkWYrr++hCRyIRwkC2UlV+ZynJPiYvMzQdDGEBCuhg25bCErYCaQp0XQ211mnkVophWDQypqiKB+R4S9dKdb2wDZ4/+4DxcExVpliGYLfbEoV9DkdjHKEkJK1tFBK9HyFsk2ZfcH97jd/rAy3pPiVNcnVfFTrXlzeg64wPDtiudzQduFGEphtkaUYYOeyWHZvlgnSxYHh4SFt3jPoBoaPz7e/uqfM9Qc/nh9cbmroiCgOCIMC2bPqjAfezO2SZYupgBT5ZlrLfbDBNg7pQmbLAC7EDn+VqS+RVtFIysY/YrRYsZnM0IWilxpMnz3j77pK5tsN2HC4vLug0HdEJTk8Oef/uFg2YjA948fGn3NzesUtSzh8/ZrvdYdouafaGeBeTLTJOz87xfBfbsegerpM/a0i7nyg8D3mfFmTXQNvRNi2dbOmkxI8iXNNhvZqhmRaO7VKkW/yw/9BZCZ1sWS9vkV2DbdsErUevd8B6M6PVWlzHI8vU/bSRFabtQCfIi4qizCiKDNsymU4PCSOfqD8ijIbYlqcMwclGPXpcF8swELpB01oYhonvR1RFpproMNTAdjwAe1U3lJQqcy/blo4W1/UxbZswjOj1evT6EX2jz/L+hsoyOTiY4lgWrmPTFCmVDlXdMBhNEKbFfrHk1//2a07PTlmvt2i6YHowxvV8pkeHVFVNlqbkac7s7h5Jx3A8pjfoAx1JnJNkBVG/Y7FeYfb6CFPnzR++Jk1T1qsl/bs7xifH9Hs9GlkrDqvsSOMdb394x+W7K4TeMbubM5mO2axWBL0hi9kddVHx6PQYcXLI3d0M13ZAGKzXG4bTEX/43TcIQ0NDZzAZ40cqgx+EHovFCk3vcGyH+9U963hLvt+T5wXnj8+Z38958+YNrh/h+R5ZXnB/f4/n+bx4+ZLf/PZLpJQsl3M2mx26rqPbP9NPCv/li6ujRQOpBH5N6zCEsrCNB2P2qyVNXeH7Pp7jY1k6QW9MW9eURcU6vydP93jhkKTYMBoeoBsOmt5yOD3FFBZpnoKO0ikxKcuUfbyjLmuEEPSHQwaDHq7rEQV9DMNAyobV+gYpW/r9Mb1ogG2b6nSs64dPAJ2qzpXBtuuglWi6QMqaTqptmGxqEDoaih5tWQ5RGNEbDNF1jVEQcPv2exXpdj32mxXWZEqep/Q6RaUu8oJ0vSTJC2zX5r/7n/5nrn/4juVmywefvMS3bQxDo5Udbdux2W7phMHkaMSbHy6wTZsg8DCExXKxZjAaousGvcEA2xToNNwtFtSVQqWn+z3WJubpBx+wWy9YbvYMegMePXrEZr9HMyw0GqJej7SsWSx3NK3ONk7QhU6RZ0yOjoh3CXWtvsaeY3P9/kpVoT9/TuBFNK2EumLQ73F7fYPtuXz+xRfMZnP+7V9/zXgyYjTsKzMOGp2uMRhP8MOI33/1e8o65/r6hiePH1OWFXWjgCJKShQEoU8Q/Gk/6f9H2Vj78FNtVjU6dPGwz7ZtorDH0eEjDAn73RrLFPR7EUEQ4bkhtJJ0H7NZL9ltN7RtR1FlWJaD54cU2YbhcMrR9AjbMgn9PrTQNCVlnrGPE+q6xRAGge9xePhQQuaFKkpbZaTZnrbVCMMRfhBhWy6maSF0A00TSKlO4qqq6dqWWirgRf3woCtzpb0apoVjOUoNEAJDCDRNyVXjyYQs2fLbr37D1e0N23hL3koOTs/xoyH+aIod9tkt59xdXyKRTE/O6Pd79Icjjo+POTo8IvA95ndzkqygalo+/vQFSZyw3yU8eXzK+GBEVUmCXoSut0wmY8IwpMhK5rd3vH/9Ht8P0ISifVRNS1GUlHnCbpeyi2NuLt5RFSmGYfC3f/+3OLZP27Vs1ht1UvcCBoM+j54+5bsf3/PlV1/hhiFJnrKYz+n0lqLI6TSd/TZms95h2RZSE9zPZyxWK6JexDCKWC+X/OpXvyRwbPJkT91UtG3NeNjj6ekJ2/UKDMF2uyPwfcbjCfP5gtD1iHcKCue6Dv1eoPA+P+8kFT/BTTX++EuJYQqE7lC2KoG5WlwDHb4f4boBhgA0wXqzhA6yIlXm5U4N+Xh0RF3mtF3L6cEJlibYSkldl4ohlWYUeUlVl4qKB0wODhmPpximizBtNAR1LcmKGNOwsE0HresoipS2swAVlW1biRBCrXdRji5DWKpKUDbUTaFo0ZaJI3SEJdAeiHfCEFRl8ZC7b+n3R5hCx7Qcnj17QVM3DE7OlHG5g8nJCTfXl5SypRf2qPOcqq5pZcXi/pYijUmTDMN2OXp0xOx6hqCllpLDkxNc16LFIMtz0rJiNrujSDPKulINg4ZOPxySlwXzmzmT6RSBZHm/xPM9pobg9vKW+WLLcrlm0A8pyoSvfvt7fvGrX+LbjrImeh62Lnjx8gW6EISeg21ZpEVKniRUDfynv/lr7m7usAOH7S7G9h1uf3+D3nUcjgYkaULk+2htixf6RL6HaRi8+uENvu8xm89p0QkDjzQISfYJl1eXrFZrmqZB0pJkCgpsmzb79GeWjQntv3CmdN0DzU7g2j77LGWfZTQNFHlGGPhYlsC2LaTsSLM1SbalF4xUyYJsSMqcyfgEYWhUmSQKI1zbI413xPuY1WZOksQ0dUVZF5iWiS50XN/m5ORMbVJo6ZqassjYxRu28ZbJeIrrOGi6xPU8VV1eS4U2F4bqJZWtIuZ1KkNfFBlStqALDNPC6hQX6qcLfKdhOx7D0Zij6ZSyKjg9O0XUJaenpw+xlJyeaVGVCtmzW60IAo9wMMCwLDzfI7+6oSwL8jRmudyyiTP6kwlUNaWsqNsaW/NYrZQP0/E87q/vaKuKV99ckOYZJyePsGyTpqlY3N0xnE5Y3FnYns393ZxwNCSNYyzHY3I0xXIsuk3Dv/zrv2I5DoPekKPjA5qiIhxGXL67wrRUzaXrmNzd3JLtUz748Cn7rHjI7He4rktRFHz5my95/OxcLWS6js12h6YLPv/iC+5ubrAdpQ37QcTJuYFAQxgGN/czirTA83xM02I2m+E6Fp1mczdfEgQ98nxJVZe03c983Xed/GnjpOmga0rOaduaXRpTNhplmmDqBq7j4kURvaiHRk1ZxvSjMY7tkmeJyqPbNpZlkGd7DCEwdIMiT8jyPbIuH5w3FkIosp3jWNi2yaOzDwi8gKRI0TpBmis++/XtBWVd49guYRhiORa6MB70RzWYuq7Av0qvlT/9u7oO2laioeNYrqJOazycrhU6BmHgc3RwyOnhEZFtUgUhrtCINyuqquL46QcUSYxmmAjD5O5+RhRG9AcjZFWx3u9ZLO743Zdf88mnLxV0dzSmbUrm90o3NkyH1WJBXjUcHx+xnM8ZHow5EAfs91ss16U/6BOFPl/99rcMhkNsW6AZLZdv32M5PkLr2G339MYCWVds4xjHthG2zYefvOTx6SmXP17RdTVRFFHmKa+/+4GykvhRQFqqLFjQ73G3WDIeTVjc3xENh+ii4/DkkPvbW2a3d9imIN7v0C2HPM2YLZa8+uEVnm3y4UcfgbAwDJ3zsyeMD074w9ffsFivKIqcQb8HwlCS1Hc/8OjRGaPxiFevvsPhT5Oe/+ydVDcMdGGgCQGaoEOnkZK8rGialipXhlhd6Ni2zWgwYTIYE3g2g8GAyWSC7VoI0dFR0u8NkbICBGVVUtcNu3hLmiYqw9Np+F6AME0c18HzHA6PjhkNRrRai2P7qt+pKlku7lkvV1RlpV6HuqCtJU1VIesKxYq3EEKoE8pxsW0Hy7ToZIspTITeIQwN0zYJwwjXsdG1FqHrGIaBbVtUTUW837GPd4wPj/H6A2o0jh4/pcr2uGFAb3IEmsZkNEIInWK/Jd5s+OHbV7Sazvnjc25v56RZQbrbsJit2MV7LFMwGo+o2o6gHzE6PKSqJYu7BaZtc/zonPFkTJ4pvrz+oBB0EpJ9wdXVLb1hRCMl06NDfM9nt9uyXG4YTya8+PA5yXJLVzcKPKcLrq/nmLYNus5Hn3zIaDwgCD16wwGybqgL1bySJhllluN7Hi9efsSjR+e0nYau6bx9957Li0uurq+4n81ZrdfkVcX9/T1R1CfOMl6/ecPd1SWHBwOm0wmO42CaJlonubq8UhWVZcl2syXZ50qj/jknqZQPLrCHH5qm3Dd5oVzcTaVex12njKu6YeL6Pr0oZDg+wrRtqlriGBbD4TGW5ymAQZ6QFwmWE9I1NXVVUzal2lbpypxcS0kQ+Iz6Y4SAqmrpNJTvM89Jkxi6ljD0GA0n2KYS7P94Q9F1DUpxZLwAACAASURBVNP06LoWoRkPioRO2zaUD9sNXRd4ro8uBI7jkiY1HRplVaLTImVDL+rjuQFBPyAc9PndP/4fONEAy/cxbQtkSxWvafIUvxcRDB6zvL4gGPh8PPwUGsmTD15wd/WOq8srdF2w3Kxp6pYzz8H1XaaHh1RpgcxrDo8OqcsKTYe6qqjyjH284yZTFUDL5Y6Ts4CXn37I7G5OvN2yjTPCICQMfaqyYXx4wOHRIYv7GbqhU7ctjmPRNDVe6CAMwWg4YHY/YzZbMD2aoHUa9xc3nD56RFVUbHcr4njLy08/ZrWO+fiLX1DKhnS9xgtDfnz7jrqpiHoBX/ziFwihs9tuWCzm+FHAb3/9a1588Jx+MADNIPQ8dnHMjxfvSYsCYRh8/+p7DqZTTMvE+7nO/A79v2qF6FDdS7qmoT1IOYauymqLusRyNAb9Hv3RCbZjgzCgU2vPvMjJigzRarTSp64rOs2kRcOwJMI0CE0HAViGRedC6AcYloEEOk2nqmuyLCPdbWgb9ZA5ODhX+e22wRIOhuHStWp71LaVQuKUmbqXtpKyzNQw6wKhqZe8KQy6uiFP9rRlRZ3lCFFjWi66puiClj1hNbsjTmI++uILHC/AMAyauqIuErqmIhoOoWs5fPIB16+/Y7fdMhj2ide3vPr2e2arLZ9+9pJiscQ0BKvVjiNLRaTLvPzJfNLULdk+o+1axfz0bUzLpKokdV3x+vs3HB8dcHJ0yGafsN8nrDdbAi9gn+Ycnhzy9vvXpGlOL+phOw7bzY6b62uOjg5I0j3vl0uE5VCUOeJeMp5OKeuc8+E533z/iovLSwWDc12ev/iYtpGMByNsTZBmBZ99/ilXF5e8fvUDZ+dnHBwdE8cJ79++5snjZ3zyyUt6YZ/RaMLzD4esNjveXbynbRuytODmfs5qtcTxHD47+oy8+JlrUfWG+K/wXXSypZEq6WcJgW6qSm/H8/Efgmde6BEEES2KZGdZFsZ+pxz3slSRaMshywri/Z66azCEQeiHFHmO6zj4vo/jmOoubFjoEmSTUxUZcbxFdhVhOMANHNJ0T9pplGWOlCWWZf9U/9jkBVWeUHctGjqW6aDrJkWZPIB6daChrhqKIqEulbNe13XqIsb3PPq+D1XG7PaS02fPCYdjFTarC9pGgrApygSzaUi2G4LBAM/3WK83LGcrvv/+W/ZFxV/88nPKoiDwQw5PDjg+PiReqqbmWtaYtoPnuXR0vHvzFsd2GQ376IbBeOyg6RaObfLm1Q9UUjK/npG3DZb14NHVNUbDHuk+YbvbYzoOlucCDcl+w3gyoigLvvvuB1zL5OnzKWZt8+qHH7m8neMYMJ8vGUwOOD09Zbfbk2YZu80Kx7E5ODxicjDh9Zt3zO5nvHn7VtG/s5Rsu+ZoOuL9dcE22aPr8OrNay4vL3j6+DF+GNLWFQfTKXnV0nQthinwPaUKBJPRzxvS5iHW23UPdLmuQ3bKuqULDcfWMSwL2/eYTg8ZDg/QhUmHRiUVHa9roUUxh9quQzQaliMUvMDcsU9iNN3A8wyiIETWJY7nYVk20CEMD3RBJ2uasqCuCizbxvEjot4AQ9hUVUZZpHRECFMoCrMGtJJOFliWg2M5mMIkL3LiZEMrG9pWPaBqKanLkqZqFZNU1zENge34eJ5PnucEroJqnT77hKasyeId0XiIEw5Zz2f8y7/8K6dnZ0S+j+25FEWOIVDVjB9/jDBtrt9fkJYFtmWwX+3g4JhWt+j1fXq9IVHP5/V3P2C7Dr3RgNXdHUVZ0PP7rNcxTz54SidbTp6c43k+aVpi2j5FnGLbAV1bk+xiLNtAMwwOj45xLMFmtsYyHKaTEa/evMeyLV58/BGu7bC9jjFNiydPzsjilLMnZ0T9iP1yTde2+IFL1Uj2yZ6irPBcm9GwB3rHcD5nOh4ynRxwfDzl3ZvXVJ2ydKLBj2/fsm9b+j0f09BJk4ysrrm7u2W/Twh8T7Ug7mOy7GfeSYuq4CFAooYV0DtNJSSEuvO5nsvB8QnnZx8xHJ2oF3uSUORK4lF4RQPDcjEsS3lKW/kQuahxHYe61TB0HSEMqrrCtW10zaBqHzCMskE2heIvtSCEhWGb6kpBA8iHE1Kg6yrb1HaSrqkwNEPhZLyArmnJc2VmUOqrykA1TUNePqQQpNJVlZ5qYBgGra6R1xXPXn6C49rMry5+AqJ1omR9f8eHL19iWQaWZSu8jWGQpynb3Q7L9TnsD3j+4TN2uy23NzfsU1U91O+HivxneeRZTTQI0doWIUx2QiPe7TFNi1/88jNu31/RSI3DsynxJlYr3VbHCTyGoz437y5oNSiKkiKv8G2bpim4n814dH7M6oF+99mLD9gnMTe3d0RBxBdfvGQ8GOC6PkWZ8+3vvubs7BG94ZAsSYh6DevNjsPjAxb3dyTbPfeLGY5tQtOgSclmuSYvaoqipJMtsmvwfI+uqtgne9AMdNNEoCFlg+/5BGEP0zJpEazXy595knZ/XIv+u5TfyBYpa+V+t10ePTrj9PwFo/EES0C2jymaBtvxSdI9ko5ef4xrqEocmlrdZYWNjq64T7VEbyX73QLZSgV4yAuaDmxh0tQZyJZWqgx/niU4uk/bdrRNDZKHmEtD17TUWo5GR9eUCMtFmIaKPGQbsnyLphvKyNu0lEVGUyn4marZMdU3ZNsgRIelw3Y5w7UOWc4Ulls3NKLxCGEIbi7e883X3zKcDDl78pQ03pHsdpimwDQMQLJZLVXVZRBiP3h0e72Bcu/vYtzAJ4k3OI6DlC3JLuX49BDLtPniL39JneY4tkNVlZi2yXa2xPQ8PNcnk5UakDzB9R0OjqfcXs+YTCfs440iMpcF89mGuikJwx4dkuubJZZlMnk+JV4teX2/4YMPn4NpcP7sKYbQMMoOwzKpqoayStnZBq++e4Xrebx9e4FrqWKNeP+G5x99SI3gcDIhzwuSNOX05PwBbpdgWjWOa7PabsnSjMVyRQdMDw4JQ49GRj9vSLtWezhJuwcxH9We3DUIDAajMY/OnhNEPepGkq0WJPmeTrPo4oR9kmI6NobloVsuVV1hGQZVWaGZBk3X4gYhVVmT7lYUZaIwLrJTJhPLx7Fs0jJ9iBsXbNdr6qYhCEPKLKMpNKomw7JDAj9UH+OahqkDuoHjqKtD09TkuaKd0Om0dU5T1tSVct+3bau0W9tQoTCtU/EX18HAYBj1ub14x/W7t7SywTQtWr+hP51w/vwpV9dX6JeX5Ln6u2ZZyfHhGE23mBwccXN1Qa+RVGVOkqV89OgRYeCzuF8S9Xqsk5ww6nMwHGMYC2zLohf2GUwC1vM5TZHx6PSMuim5ub5n5HlEgx7pfMFw3Of1qx8Y9ftYpsOjs8cMBiFff/klm3jP0dEjpkdTvvv2e8qyxtR10izlYHqu1q5pRhT1iNM9Qjc4OX/E5dUV8/k9gR9hm4I0rfn6D1/heh6Pn56z2ad0TcFkNGCz3rKYLzg6PqEuCz744Alf/eE7DqeHvH7zA4vlSkl1Ucjby0uenJ9iGIKbm1uEDs8/eslk+jMrcrpO8ZOEpj2QkDU0IagBwzQZT44I/AjZtuy2C9IiU4+SuiDLMoSwkaBKE/IUYbr0wxCNhq4rAB3PsIlbSddJHNunqDqKIoGuw/M8bENnlaUkWUKaJpRlgeO4aBpkSYwQCldj2Q5tJ9UDRDcxbQfbchCmTdfUFEVOU9cI00Ig6OqamgKhgTBM6of6cqW5qkY80zQYj8ccjEdU+w2Hx6cYpmC9XrPfrHGDiCwrmM8WVHXLLknYrNZcX18zPT4k7A0Yjw8QhvKy6sLgzdsL1tst04MTmjdviaKQ/XaP5brsdgknT5/guDZXb97ghS67TUyeNbi+zvRwTFVWGMJgnxQqyaqh8vCPz8j3KZbtcnb2iHSf4kUDBtMJoR+h6TpB6GGZBrvNljwrGQ4HzG9nWLZJ2O9zcX1Dut3w7bffsl7HuL7D4zOTi/0lfq/PYDjmYDqhyVMm4yFNU7BNMjBMirJhGyckux1ap/E3f/d3dE1Llid88803XF1dU0wn5FlKFA349OVLuq4lLwrur6+YHh7/vCH1LPXHihHxRzw3oAv8ICDwPVpZ0NQaeVkiW0HXCdIkVqemJWi6DLluifOYwWD8ALY1yR/6kgQqMixMC0MzSfOYumlwXZcgjKBpKIuYtpFUWY4wTfxeD/lgEtE1C1N3KfM9bVvitQ6R3ccULVLmNHlJ0zQUZQm6iambNHWKbCroWsQfbzKmoKmVocR62JpEvkdXFNRlgR+FYHrs1sruZoqOfL/jfrFCapoSs+cz9vuE1XZLNByw2+3JsxTTsGg0jboqefnZx1RlxXjQo8gysixlfHCEZdvIskToGp4XsFnvsWwbLwgYTSeYhobWtSzv7vF8l9I0MFwL13Yo6hrX9VncLBlNR6RZitRbxodTNssZjmvxzR++xfOVpHR5ecuLlx9Q5JniNBUa93dzZNcyXy6QEp6/eEI0GHHx9i37NOfctshSpa7cXN9y8vgxrutxczejqSVZkjFfLTk6OqTRoMhyJtMpluPy/3D2Zk1yJemZ3uPux88ee+SeAApLbb0Mm0NSJpPJbHQv3ejv6UrX+g/SiCaKbTPsZi/squqqRhXWRC6RsZ99cdeFB6qqqSYlQ5gBEci0zAhEfMfdv/d7l6OjY5IgxpMe0kqEMfQCzs/Pef78O24PjdSHraTmfcvkPkkhnKuJ50mG6RBpOyfXQFOUNUgfazunMWotebVFKo+uW7Par+l7yfHxJWXdst0vGQ0nhJ5HEqdOg94JEAYvDBgMx24UevAYFYf4xvFkzGA4JNtt8CRopaiLAus5RxJfWaJAI6w7c3a2o+1aRzTBRTx2bXMoUksQhBjTQ22xskN4EglEQUioNdvNkihJiOMZb//0DbUxzE9POX3wiLs3r8jznM12544I0mO93dD1lryoWKzWLFdL5rNjzs9O+OZPz/G1Txz6NGlKECboJCbwQwKtWCwWNHlONEz4u//ur8k3OckwJNtkmKolz7NDw6fwfJ/9dsd0PiMrCl6/fsNgMmRxd89oMKTY5wymKYV2rsphEpHnBU1bM5tNODqa8vf/+R95+OjSBYMNY/a7HS9fvuHi4SVaK7qmpjGGoirIy5LNesVm1WKEx827Oy4enFNVNQ8ePMLXiq//+KWD2IYjttsVvpZMJmPHz00j4kHKk08/Q1mL1or5aMRytXFBHd4H8kml+suwgO85jbUjCVu2RcZ2n6G0S5rL65K66RDCc1f/asl6tyJORuwzN8cvyhopFcQJno4YJEOquiHwQ3TgDCGkhKYuUNIpU3UYMpu51bjJtyBdrn1W1kyPzom0YpoM8ZSiNR0GA9ZptJTyQbRI644sRrtYHa192rbGmhbpRSglsbYjDCOmkxkGnJN0vmexuHNR2WVJGqdITxMmKaOyYb3rUaLh9OIRRZahpGK9cYl549kYX0nOT46RUlBUJXVZMzhOGU/nRFHC21cvCSKftsrZb3YMx07X37eGtq1RStIbSzQcIKSk3mcURUFTVxhrefjoAVJ4fP3F1zx+8oDZfMp2t6XtDIvrBeenx9xe37Fabzk/P2Gz3TOcjhjPxtwvlnz9xdcMZxOG8ynr9Y4vv37O7bs7EIYwjlksVigM94stk/mM2Sh2Oa7CoywL7hcZs9kRyXBMXZZcvX3Dbrujbko+enjOg7NLvCDieVVR7rfY1jkvPvv4Ge/eviVOBx9WpH9++yGNo207t8IEGhUkXK823O/2hOEQY7csV/coz7naWaEo6xqpfJCC9XbHPlsQ+kN2ux0CS6AUURggrCVNY1or8f2Qti5pa0cO6bqe8XjMyfEpdZWhPUnfGfIsw0hFEmpiLfCEocjXWOWhlH+w3BFYIYi8GNMbctMDIc5zz+JbHy9ySlchQIqQyXBM6AcooVFSslrds8sy0vGIy8uHzhjRWo5mJ5ydXXL19opvX3yL1/UIa0nCgLZt0YGPLwR1WTCfjNhnJYEvOLs4pW87qjwnHsSEUUA6HOElKbJa05TOHsjTAWM54d3LVySDAUVd8/rVG4qqxk9iqrJkcXPLJz//lPnJnJvrt6y2W9qu4W6xYjwakaQpxsB4NHCq0Czjfr1hNptQ1xX7fUE0TEniyE2gLOz2GV6oefr4Ibtdxnw+4dtvX7Labpkdz4milKqsGE8neL5ms8vou84dBaOQ2WzKzd2Cr7/8gjjQHI3GXEynfPbsKf/wf/9fbHYZy/slYZpg+p7Tsw88k9Z1jTWOzW6NPdggOnC/6xrGowmr7Y67zT2L9Q4rNjRNSdf2jihrepJkglQeg8jFim/W99RtSeAltI2kqmus1kR+iKclcZBQtJUTzhUrur4jLwqMgOOjYybDEbu+IwwDityFuQ6GQ5I4IPSVo/JZ8ITC9xMMFmNqlB/iBwF1sSfwPQIvBtPTtA1Se0jlY63CmA7taybTmZuixTGjWHN3/Y7ZbE4QDxiOUpLxiFF0TlVUXL96xXAw4PziksV6hel6RsMBSkmXkwp0QrDZZiTjIeQ5++0a01kSJDcv3tF1PbPjiMXbW+I4wI9D+qbj7vaaZBBwv9xwd7+iLCqsr5kdzx1c1dak4xGLdwuwgjCMWa6XvHj+DT//+U+YTEYIrfn2m5cMYo2UEpVE7F5dMT2e09QtpxdnWNtzd3PLfrt3R5SjIybjEW3bMx6P6LoWrd3ztsYFB7ermiAOWW9c7HlT92zXGz5+8oTZZIgOAq7fveHm+pp/+fIromTIyeUlVnls9zm9MSRxStdaqvID00fyPP9+9fyhcXIF6ylLkResq56r2wW3qy1CKIIgII5DjIG2a1EK4jh1cmMLWZ4hgO1+SxTGeL5yBrp+iBKCMmvQno8UCtv1mN64UII0ZRSnxNonlwZfaTJTEkURk9GIOFB4sqcXCh1EBH6E9DV1XSGkdQwnKV2Ar3R+o13fYWyPJxTGHKJ4usqpSwGpBBeXF9y9fI7FUjcVwtPc3y2I0wl+3xOHmrPLM7arHfvthqEfYqMAiWCYpkivJgoDqqrCC32UkFRFS113aKEYjiy9sQR+hBeE9LgcrPZmSTpOsBik8jk+PaHsKrYv33F2cszRfM7y5pZyv+fpx8+4X6/Z73PqpmGQxGyDCNMZbt7ccnx2gtYeyTDB7+Du7o6sLNisNwR+SDKMub56R9P3BFHE0dEpxhoHp5UFaTqkqlsHxgtJtt8xnwzRQUielVhjSQcD5vMjnjx8xHQ84P7mhrxwHNzr63d89+Il06MTotGYywcPefHyLcPxiKws2GVbsm92H1akTdP+iAX1o+7eGuqqZrndsGksb65u2GY1QRRydBKjvJDI14TCZzKeoFWA8p07yd3ijn2WoQPNbHxEmEQIqfDDFKFDgixH2YCqyrGmpe06gkAThyGBp+i7HCVcw6QkjMYjJqMhaRjS9TVKSpQnke+3eSxhlBIGEX3f4Hsu8QJh3fetwVcKexj3YjsiX5MkEXEQgu3pTM9oPAGhuLq+ojeGsweP2N2u2N0v0fGQdDzl5OiYpqzYdT3T+YC7+zuM55EXCVdv3vHR08fsspzjizMCX7BarAgjH6s0vo7Y3C7YLjfMT+Zuq5eKdDAAoTg6O2a72fD4iY9SGq19ZkfHrJdLfE8wSmOu394wHg0oyoLPfvYpfdVzdDZD+RrlSb768jl+GKKE5NHjj7g4O6HrDLvdhvv7e4IkcOa9sym//5cvWSx3NHXLx48/4uLhJcv1liiKyPM9b16/4fHHH9NhSZKE07Nz9ps9g+GIX//m12TbjPPLC0bjGWfnF1xzw1dffkUyGFC1HWHo42mPqzdXTsOmP7BxMr35c67ejx4aY9ntK263OffrPWVdk9iOqkg4mR8xHQ0Jw5DxcITBMBxOEFhWy2tWyxs8302cJrPZ4SkEyvOJ04GbFe8WGAOYltEwJQ5jPNVireewTKWIBwO8wKXR+b5CmgDP89F+hNbKSRN8TRDFjkhiJJEfwkG3paQg1B6h5+QlXd+Tl5JA+2ilqYqc19/9Ca18vn7+tXMsznZ4yuOX/8f/zrvvvmG9WvP4ySf8h//4N0xPTjg/PSEKPZTnU5UZjfLo+56zixM4jAOTJCD0JMmDB+hEY3uBOfj1D4cT4kHCeDLGVA1+EtI1ziaxrntmJydgOrLdFqU8lA54/s1rLh+dcXx2Sm8N6/sV0kjS0cDRKI1gMEio5jM8HXA0HxMGIbvtlnSc8uLldyChzkvQHtvtlvHEOR8WWIq64OZ2QRgGLu/KGtqm5O7dLcdn5+x2K55/8zX5PuPm7UsePbxwi8EhoK3tDFEaIxEoT3MyGlM8ecx6vXbBD+s1UfiBTs9OLCq+Z+dzgKCEEGAEm82Wq9s1N8u1078LybyDMAgZDUccTedO5ejByfyCuqxYjcZsJiM2+4yizA6WjzmdGSI8RTIY0m/WCAtSSpIoIgwTlLRoYWk6c4gv9BkFEUIaAj9AKQ/PC92WdMBd6XoCrfD9AKkUsu/pfeUANWPRfkjoayId0NkO21ukXONLwTCJGI6HRNqnqium0zFta5jNTjg9PuXrX/+SX/7yvyKHR3x784+8ePua/+av/4bHn3zG+ZmbkzdVj57E7hjRdpiqQaFY36/Yrbd8/NNPCLVCjwdUZUNVbIhS59CXrVbUZY2OA4oso+06yjKjuS7puw6tA4Ig4pOffcZXX3yJsTAdD7GeIgoCvnv+itPTI25ub3h3dcvZ+QmDOGYymyAQdFXNF1/+Ca3d9t20LZ72qJuGPnN0xihMKLOc59+95Gi+ZzQaoYOIMAw4fvCQ8fSY84tzvvtTye27a9brFfPpmCT9FCk9mqbh7vYGrT2qsmI0GlGVJRdn55yeHDv46vIBbdsdxtEfUKTa9w4+UIfC5DDFF9A1Havtnjd39yx3BVEUUNYNTVdhRUPge4yHMbGvCKKUwWBAIQSz0ZzqtCEMl+D5GNvT904K63k+nhL4+Y7ID6j8hkDPsFLi2QYlFeZwBgpDR7kTsiOJInwdum3c10jtzrQog+8HBGFI13VYW+MLjRAK5QmCQDttllS0XXPw+C+R1pAmKY+efU52f8fN9RVpMmSX5Y6E0bTsNivOHj7i+uaOsq35L79ecH9zy/8oJJ/91X+kbkpub29IrXWZSQLwLJ1pmSQjFw202ZEOQsI4BZMjpWAwdCHB33z7kvV6wT7P2W/3nJ7N6Vro+oblcs3jj59ipUcsLNPJmL43vPz2O7K84Nnnn/LR04dU+z15liE9gbE949GEKq8ZDmI6D5LYxRhNJlMWy40LbNjt0EFwSN7T7LICz/OwUhMNRthDmktRNdj1iul4wuXlA6y1TDYTtIIvv/iK09MzkILr62uKvODJ02e8fvGKd1dXnJ6esFo7imKR7xmNxv+uRuT/w2bn3/5JY3r2ecF2X9J2hkQI0kHMZDoiUL6zpfZ9Ql8R6JCurei7kjQOOJrMSNIEqyRhHDg1p3UXglKKJImp0oiq7dxRwLRE/gBjDVVdE8chPhLTGaTyCMMQX0dYYR2hREqsNYdsdd9JsbsGaXu08r531BsPBsRhRNe3yNqgDCRRgCclw+kMgaVtK8aTKX0PfdfTK0jSlMnROc+//UeOJjHnj/+Wq9u3/PY3v2P2y1/y5NlPXFJ119BUJcpTLJdrQj+ilS2z2ZjJbIL2PLKiQq2WWDTJaIBUlnK35u3bV/zhyz/w/LtXGGt5cPmAdBBhDryFr7/8hqPjE+oydxtd1+PHAfvbJVdv3hEEHtpzFpDnZydUdYkOJWXV8e2L79CBdk3uIGaxWJOEIWEcY3vDLstY3v2JrmvZbPeMpxPSdEAUJzRVRdNULJdLAn+P6Q2X56coKYnCkDDW3F7fUzXVwWROslwsubi8IEkSgiDA0/qghfOQnmb/6gWXlw8+rEh/fBx1X/j+L7reUlYtddshBMxmQz5/9ownDy6ZDBKSKMBXbmutqpzO1FRlDRLSNGIWzJCexOoAhKWuSqLQx9MpwVDQ1A1F3VJVBZ4UxFEIePS9QAUBednQiookCokPAwGLcbN6LF3fopUzXKOtEaY7hFT0eAoi3+UO9V1N3xYI4TgAQ1IC7RMccNquLGnrkqppSZMBMk4I45CyrpgdTfDjI376879lMDsha6A0hmy7cjbpwxGttU4pu89RQ4/j4xP6vicKI5TyIG+wgePuGlOy2RS8+vYFv/3d7/j1b3/HH5+79L3VbocvFbvtltPzUz7/yedIrZifHXE0n1HtcvAkP/l5ys2bBbvdhmQQU3cNCounPJb3W3TgU3YtdWfZZTlN17LP9kSRz3Q6wAski7sFQRAgPY+wafC1a3o9T9ErRRjEBGGIVgrf15RlxdHRjH0e8eLlS46Pj7GmZRDH+Erw3/+n/8Rvf/Nb3l2/49nTZ+RFxfnZOXGyo7U955cXDs/+kCKV9s/UIwAIpAP0m5ayKbHCMp0Mefb0AY8vT3l4espsNCQKQ5cbj8NZm7ahLEuaticdJEzGU2eaG0XkRU7bu9z0KI7R+LRdRb5f09Y5CklvOicTHgyxe6jrFhm4pOYkGSCVdkG6wtB3PV0nsNJz2U19A6ZHSxC0+J6PNC1tXWBMRdO2+DogCkco7TJO27pmt9nSHjgCRVGQpBPSJGG/21G1DZPZGX969Rp+/V+YHp3x+U9/wRf/9e95/eI5j559znQyY1tXhJ5kfnSMpwRFWRD6HkSCPM8IgpBiv8eLYm7eXHFz85arxZLb5YLXb6/ZZTkTb8jtzYIg8FitNqz3OWVZc3pyTNv2/PQnH9PXLSoImE+mxEHE/eqeu/sVWVGz2+2xKAZDn2y/pyprBgPNeDxkvV5x8/aG0XRMby13d0uEhcunT9jv9lgJaZIQxY4n+8knH1MXJYN0SIdhv99TFBlVkTMcDkm1j+gNvREIOF/37QAAIABJREFU5XFycsbx2RlffPEFUZpwd3vNV3+Q/OIXv2A+m3F/f0cXJXz78sWHFantzA8A/o/oeliL6Xv6rnMd+mjM2dEZF6fnPDh/QBz6tE1Na1p6a8gzh7d1XYenQ8q8IYvWXIwekY4nSClY7/f0TYv0JGGQknYVgyRlt15iMbRNg5USqVzefFhXSC9iOBijfY0QEiEVlp5eCAQuAVgIAZ7+3ohM2g7bCoq2pSr3zqFFKLSn0dIS+QHS08SzY968ecVuvSGKnOTZGndciAMPpSS7omTy+OeESURRZrRIltuMP3z1JUcnF4yShHA0YDiYIA7jQ2UVw9GAtu0JooCmbA6WlYLru3f88+9/x+t3N7x9d0PZNhydHCGtwPc9QOKHIX4c8ur1FavVhsViyZvXrxgORzx4+BBfeYSRT1c1LO/XNF1Na+H4aExTt+w2OxSS3TbDShejfnJxghCC9WaDMYbTB5cYY6EznMxPGE3HjEfueIJRHM/P0MpDRz6DwZC3b19SbNccH01IUicvz3Inz7m6fsdqsyWIfD766CO+/P3vmM3n36dJ73YbjFU8ePDww4q07X4QR/1op3eCPOt0TkJAHAVMhmNO5nMGiUb2ULU9vbT0RpBnmctkamqUqoEdVb/j9OyhKy5hCQKPzjTUdUmahCTpkHQ0Jt0sKYoagQXjiAky8Inj0KWKxLFL0jtcOMYYkBKjndHtIYQEaTv6tsbYnqprsbZDYonDAcpXaCnwpHVn1gN17/h4jq8ktzd3DIYj6rI4uFT3fPPlH0jGRwSTp2y291TrG15++x3v7m75Vd/z889+wuT4jA6JEYa2qZiMx6RxiKc98t0e7WnavmN5dY9Qgud/+o6r62v+6Vd/IBok+L7PMEmJ44Q0iajrHh1E1F2DDDQy8Ki7mrvlkjgdYK2hqEuur2/xtWQ2HrBYdSwXS46mQwwW5QeEScDqfkXdOhjuwcU5VzcLkBKlBMPxkLKomR/NkQi6rkP0lvFkxGQwwPd8Zy4BDAYjRsM5fdPy9t0N1kJ+c81oPCYeJKzXa8YTD08HlHnBx598ysnRjLKpePn6BRbBZDJhdnT8YUXaH/DLH9Wne2xdMkl3yN70Aw+tJdj+EDljWG1XWKkPUya3khZVjRVg6RkzYbleHVYIQRSEdKalqTKaNiLUAXE6ZDye0/d32L7HIlC4fKY0CdBhRBzFSCXpup6Ons4YR7dDYjwPKyytcVt+2zUo0zlziEPgbaeag4W5RQmLlmCVh9YBZV3hhwmTyZjOgB/FjIZD3nz1ivXynvvlmm9//QdSbZkPUu6WC7J9hv7shNoKJscXDJUgKzYICVWZQ98xFM4IwQ8DQuXz5vULlts1bxbvePn6HR2SIAg5Oz5hOEh5+vEzoiCibjvevn3H9eKW1eoeqX1Wu5LxXDKZjdwFoCSTScpmveLh5amj+4U+m3VG1XYHbmvL1btbirLg9PSUPKvwdcDlw4dcvb7i9u0148mINEkI/ICqKBmNp4zGE/qmYrlcABCnQ6znkfoeW+Xx5u1b+t6ilOJmcU8cxSRRwNMnTwmTlL//z/8naTqgaRo8KbldLtntdowGY5aLuw8r0q4HrHGM/MPM/n03Zc379EkX+V2Ve/I8w0Owz/dcL65JkzlYQ5aX3K/v2e+c6Ev7AVL5vHz9HUorhqkD/hM/Qnlufi7CiCgdMJhMKIot+WaHATpl0DpiMhjhxwM8P6I3rdMP9PLQ2XNgM/X0vaRvCmcZZHvarjoMmwTWStquJuw9pInxTIc0NVgnkRZS0VTOJLhD8OzzT5nPj7h/8TVtZ8iLPcubFWWgqbf3rFYZndSM56c0BqBDoMEeckn7nrdv3nJxdnKgPxp6A3c3S66WV7x++5br+w3zoykPLy/46aefMBsPCaOYdDiktTAcpaRXQ/70tSAvM9abjOVqzfX1NYHv03UGT8Ld/RYvjElCn9EoJQhCrhd3GCyeVTRNQxyHJIOI5WqDNXC72NHUHaLvEAhC7Zqj4fwUqQxvvvmSxe0N+32O6VpG0wmnDx+TDAZ4OiSIEq6u3jEajRkNRzx9+pi+a7lfrIiDkLZvWdxdY9qGjx4/ATy0p1lvN0ThB+ruu4P77o/X0ve5ToIeKQ3CWuqyZbsv2Oz3YBWLxQ3LzZpNVvPeQPb25obNbksYRlyePyTLcl5fvyMKUzjrGaSPGAxidKDxfY3SHkESMxpPKPdr8u2SpmrR4QjP8wijlCBK6Y11CAOgpPp+0vH+HN11DY3ykBKEaTG9E+FZqbC9E/F1rY80PcK0KKOwnk80SNg2Jb3tyIoMHSYMBonTUnWuOSuKAtE17KoSFWqyogLfstusKfcZ3X6PHo4IwpiOnrvbK/wooGk6ZmdzNvdr1tsdVze3vL675ebWRVyenJ7x5OlTTs9OnPeA1gSBpt4VRH7I+fkp282Ku4Ugy3Jub+/5dVnRtT1H8ymXpyeMRwOSUJO3Lf/wD7/i8bOPyLOMPC9J0iGffPqEV6+vWKw2rFdr2q5HCoMVEiEFSGdM7KUJ2oM3L7/lD7/5DTerHVaFTnJT/YHLy+c8ePiYk4cfUdct8+MThmmK9jSvX1+RxBFHkzFH8xmfffo5//Lb33D58BFxOuDm3a8IfZ/z8wuaD3Z6Nj/M7r/f7g/tvhGW2PfxbENe5KzXa97e3LFPcpbLe7Z5hjEbN2rc5yzu7tnsdgyGQ8bTOW1f0gq4HSyII83Z6RlhOCNKUydV0R6BGqBsz7w5piq2bFYrfE8hrAFjaeqCsmqoG2dBo5WPUk6O7HTYPXROndjUJaZrHHHFOhNyYR1aIWmQokOYHotC+M5Ku64c59ULA55+/AylFMbiIKzIZ/c2h76nrHsicQhn68GTiodPPyaMIzrTEUQBWlqMde58YRxRZxn7bM9qfU9W5ez3JVpHPPvkAY8ePGCcpgj7Pk9K0xsB1mBsj+gt8+Mjl27St2y2O7ZZxu9++wcuLy/w/ZDz02O224w4iYgHMZvt7uDKLanqiqqrMFjaugYUk+mA1f2SfL9hNBg64wzh8OVsdce3X33F87cL/OkZJydnKGnJtmtev31JV9fEgwHSc+Pgosg4PTmFQCO7hpevrljeL/n0k4/553/6FXmec3dzS9O0eJ7+Hjv9sCIFEO95+T+sqEI4htAgCvBVTlnXLFd7PO+Ga2XIsor9PscPNZ5UbLdb9mXFrigxUrFYrgi1ZCI1t4sFUeBzcnLP/PgYqX2Ep52hrfXQQ8VEqYNv/gv6Bqq6ZL/fYDDUpVvtfD9Chh2eco2UxFCVDW1d0NU1TV1grcQYgxAWZV1MjkLhSY0SCl9KfO3RY6mqkqYuSdMxZdGQJilNWaJDQRSlTKdzsvqPCAtKWLreYgxI5TFJYkIlMRZM3yOEZb1aM56kbvIlDFESs/9uz3Kz5eb6jmxfcnZ6yuOPnvDs6UeYusP0PVprPM+yz8sDs76nNZBGA4QQRFHAfgdl25J7Nb00TsZxfsyL714znAwJIifZ6UVCnpU0TUvVtijPJ40irNlSVTVlXbFZbtFWUSd7CHyqvmd5f8fXL9/QeRF//ZPPiH0P01T88eoF6WTKer2myXfYdEbe5AzShJubO87PTwiChFdvXrNSHkcnJ3zy2WesNxuE9sBT9MDL169Ikn/bRPffLdLAw3Xf7+f236Om7n4cB4wiTdYbbu7X5GVF05aUZY2UmtFogCclu92esqroemg7y3q9w/cUXpAglSAIfI7fXXN6cko6naOkkxUjQOgEPQyZegFKK1bXd+zermn70mXcFzukp/G8kK7vCQClPNq6JM/3VEVG3zSIg+WjG+tKB1AZifIlvpQoa/GUQhqD8TSe9pnOjnnz7hpPa5oiI89z4uEYISVnxycEYcy62iGtQzNaY5kkCePIh6ZxCIgQB6OujrY1aOXh+z5ZVlDUDbuiIG9bprMJv/irnzGfHREHEbWt8bWmazu6zlLmBcKC9rSLnpSCrCgIA2c+q31NXdc8/+Y79uuM4UGFG3Yt2lf0pmez3jCajHj77paydMJAKxx2WxUlVV6glAFhaMuMporpPcXLN2+pZMzHz57x9Mkz4mRAoCV9lfHNH78giJ1PqVaCX/3z7/m7v/s7pBC8fvMWLQRR6PP5Z58TRwlBlPDmzRWz42Mm0xltXZNGkXOC+ZAi9aTPj+H893mb703BAt9jFAYUTc92n7Pd7yjLiqpu0IGm6hoCX9M1Lg0jCEI8Idlst8xmU6qyQvmCzT7jer3mYnnPZDojmRqEPkyLBCB9VHLE6FwhEGzWN6zXW4QKMNY1Csa2dB30fY/pe2fHs11imt6lltj+8LotQiiwBiFw7npKukZLQG8FeB5d07Bdb9Gi5+HP/ooojlj9y2/wug4VhHhSMp8escsq9kXukBDpkQ5GjOOI8cCtDDoMnDOhDqiKDt+TrBZLFss1d9s12+2e8WDAs2fPmE5nlFVJv+oYDhyDqaprTO8WiDCOiHXgcgSqAoELELtfLFlvG7CC9XpLGIW0GIbTEdm+AlOj/ID1duOMGjzNPitIhgO2uz1RHLmooKYjCWNiLQmDkLZtWNysuFnuOLp4wOn5JUL5SM/HWMPDz37KcvGOPK8wBh4+eMDtasN2syKNQ6q6ZTAfc3J8zGpxz9H8hCiKubw8d4Tt3Z4wiuj6/sMJJp73r2f3PwL1LXieIvQ1onYdvHNWdsz4rm9Z2T1RFKAkKKVc/nztuuWpnbgPYCdIkj35vuD6+pY0jDjratLpBBnGoBKc47RCRRNGp4842a3oektdt4csUuibGvqOxtMUUlFlW6o8d+TrtuYHeN8irIvBkdKhAL6nnZJRSqQS1F2PCCRB6DGcXBInAVlRcHr5GClhV+ZMZ1PiNAUd0FDSYZmNJ5zPJlycnhJGAXldYYHJbMxoPOT29o7p5IgkjXhzdcXy/p59tmc0HjGdTLDWkiQRUqjD8aFDSEkcR0jpUdU1VdtR1w1CCEajAcb2nD+4pOlabm5uyfOCYVZwf7dg9Djl5PSIYr/l9bs7Nqs1RVlz8vCUPN+TjIZsFkviNKJvGgZpTBKETEcTt8pVBXf3C1Q64+LRJ1gD+92OPNtSVxVJknDx+BnfffUlSM1oMGE8mnC/XqB764LXpMQYGI3H7IsC5QmOT0948foN+93WOdaEPllRfliR9l3HDy2TazTALXASgVYS5Wn6rqQqa9quO3z/EONtOrpOYYRASWe/WDQVUZhSVBVN2zC0Q7rWUFYNi/WayFfYruGsb0hnU1RsQClAAx4ynnH00Wc0neHu7ZWbRB0mUkZ5NF5N3/cU2Za2reh6QdM6+bLz/pfusC2tm2kLi5LgYfCkpBGaTmhCL6CqW0ZHA6rNmts3r7DWYzQeoYKIk7OHzIcDJpMprRXgBXxyecHffP4JHz99SLZdQRAetPyKzXJDts/JRwNU4lN1HVXdsttU/O1/+1OiQ9CB5yk86dN3Ha21DrILXeS5tYamckmCURxhMouSmuFoxHQ65/5+ifIU6Sh1WaJK8/jRQ0bTMck+Z1RP8KuWuuoYjsdIYDAaUNUVUmmOTkaESjOMB3japy4LVruS4YNLqqai60oWNy+5e/2cXV7zP/xP/zNl1RBEEclozCCJOTs5Jh4MKIodTVXStB1fP3/OL37xH/A8yX674+j4GBAu3WU0BOtCkD+oSL0/b5dAwHuo1ACtsRRdS1FVtF37vcREHhbgvrX0qkNpjRCuWLQfHlxMKmTgqHnKE5RVwWq1JJICLQRagacVsVIQBQjhQH+ERzA65fRR5TDMKqfYF4dwBoOsS/q8pSp2CKGwfYntGhDSraKHk7XAWUz62rHcpacPnFhF1/XsN2uk5+EnKcXilslkTl5V9MA+LxmfHPPTT58wPZpzfXDG+8mjS3729DH1bktdV3hJSqA8/EAzmU6Y73b4SnDz5ordfk+R15xfnjGdHRFFAdk2o64a8q5mNHChvNZauqbEmI68apFKIIQlL9z77QceTecxnU6YTKZsdxnXtwu2mz2T+YTWGu4Xa+5u7/EDzdHxkOV6jbWC+8U9s6MZtiwd+ywdkSiPLs/Jq4zNboexHkHs8/t/+gcCZUhDn91qwXKz5X/7X/8XZpFiNBlxdvYR2jrJzK6p2O82tG1DmW3ww4Drqxvmx2dcPHjE9c076qZBCMnpyRm7zT1h+IHM/Mq4qvzeaufgsOfuLU3fkhfVgVL3w0zKPf7h7GottG2DEJpA+7R9g0bgHzya2rqkbgqKXLNU9/haEEYeg9GYMBkhdQGeByJyv1dGxLNHXD7paMqSosipygqspbAW03d0Tes8n7oOrItuFMLlN1kMHhJPKjwh0VIhDxdlbzuEFIRp6mAVqZHSY728wUqFkh5+FCL9kOPzS9JxwempOx+GGJb3d4RRzHAyRwaB0/l3PVjBg8sL0nHMzc0tTd8xGiUcnZxie4NpGvxA01Q9BhetbaSlb3uWyw1SuxEq1nEmdntHThHSNWZxHHN6eoyQcH1zx367YrXck+12NHVNVRdstw1tb9BhgEIRhBFtWdM1HXHok0YpsafppaAuc3brNU1nCaIh2W7Lrt6xQSD7hrppEbJHBDF5UbDfbej6higIWd+vyHYZSFDWUtUtt/KKwYshSTpEaY8oDEnTFF/79AaWtx84cWra+kdn0PdlyvdEk6btKeqWzvzl8FIhXVgCFrq+x7dO5ixNj6+dctG1BBLbA0JQ1YZ95hCCMq+o84xIdJBo8AI42FYLFZEeP+ajrqY3Fe/evqNuDLZtEdbli9r+kId66LLf/yz24P/v+XhCIOmdXY0X0CsPpUOMsXieoKszpK/p+o71/T1RUnK32TCIEmanl/jLBW1TEycj2iIjSQeoJAEdooKYPNtTFznZbkeYRHRlR9/23F0tOD4/YTgao5Sg7w111TmoLfApGpdOhxCURYUXGgyQ7XMXYtv2bhRsOrK8wnQtSZJycaHJi4LarwhCxZdf/tElwgQedVcihKDvDMoD3/cPOKwkTYZMx2O0lNSipetqksGU04cj8v2erm6o93saBJGn3OJl7CFoo2O1vmeXbRiMZxwfTWnbiu1mi44DqiLHIrlfrlguV5xfXGA6Q9/3LO4XCOnR9d2HFWndOjD/h7GoA6SNsQd3556q7f9sFT3UsNumWktNi/YMUnq0XYvXuCFAFPhOWqydhXjfdTR1ha9wAH3d0HQ1TeUUp1rtEYmPEAmOxi0QOmF4/jHPpET6v2dxdUtVVI7BAzRt6S4ycdjirSPGSInzgFLg+84yUoHzU+07bNeSlSWeB35wjBCS0fSIMEowVuBpzXq7p0MRjMYEZYWQimR6wmg2xws1ne3Y7nYgJVZa8irHepJhHBIlIVESM5kfufdKOe+ppquRQNv1NG3n1Aq+8yuoqpamM+RlRZ7lTmAYWMqqdhaaUYA1FqUVg8GQPCvYbPdEQUg61fiBolm0JIPEqXGlxBiLMB3HZ8cEyqkk4nQATcl+s0JjGQ6H3K429NbQtu5i75QLcLNYegu27Vivttzf3fHReEISpnz08AnhT3xefPsdSRhQ7DMuHiYoIdmuV85PwbphwvHpKU119GFFusmcO4YrTleg1ro0N4uzgax7w8Et6sdlirXCZZi3lr6zbmuw4EuB1c4X1LQO6mnqmj42NE1H69cgEroeyionK7b0RERtRSgsIpYgYt4LroQeMjj/nI/DmEH8FTdvX5JtS7q2htZhlVLo740gEOJgFaRdiIMSjvkkFBgwSAQGhMWTPvFgRpltiQYjRrMJu+UK5QnWWYaRgl1ZE8QDsKDjBKEDJkdz3rx4gZI+6XCA8gNubm6ZzC1H4wGdcbIW2gYjFAhJ0zTssgKF+X61k57n3msBVV1Rtx1KSYIooipLqto1U0HgH2JoAvbZjvEgZbN00Jrve5RZQbV3sZL1YsPZxSlSenhaYnpL03Rk+y0DP3IjzSiEw/vQ7tY0hXO83q3d5x8Yt6f6WrjXpD10FLBbL9ks75lNR+goZL/bc3x0RFFkxGHA7c01o9GYOImdCjhJKLMCkCTpB1o/bvLKNUkHrf33hXp43PWWtjP/qkDdzU12hDOVwBy29goh32/FAZ5QaF3jVRVxW7i0j1bS9D11b8jyCil3dF1FHwegNVE4RCjfETcOzyxUSDJ7wkM/JIwDbt9eI26cYK/vD2nM4rByKOdE7HkengpQ9uCuJAWdMbRtT1V3BGnCeDpFeh7W9BR5zuZ2S7bbsi8biqLkxes3zOdHJOkAayHyNdiG5WZDbwxFuSMcJGAEvh+5zPosY7veEccxUnlUlSu+3kJZVUgsnnCaKxWEBErSdS11XdEZ55+qpIfyFEVe0PeWKEpcGkzT4HmK8weXIN3OUVctQZQQxyE6CliuNlxfXXN2eY617jxL3xH6gXv/mwaBQmonXvRoqPOS+XzC9fUVXd9RtQYtJT1Q4lbj2WxKVuRESQxRSrbdoGzH6ckJX35xj9aKQRgxOzrB08oRpwdjFJI4Sj58LLre1d9v7+ZQrMa6Jd4YS28t7V84j/7YSOLHX6sPRZCXFU0aITyJF3gEdUPX925lblrKpqWsC3aZwNPeIcYmwHQGTAuqx6IPItb3cSM+enjB6cch6fA1vqfgraVv3e9GWIQBjEEpD19KtJLfn5ul89fB8wRKgqWja3KqveDm9Wtev73CNhXTkyOeXD6iqhqCIKY2jp4Y+D5lXbK4vqIo3b+V53MsH+IHHmfnp1Rlg3/Q+URRSC+EQx16Q9t3mK5HeIq67yjqmj4viZIUYzuaxnmi9m2HsS11VZHnBWEYYUyP9kOaRtH3NVEUkaRD3r2+Ig49/NBnOBrRG0EYaKQxDt3wfTwlqasWL/Aw1lDnBX48xAtCdBAy0gHNdy8ZHM0YT8Ys7xbU1hlaaCsRdGjlMxsNGIwGZGVFmZXM5mOU9DGm4cmzpywWt3RljUKiD73FaDRFKsE+2xJGyYcV6V3W/LB68sP99+dULN3/Swj1l2/WuqI2RtD3gp2o8f2aOInpTE/XGnrToTwfJTVFXqEljIdDpHUS3C59z5T5YTz7/pE7e2pUdMzwIuSRVIClbSq2+x3CevTS5TspKZ1NuVAH/PZ96r2L0VFSoj0fHcT0TU2233N7e8vJ8RFNa7l5d03TtPRtTW8MUaBZrVdstlu6snIEjrphNJ7RdD03b6/J9yWnl2cEgY+nNHEas9rsCYKQru/Y7/fUTQWVwCpBnpdYC03n4oeapnGNDtAbl/8JBmN6imLvji9SfA+pxWHMoycP6NuG3TZzJsGeom1b4kGMoSfPcqIoJN9mTC8vEcbS9TV9tsa0DeloSCQsHoZss+XBg3OyXUZZFhjpXoetLR+fj0njiCQd4WlNX2dcvXrFeDgjih3eKowzwLu5vWY4clu7HyjMzlLVlSMFfUiRZl37A5T/b9Tij7/8Hn+0/KUDwA/FZK2lbnrysqauO4wVbpzZObZ/3znycm/cudeiMNZzcpauR2h1eE32X3EKACRCj0jPP+WhtXS9wbx6RV3XiMb9R7TU+FqhPXXwx3dkEFAYK+iMdVzKIGa9vqGoGj55+pj9fg9th4gD0jCkbGo2mx2bvTv7psMRpZTcLZd0ncWLEnbZhkt9QtU2ZHnFYJBQVjVZViGFR9t3lFXNPtu7EAxrsPUhHMHDuar0TmfVdS19745RXd85j9a+QdiefbbB1z6+7zRaSRKz29UMpyPatkOIHuVpp7lve9q+RAiL1prj0wsH1WkPT1iK3Q5jOrLtGivg448ueHO/ZbFeMzuecHvb0zbuczsaD3hwPCGKA4IkYrFecndzh+8pjo+P6ExHmRUcTSdss5y6brm6usITgv1ui+m7gybt357d/7uJeL1TbBxW0L/858e39xr9/z+3vjeUdUteVu4DaFuatqIqa4qyoKhr6q4nqxrX6VpD33bYusRax1M9gLjuucXBifo9v8BLSM+e8tGnP+HBw4eMJxMnNfEkvlZ4nofWCk95iIOzMweZidIaA/RtTVnm/w9nb/rcWJJl+f18eytWgkusuVR1dU/39NjIZPr//wGZZJJMmqmuyjUiIzIiuIAA3u6bPvgjIzKrKqs68IEkSJAEHPe533vuuefw9sN7+mFimizWWRarJU3XUFQ1Qgj6ruHNmzfs7/f88OOP3B9PWGB0Dhs82905EBnHjrZtMJlCKkFZGUQMDG2HEZJpGBIq4hwBgRApH5ZKIqWg7zsmO80aCBGtMgSKoqjQWhKCZxgmurYlzw1SKfqupbk/MY4J1bi/P+CD4+dXb7CDpShLssIQYqBrGryL5EVNEBIXIy4ElouSf//Xf+Lf/uUPnJU1T3dnPN1t+ecvnvFfv3rKi6dPqVdbDk3PaC2XT56w2u5QUnO8P7JcVsg843A80k8Dq+2aEEMyBw5pvPy3AufvSD/+vYiLjzvng2iEmLvkfy8JiMBoHaduoO9aujJHKkEAVKaT5tCp4VRkHIsCKSqU8OTlPYuyhgwQBjCPu/wvMQaBzFasnv+B30nF4s0r3r99Tbu/Q4eI0QVG56lnPz9jQTLE9danQLEWQSp2xtUKbXLqRc3+bs84TtzeH3j9+kdu7k9keYY7nmi6ln5yLDcFWV6z3qxpTkfGaWSlDGM/0g8pbXHOI6XABTdr9kvGccJ5i/CGSpdoI+iHiZBmeRARhr6fVVxIO4gwEBXayDR3ptIJIhDc3R4QSiYH7INFSYEWSdvg7uaeyydPqcsqsaimHhli0otSiuV6w/3tB5rjAdm1LPOS3z3dcZsngo7RilVdUy6XTNZTVjnRaPaHA5kxfPfdD7x8+YK3b3/m5w+33N3fMg4jT5+/oF7UQMQ5y/FwYLPd/M1Y+W2zsd+I0Qc9kweQXwiBmklLfwPb/8UtRvAu0HdjEjsrerTSSClotCZTEuFq8sxQ6gyJx9sRiUAoSbnq/zMWAAAgAElEQVTskEWNMKvHTtQnZdr8DCUy37J89gdMtaRerLj56Ue6+1vyLMOYPAUlE0JkhCgJ82seu54uOqxzKCl5d3ONUZL3798yeMk49ny4ucVGwfZ8R5Xl/PD9t9wfG1wIvH79CqEVffeCD+9vCDFyPBzRscC6CREl4zTiYkApibMCpQxj2xFiJM8M4zRCkFibWqBSJsho6HqyIomQKakRpNOAGPHeY7Si7Xq8teS5oajKmWPhkEpicZxd7Njf3uOdTb37EIjTgBKCqfEUeYYyBUhBVpYE72juboh24up8DTLt4GVdocsFDrg/nVifnfPFF1+yrHNub+4xecHXv/+a4+nI6f85cr/f8+qH77m6umTVbJmmkaZtH/PU/3SQPuQCn5Ypj1+Lh51LMMaQYB0pIEbsX+CmfzVMiVEwTm7OTS3TMP9mCOAD3lmiCBidFJljGrrCi8iy7agWNfnGIssdiIzUUQqAJzU5xcy0X1Ocl1yWC+q65vTuDe50IhMarUVibgmJF5HoLD5G/NAzyMg0k2as9ezOzrh5/zMxBLKi5PzyirvDkfZw5H5KzstN07C7vGBRVUTv+fa7b3l3/Y7N2QVqsthR4SJILbDdRN+PjNYnLoRPXRhnE0srEzneu0SMkRLrInHWwSJGvAuUi2JmSQmGYcKYxE/QWiHyHCMibd/THO6oFiuklFz/fMN6vWa5XVHVC5RStMc9bpyIAfAeoc5ARkyRkZWXjKOlHSzLuqKY/VhBpJQgQrlekxU1q9WW5aICN/LkYofJNO2p5fnzL/jh1Wsg8vPbtxz29zx/9pLzywu6ruW3Tu3fJj0LORdD8ReB+Ri48x0fkkNJJiQuBqT4iAD8ZpjGkNqBk2VyjslbwhjwhIQCxNT31tpgdAaLEjeN2CkwtiPLccEZihwFeYFQaUcl9EBGlA/21BIhC9TiKUtTUdYrxtufsYcT0U4IF+axOIksV+RVNXeAJpQWrNZL7q7f8/rVa4o8AxxN27Koal5cXtJOlj/+z//J4B3dOPHD//F/8/XXX7Jdr+jajq9+9xXBO3bnW5SbaJuWfhxm7QJLlhnGwRNjQCvNNHrGccR6hxQapZJOlrU+dd8yg3cWrRRC8uhJJYRKjDDrKQpDsDJpEgwDh7uGolwmNGG0dM2JcRx49vSKoqz46bvbRPoWiT3kQqAsc+rVmhAlWR1wwTF0A5iMIAQhirSjLpfUyw1SZum9vNnTne6oi4y8KCjygjc/vcE7x2Kx5upJZH97Q3M8sbu8Srpen5uT5vLTPPNjkH5k6kNCFNMRrwREKdLs0AxX/dYtET5CaoGOdia/KrxLduFDl443ZQy5zlBxx5Tl+NDMfFBBUTZIpdEug3yJ0CXRjiAswkiQxcerSWhEscWca/Rihd+/Z7q7xh0PqTuGYkLghxaRl4QYEDLN9ouzc/7HH//Ey6+/YlVWPH9WM0ye129/5j/+9A3r3Y7zqwua45Fvvvme46nBec9ut6NtWvKXGefn59xfvyf4ODuniCTWJjzOz92wGHA++UqZGEGnxoP3A0PXIzRUZUwoiI9Mw0RwkWL26Ox7yzROeDdyPBwxIrJcL5Gm4OrpFU1zYrGpaduen99+4Gz7DvE00BwbsqJk7Ecyo7D7W7Is4/nLp2hdoPM82ajHA1mZ0/cj67MNEcNqc4X3yUN2s1kSvaPK4fb2mhAF4+SxwbPebLi5ueP9u3e8ePkCk+c0TUNZVnj/mcz8Uj1mnvPn+f6nO6oQuCAYCIloIv6Ro57HwImRJGs4TcktRE34kKY9ZYxYO5FacAqTabarDYxQLyQxasZ+QogTZazQ1qEyRxh7EAK5EIhcMldZ8/+VYJYInaOyiqLIcVoynU4JRRgbnJd0TU+xqBi7lrqq+fn1G07NiVevXiFCRCrJME0gDS447u7uKHPDzc0d680KnUlClBRVyeXlFRKDdR6hRDopfCAIwRQ8rrdM04R1aSd2wZM0tCa0dmhd4j0YI/ExME2eGASTbVkuIlmekxmNi5F+mHDOJgVmKemGHtkOPP/yRWJwZYafXr9nsp7d2ZaqLhmGkftDQ96PaKXJMo33I3ocWTRLliuFmgRlWZLlOcYoaheJUZFlGZMdMT7D5CXWerzt+fGnt/z47Tf8+3/7b1ye7zgeD5wvrmi7DhHDDORr2qZBxEBdfSaYn8lZ9nHOTh925MfP8wcXA9YKphjnwb34D8Zq+kPOBcbJMVmH0TlKpL7/NFpwKV8z+ySaJaVGyRUupHl/02ukUIQQUVpitMXaEYSnigGjK8SjWZPioaBC5IjcIM40RufIm58J9/cwpopbSoVWimPXo3TGs2fPuLm9Jqsq7m5vOe4H6rrk3c8/cTideP7yC64uzlktl/z442u++OIrllXN/f0dzXLNv/7zP7NaVbx//f3c5rSgZFINEcCUJBVDTLoB0zDho4cJfPAoqZFCEAO4aBFCo1LbnxA8bdPjYgL3mbuDY9vTnY6M3cDLr75OnvT7e+4PR5bLBWWZ0bQt2hg25zuMSuym/f0dRW44tgPh9Tt2uwEpDdvdjrquiDHRLPNyic4LQghUixotfTLcmNIs12a75fbmmv3dLdpkXD1/wTSNXFxeYceRl199zTQO3N1cc/m57iOZEb/APh930E8BdAEugnBpcVyYhzTi34ev4KHK99iZaJJpAUEmLWadTHERgq7tuM9b8uyeMs/ox4HCQNcBUaBsjskUXewTeC1T8K/zHL24SNiiH1KB9Ti7pUCvEGuJMgVl9h6/32OFxreW9tQQItT1guP9LcooNtsz7g5HFgvD5dUThslzOnVUZY3zCfrZnW3JC4MxiidXV4xdlwjVAd6+fU/TnBi9Q4lkte69ZxhGpplm6J1lmInkyJT+5JlCaT07ZMvU41fZ7MwSMCWE0SYKZKZRGrr2hJKCvFB0bcN6s0EYncacizT/D4HDYc9ptm6c3MixbWk7Qd+N9PMYdF0vCPd72nEkRkl7ajk7v6SsarROeOwPp5aXz5/w5OkVZV7w5PKKcRw5HI8s8py2bVhvttTVCusmjDEYo7HWUqw+s7o3fzHjxF8UYZFEeUuFfTruY/j7+WgK0PQYHyJ9PzH0I0WhEWEmpnhNMBGUwk6JvtaNE8No6buBQmnG8cg4TiwXZ7gxqe/FAASXesVKszIFKiuBQHRHEAahKpCGxMxdQq3QKmOR1wx3Dda2aFXRTxOqCihTsF7vePXjK3788RVtN/DnH16xWtV89fvfsVxUmKKgOZ4wWU6mM2IQXD25JHqw44T3syN0N+BJ6inOO8ZxoGtGpJJJS6BNys7W2QTnhYJpEASS1FBdlxiZ+LitjyhjKcsCO43EKJJXVD8wDBPCp+6QcxPj1KKFRETBsW2QQnJxecFkJ0KIvH/3Lm06Ho5jx2pRI5Tm/tAQheD6Zs/2Ysdms2V9tqMoC548u4Ig6fqe5njk1LfY169R2lAVNfmUP6Y3fdthfaAoKyKRm5trlsslZVkwdO3nBelf2wx//S0BKCHQs13eR2A9nff/SHYaY2SyjnaYyPosFWwx4JynlArDAzXQzw2AhuJokoqGd+hM8WQHmdKEmFg8BI9UILWiWKwoKpeOAqURMgB9Eo8IkRDmSVJVI/IJpRoIjvv9DXf393gUo3UYU1CXJW5yGJNytxAiZV3Oevotm7MdWkjqRcnpdMKOlv/tf/1fcC6C8zg74kW64KRUWDsxDgP90CIC3B+OtH2HnlW2EQLnp5nRBUpLxlETlJ+nUCWjHWkasNaBkNjR0Z46JmeJdmK1WlFWFZMLPHvxjEjkm2++ZbtNSntKK4oi5+7uFuvcIxXz7vbAYrFASZEkIKslx/sT52cX1PUSZx3j5AjWs7s853C447tvv0Uh+aff/55+GtlsltSLBPabXBP7gdNxn9qzeY6zE8E7xuEzB/F+vY8+4KJzZH3y/RSSUoB4YEA9Flv/WBnlnKfte4wW+NygpUASkE5TxKQT5GfIqutGbknOdNE7iqqGeENmDCJOGJVhpAbpEdpQ1Ldprn4mMUSlEVmRGlZSI0RAYIhCIfKKYrVi2Qxol1hfqY254Ntv/kQ7DpRVwbHpeP7sSRIz85Lm2PDm9StefPk7njy/Ynexozsc2S5rtusl5XLD8mxL1w703YSLQJwYx5HjseXUNMQYOTYn2q4nzwxFnqeJgjifVlIhhcBNI1EptBmROE7HpKcqhEQXWepYKSgyzeDdx5Hh4FHKoJTi/PIMgsD7kSgzbu72jNZzOBxZLBaYzFAWBaempS5KfBAEBMtFPT8fxdnVFUPbctjf8uHmGjcOKCl5MqMIUknubw/JG7WE5nhiGic2mw1KJ2bW8XBA6VRAfVaQpugSn9ydASjxMJSXfiYlKOnRXuBFfJSw+cf4UTNDau7la5X610Yn/NM5zzhNlDbN9jjr6cYRoURSiSPQz7zWIs/wfqLKCkpjkrpeXtKfTpykRGpDZnJgRGUWk1ukVmAMZBlCF6isYGFKVn1guLmhyAryomB/PNGNfaLGxchqueTFixeUeY738OHmA5vdOduzLeMw8O7tWzabNevtmrIsqJcrdFbMEuEOlMR5n8gmbUvTdRDmvn2wuJAkfaZpSs4pCKx1ePcw7lFh7USYBDAhiAkymxIa4u1EXhZY68jLgmEYkVpjcpMmTa8F49Biq5KxGzkej7RtT1WVlGVFZvJHV+eyqNlskhv33fHIcrNECEfXnJLOaYh0zZ7LJ084neDN6zdc7C548eVLmraD2fw3AlVVM4wjrhtYb844HQ/UdUX43PERRMbDCB6PNL0H47FPh/ISFKVF0pHz8aG6F4R/MFTTG+I4hjR8VhaaGNJVP9mc0U5ko2XMJhCJ1geSTEvy1IhimEZicNjc0yKQGhb1mrEfacQRqTOy3CG0QI0DpXVoo0ApVD6h6i2oCqELirJGyD0Q00iFNuzOdjSnhiLP+PKr37NZLXn1w2s6O/CnP3/D2e6SyTn6biRYh/eK82rBsG6R6pSEwIiEaOlaR9+PNG1P17d4bwnO471DComfRkKexj6CDwzDgHOBPM/J85xhnAijT2uQaZwzTC7gQzL3DdGhBWgpk7P1cgFRpAvdeUJwSKVp+p79oUlBHgJZbqiriidPriBG1osFeZbjg2W72TFNjh9fveH1Dz/x1T//geVixak5IQVpCqDvuT8csD6wuTinHwbW2w1ZcMQ8535/hzZmJtEEjDHc3+8pyvLzgnT0f0vp7JeBF0VEyoiUAuVndeW/Svr4rVvyMpqsfxzwUpmmjmKWxQGixHpLHGCaUs6pFqsE2XhPb3u0VEgUQ3BkmabtO5qmxfsJKQ0mnzB5hpxB86Ko0ErjrE0SPbUAYZBKoJWmqmuqqubm9o6IQAiF9wHrLEIphFa8+/FnTqcTv//Df6EoCi7Pz/HOcXlxztn5OTKv2D57jvcjeWYY2oH9/sDkYZh6hiEVVX3fz/aYAWc942RRUqGMIqRqlBCT/uc42XRxKcVoJd57xGyaNvYDyIiWkvVqNRObR+pqkaCjPKeu6zSS4mbStsnYrCXT6ClyQ1mUrLerpJ2P4ttv/sRxf8CH5C27rCvevn49T5z2bM/PePv2LcFZzi/PUTqnbTsCgabvKPMCoQN+H1gtasZuYOw6Ts0B7zzmc83GEpX9l4H06dePgH6UKUjFzHKfSSf+PxWm4RG2ciEyuqS7HkSi0YWQDBKsHQkBtFLkMku/IyR25iQGJchEeqzzE03TsFmusG6c59TLxKISyVzMj568rJD6YX7HofIKMyvnBZECo14sqJfJSfrs/JzVcsX3331LP1mUFnz55decb3e0hwOn+z0vv/o9dV1x8ewpm/UOGQXDMDBNKY92NjGfxmGgaU5Ya1PXJaRjGxKs1wwWZQR5WaC1RgiJtRPWR5ASrTXEiJSBGCVaiqTLaj1BzqmYNlhnadqG5WLBy5df4J3n/rDHzYZyQ9tTLSqOxxYEjNPAT6+P1PWCi8srqnqJd5bd2Y6yKgjOklcV93dHXn7xEusm/vTHP3H15JLzy0vOd+dEHxjalr1zhLMz3Gxo0TQnNssNWVawXG6QIuW4nxWkAvU340v86k4awUgkExXTkS8F+H+QuZ9uKXUIIfWiJ+sS7uoD3noma5FCoXQkZgYpScekz/F+xLkJpywyOHCOKBynbkE39MTo6MeJukrObEKCm20hJ+fI8xw3OdxoqZap0JBK0DZHVFZQVDVGa4ZxYrFc8fTJE15PA//v//c/mKzl/PwpTd9yf2p4/vwZdVnx9PyKs90leVUTo6B994q+TTQ7H5LzdNu1dF2Xeu/MJB0SgO9ceATr7TQRY5gbDQI3Oqy3GOMwRtH1aQ5NxIgPHqkESiSxuLPdQN93aJWxWi9Zb7ecnY5M04TUimEYcaNFK83Zdss0jtzd3fL+wy3Pnl6ijUocUO8hhESeiWnE+ssvU5Pg3fv3XF5eYK3nsN8TQ+Bsd8a//Pt/5XQ80hzvkSaZfRwOB64unibt2GnAOU9Vf2bH6VMSya+nQX8NRUmRhtlCjGRCEETaSWOM/O2u7F+/xZhY+ZNz6UqfiQIhJOkeESR2colxVVZYl6TGh75HSoEoKoKd8HGiXjQcmiMCyegdQUh01lFlOTE4Jjeihpa6qCiKiuAsUVhMuURGgYqB6CeyrGRdLyjzjLt9w939nvvjieV6yzg5njx/wvHulvfXt1Rlxea/b5FZhs6Lx8WcJss02bRbOs84jFjnCSFxayFQGo2WiXBsZ76p0RJnE4SWZRHrJsZxmKViFHaaGHyiJwaXsFhjFHWdSNlaa+zkqdYGow1SCNarDX3T0vTJRLjIMoqiYOgHbu/uuL27n6twQ9d2TJMlz7LkvxUMWZ5TGMPm7ILgHUN34quvv+Tm9pauben7ng/vP7BarRBSsj8cEbJlGDrKMj2voR/Y728Zu46LJ59pJZ4oyJ8c2H9lvp5PfvbAjFciaXYSSU4g8R/DS3/9t73zeGtxPo1NeO/wXiJEYgxlmSGGyGQHnEvjFSGkoI7eoZViGBynZkiGZkCMA7lpyQRABmHCBUt0af5qISXeQR4CGtBSM00jRblAzFBJiA6tFXd3t5yaFpNrlNEoLTm/PGe1WpFlmnq5RCqdVigmO5m2awh+ZBw62r7H2qRdlRz7kiJgNpu8heDxISlYx5AaZmVR0LUD45Tw4WkciD5NaYWQNFIhIGWGMYbtbovWhsWiIi9yDscTq+Wa7WbH0HXkZclms6E5ppQjkog7ZZkDifwjQqQoc7SEN2/uscPI7//5Dzgv8TjevPmJ0/HA/X6P98l6vOkSL/anVz+ClozdQLVYYuYRl7u7a4qyRAjJZrPDfr7Sc3jcQB/3zsft9SNpL9X6AUFAihRECvBEJLMY79+9Pfy9j5Efo8T5wDRO9KZDmwyjU0rgfYJqhrGDmGPdRNf2yZx1nOYg1mRGsaiW5Fk2j2dr+n5MVjhSEnzKZW1If09rgTSKSSfFaC1lklrMOnwILDdr8rFgvT1nvV4zusj98YhzkFc126pms1rQ9y1aSXATEUEUguNhT9uOacZocrjJMfZDIox4n+abfOrhS6keRTasdbMCS0zssGHCRoGOGoVDQiLKuPERaQnzpiGVQilNjHDYH9Bas1mtQSk2u3PY3+GDpyxLbm6uOTUnhFCs12uUmgf3zhbkWcXdzS0319fkdcmf/uNPKKVZvHnDNAyslgvu9nfc3R14+cULNpsNh/2BfuhZLJZJo1VAlhfc3lzTZoarp88525yBEJxOn2klHoSe8dBPw+cT6Ck9av4YZ0Z+sl1RMcnpJMnvf3Sg5JOQffBimgF8YprhSQIVPgmgTRZmMsg4TrOycpilfwKlk5RF6vOHeYeXHsaxpx8MhMTfDM4iRMAh6ZsGZqU9oQoyI7i9uefY3hOCZbFccvSp4KmXG5aT5eb6lvfvPjCOHefn56w3O4zOcCGkBoEQuKnj3dufORyPdMOEC444T8k+tIcfS9GYZsAe6JDOgxCpMB37ERfSsIsdJ9AaIQXW2nmKQCFlInKHCFIk23Q7Wc7PL9iebanKknFyVHVN3yVxhtV6hdYFdkqV9s3tDS4E2qbHWst+f2K5WmBmA4YP19dkSnH9/h3OW168+IJqsWCz2zEMI0IkvYXjKQnH7S4uyPMSKeHD2584dQ1lWXN5ccGpbebn8RlBasPfBlh/ma8+9JxmIilzQMzhKQTohyr9HyikPprtikc+QBKaSIIPznu0Uin3CoZxmgghyf1EIQkypHEKqfA+0nQnJmeRIrJZrZik4P5wR19U5CbHEFHOopAM6oQPFqMMuhApP3Yj7TAxuSQdud2c0ZwS7pnEHAJlnbNap07N1ZMrnr98gSbS3F6nicjgePXjj3R9z93xRNdPECAzkrF7EHx7GHtJ59PH0fHkTihVklNPr1WlqVvv8UomlToEQUa0LtFKJaJ4jJyOR0SUVNWCsq6RUlJVFf1oWa3XlGWFUIrFOFKUNXmZnKnLvGBaTtzc3rHZLsmznKzIcOPEqhIUVcHt3R3j6BLeeXuP0oIsy1nUFUGlTlgInjwrqBdL7u9vqJdrqiInhFQMD2P/aCLynw7ST52ZP43KTz9+ekoHORc5MxNKzjlqJmGRq7StD47B/XYC8LizzBCLkIliFx6EyGA2WJBz5TukNy4IEHHGOA1qpugNw0jwaQTDZCNaZgQ/MXiHiFDlOcuiRNiRaAI2OPI2owiBcRjROqcoFKui5ng88uH6A5NLNjKL1YZycYOSkuN+z/n5Ocf9njw3rHc7EIrgPO9f/8Dh/p7JOUKM864HZZ7R9NMn6X58vDA/fgcQIjGpvCCKB7O3mF5zkoJO6IBO7Hyp9NwGToB5d+w43t8BAresZxVCiAH0wiCN5myXeJ93N7cYk2R6hIT1Zo0gcGpa+v1AVWVpdj8Kum6a5dVPGAEvXr5gsg4fAtYFvE1qgXVdkeUZxmiUEOwur5jGgW4YOB7uH+uf/3SQSvlp9z7+6qvwCVI6H88iJkLww4qRPlW55mpXU+aa2/uON3f9rCH1124fcVUxH+VmVgxWKimmxpDgj7SbiARRxZCAb6UxWbLJAYdQyfnZh4CYWeK96smUZGhSct8XmtzkLExGYTIkMRU0ztMPE1qldqbWkjzPOR3vETJZ+Xx4/x5TFITgMLlmsVwyDCNt02I3mznH1Ule53hisFOawoqRthkIkRnB+EVEAslp+mF3TUIcHjFjyWkDmc+vecsVs4cVQiJFuoCnacKYDRdXu9S/j+kkam/v2J6ds7tMqUm5qGmaI199/U8YU/Pm7Rte//iKcbBsdltevX4NIXC+O2O1qAiT4+XXX+Gd5/b2hg8fPlDnBX/41xW1lmzPdrx79zN29BijiBI22x192zKOP5EXOcf7PVJKjMlQ2WfipDBX7ADIx5n2Xz/mkfkk5zxyxvwECSutc8PVbs12VbFZ9Ph4zdt9om39tf/58FnKJCymVJpTV7MSnNLik/sOmFVJjCIzqSASQGaqJMoVUtA573HBIuMSZv7n5Aacj7SLFRdiQ2lKhAiAZOzSdCo6oDAE75ASqqpKk52jhRjomhOr7RptCi6vniSdpGnCW0uwjrwq6dqGQ3NinCw+QBSCwXqc96QMUz4e7Q/a/p+uhZ9HcKVMTLMEfqdU6sGwYn7HHickHi7OYZjI1yVaK9brJc2pYblcsVytcdaxWa9x3lFXFcHDbrfh8uoKJaHvB5x3rNcr7u9uWdQV6+0WKdWcvnnu9weeXJ5zeXGB0Zp6saCqKooyQyiIXsyFsCPLDGVVkBclw9CjTbIA+mzNfCk+7qSRjwXTX6uBHjlPcWbzz8ToKCJ5btiul3zx9IJm1eG8w1rP++PwN8F+IdMiKy3BqDSdKHz6nlLzcaQfdxtlNNpopBJIodBKkGVp5xhsAo0nO6V2ZvQpi1ZylqQc6PuB0Sa+ZmEyusmRGQM+4EiNCmUynI9oZRimnvV6w3Jd8c33LWNv2e3WKcCFwgtJkDIFth05HZIatLeOfupxbobKQpyXLQWlfGgBf3pyPaQ/IrWIHwIz/Sw8LNhcWArGYWIsJiKphWpHj0SwWq5Zr9YorVE6Z7ldc7w7MM081ADYfmR7dsYXL7+iKEr6vuG7b79FSsF6taKfpSezIqfyOV9/9RWFydAyNUjatuHi6irJAU2eJ8+epxMOAd6hjZwJJYHFYpkGDm3LNI6fF6SPC/HJmj1e24/3Py5m8LMsZBSPD5AIcqNZLirOt2s2dc00TbT9SDtZjsNf6psCSY/JaHJtyKVE4IlxloojwTQCm95YmQTHlND4YBGaNHs0M2s8kSAEUSQP0n7sybKMqlzOO5PEOcdoRyY3kOsKLQ1CRaJrESG92QnvTVKMTdMipWacLF174vr6Pc+ePoMIRZFxvL/hle3JlWa1WfPz+2tGa2nHkcmHRNWTCZpKO+HHXfPXQfpwe6gRYpidhxGPG4eYC1apZ2MNlxRCvPMUlUnKiIDSmt32nGJRY6Rit9vOev2evu9ZbTeM00SWFcQIp2OT9F4DFFk+C8hJgpsY+oFyUZFVZRogj57Feslms0428jGw2mxZ1Evs7BEQApRFzTD0aWMY+6RY/Rtx+Nu2jbO+zl/b634RV/PXIUIUihBdEtaYdyCjJbnRFHmGLgwvnlxwaBr2p57BtozuL+EnrTVVVZGVGdqYNCYdHG4U4ANSK3xIxOF8VixO051zLmaT7bdRScgrxKRFmgYvEg1OCMizHILGx0DTHLnPVVJNLksGm/I3SPr97dAiUBR5Tl7U2MmyqJa8ePoC8gxrLTd3t9hh4nh34PLijKeXl5Sl4eeff+bNh2tu9vd0Tcs4zcf8vCumuJuVVD4tmh5zqV8VUo9MtI9rJ+ZUgAes1CcKpNEZzA7WyhjyomLoBpQ0qb3ZdUihmOyUWPNjy3JZJdvpn5oAACAASURBVJxZa6qqZBwGhqGnrgs22yVvXr1lGkaqekmdl0x2TCbGLjBMlrwsKIo05LdarTkc9knOJ0RsCNAn1Wk7peJ1uVp/XpAG/+mifFyiX97/5PEPEFPifKReshBkRpHrDCMFpSk4WzueXe64PfQc2om7dvqFpLkQ6aguspwqT0WLwJMMYx04UGQEQM/HuxARqRLfIMT0hhRZMm7wwUH+UJBJtE5VsFY6DbhJhfeOw+mAUQrX93S5TkNxGKpljVYS6eD27o48L1mUEy5aFmrN+dUVPpLEbOua1W7DcX+PyDN673HAn7/9nj/+6Vv6YcB7n4TH5CdF4uPk4kes9OP3eVSK+XgTnz7osbpPG+pHz6oYAyFGzs7OMEIydAO780uKPMPkBcEH2r4Hn/7X2cUuyTEeG8qs5F//7d/487d/5ng4oqTi9nZPlKkVK4Vku9nQZXpmZwmInjevf+TJ02cslkua5sR+f0+em5lI45AIhq6nLDKOx8jYp/mqv3X7Ox2nf6SZGX9ZS82/k1p1ce4969n6JbmQlEXF+dmGJ+cnbo8dgzvSTW4uDgTaSMoipy5zisygdFLrCD4B+T4mIwZCQGhNjAIlc6SAMOsq5XmWVDwkaGHmXE6itUErhZIJMPfSp3TAB4bJ0XQtRtZY65m8RSlDVuaUUuGsR0lBXS0gwus3P9KPPcYoNos1292W1WrL6XCi7Tqa05HtZktWFFzf3NE2LZvSgJacJsvoPCDm3ZTHYPwlXvpQzX/684fA/fgIIUTK46WESDKU8IEQQGmF0JrV9gwRAsFaquWScZzIigJnLTaO+OB588MPhODZ316z3m6IQnB5ecX1hw+0RvHh3TXff/c969WaaZx4/fpVAvlNxmqThun6buDH73/g7Pycs90FhAQLehe4u7nGj5b1ZouuS+q6ZOqhOX0uM198DNK/99XDgqUL/COSqkTKLZWWJBkJgVaCRVWw267YbY+c+gHZiRk/FZRVTr2oKMucLJ9nkuYuk4xpwA0EUmmk1EgVQaRczIeAVoZMP1hTC5TWaNK0YGYKIFWlY3AIn/JMGSGTGqU02phEwh46lHdMQ48feuoyw4aAC548z+c+e45cKKRWrJZrxj55gDrrOBzuWS/W7NfLxOAClmWOQpIpzWEYaKZ59oqUywvx6caQmgkxPqQAH1UDHwrGdPF9/P0wIwUP70GMqQHSnY6UecHzl1+gc5UGBZ1PrtVScjwduXhyye37a5rTiWEYOF9tCCFydfGc4Xc93377Z1argbZvUVpQFKkztT5bc3+4w0fLs6cvGPuR63fvWG9WMBd61rpknyUVMoemPSZ/LZG6ijr/TD6pj59CRJ+2NgW/PHs+YnYPCygSrp6qbK3ItELJBwKKIMsyVouSi7MFp25AmYl+SsNlZVmwrguqIsdohYggjcH71M8WSqGNmeGpmVMpPD7ERwFcJUQSbtUSRHI31jInBEfkY3fKOj/3uj1C1BityHKNROKmDB89Qz9CGJEqtTr7YUQqxfZsh7OBpkl2MFVVMow9x+aA1obrmz0iSpbrJYu6osoNi6JMyycFPnpsCAzzc3i85H+VTz0EaLozQ4EhcRsed9UHJxBAkEZt7JS6OHlesDnbUpc50VrCFOlpcW7kdDqxXG8Yx4F3b97QnFrq5YKz8wuGoce5iWqxRM4jLE+fPU+zZs6nusBZfn79hqouyDND9Okk212eQ/T4EMi1ISKZxpFpGFiulnRth7Mjw9ACkiz/TJw0xk8kygTIB9cPAPlL6dqHZX3oORNTlCqVclKtJFKqpFcUA7nJWC8XnG/XnLoRREsRQEpNURTUZT6LQQhEVEQxX4VSobIk6KBMDrj0GKkw8kFvNKUgySEjkTZS/ufxwRNimoHXWhFicsiTeKJPvfy6XGKkRCFphx4fPJNNhlyZhFEKuraHGMmzjIZ0Ud7d3XI4Hhj6ntU6x5Q5p+7EH//jP7i6uODq/IyLi3PGYUSIBu8jXgD9xGA9Qkge8NGPx/7H1X3YMaWQRCnn4vSTFCHGRFAJgb71aAltu0ZKSar/BKvdhssnT3j1/Y/cXN/ig00niRDc3d0RI7TvGp48fco4ttxcvydvTnRtw2pRU9YLFsua/d0d3jsKo7l9/x79/AlKaaRKaZWb8+6bDzcsV8nVul4scNaR5wX3d3ecn5/PO31MF/rnBKmepbrniH2ERhIb7CFp/9Uvzez8OHeejFYYLVFaz7K3yZtII1mUFWerFcemw3ro7dy6zAvKMkOpQIh2Tnsl2iR1PZMXmMzMu0aq6pXQGK3T/5cSpRVaKiIeGVMuqmYW+8PrkEJipJzTCI9U6jE3zLIcow3Be0Y/MfQti7ykygzHtiMECzGiNAgZ0XlF3yXa3Gq1YlHX3N3t6buOsZt48eKCp1dP2GyXDKc2FZlCICcNosOdusS2/8V6ftJzRiKkROmE7Xpnwbu5mp/hp3nOTM/H6+nU0PcjWisWZYmKkfsPNxCgXteMU58YYy5gx4H+1FCvVkzB8s03f0p9/aricHdH17ZorTju92x2G9bLkmmYKKsMO6X89vb2huVylbSrnEtcgUWLj4G+a9nuzhOSAVhvsS6wPrtg7Ie0np8TpA/HfUqDPh7nKVH/9JF/CTyHee20SnpBSiZTsccaW0SM1izriu2qph8doreIOSfMtUoBFR6glfDRCKLIZhlxkVj83iY0IaZqVsl8PsJt2lFV0pE35sEMIhWFRhlyrZEyIoInUymladsTuU4EDa0lo4146xLoLSJGCqqq4uQb+n4gzwsCglNzpDu1dF3D9r/sePHiBXaacNPEyyc7/s///f8iRkteZNS2IIiI0ImXEBHcntokXPZJcfRYRAkwmSYvc7TSdG2c3f4+dgUlUEhBlRuikty1STVbK82irhKIHgNKpvy7yAuECJwODSBYn20TXjxaPrx/x837D2RFgQ8pfUCkMZb7wwE/TWitWe3Oud0fubu5JQbH5dVV8ort0+xW33QslwuKomKaJhbLBc6NVFWVdFG1pigLnP3bouO/GaTqk0D8CwKA+MtNFCJRfqxUkxWNIDOJmynnVDbMljVCSMq8YL1Y0E0RG4+4KNFqBuxDfOhiJ7FYOVfnWifyw9xliTHtpg+1W8QSydKoiUq94SIvyGet/YdDNS8KihmDDc5BTAN2p67HaINRyUvUxVm9Tp7IqyVVkRFdJMuzRDGTgr5vCC7pUf3Tv/wLL758Sde0NKcDIkZ0lnF1dc7333xDVRaUixoXI0JqjFIUZYFUivd3x7TSvwCiZ6n1WaPU2SGxhmY8VM2v24jUOKmrgmpZ4eI90QeUAG0MxuRkdY7JDEiSl5b3ZEXGMPQ0zYmub3A2mT7YMSnAPH3xDF/leDthjOLu5ohQkpsP1+nvZtk89xTZX9+w3Z2TGc3d7XuOhz0XuwtMZmi6NJVqJ4tUGqUU+7vbpEtVfOb4iHysNH+NjcaHFOiXUctD/x5IitWY3JBnBUqZhHTGlCeK2WhIK8F6UdNby2gnTl0/k0bco8Ox0BppBPOmk6pBkfJT65LBgZh7sUqpREwREqGSErJSGmVUCkg5B6qW5LmhzHI0iUQ92Qk/DrRdiyBQ5gU+RvphYLKOyTsuqwXGKIRPc1FKS4Zx4rg/cnXxhGJXktdp2Gy9WuGcZX/3lp/eRX73h6959+YtUkNpyjR4J4aksoIg04bBWu5P/S/WW8z5tbMWYR3e+7Q2Yt4IhEBJQaYUi7pmvV6xWJZY54jaoKSCmMjcWZbjQiCMI6YwnE5Huq7j9uaaY9PQNAeqqmZRL3jftpRa0w8D1+9vIAaev3jGerPisL9nvV6mhkieE/I86UIZNRO1p4SOCEHTtwxuJLiQ3ElChChR0lCUBZMdMKbgb91+u3AKD253v7r9SsHs8RGPOPTHNlWhkyiVlBCiR4kEm6QITyrORVaxqh2jTbhhO4yp2kbMlbgihlljKn0gxoBz9hFJ0Eon2RmRlI4RyQ5SyPQG51qjswyt0iLmeUlVGMo8J5MJhO76lsY7rLX0w4CSChcC4+jopwGpkyxMUdRUmcK5ZGNzc3PLclFRLUuOzYl+bGnzE1WRMXYtbhx4fzxwtl2g8pyu60iCIkmKvJqdq3Oj+L0U/PG710kYbA5UIVKRJ2W6eJ0PSCHIpECJmIx8jaIoc6pFTrVIObtSiqzK8N7RNQ390LPZ7SirCufT2g1Dz+2Hdxz2NzgifdfQnQbOn1ygTRrfVkJyfn7Bj99/x/1+j9KK1XLBFDzWJcnzUBRkRY6ShhBSB+nn44m8LAhEpn5IhVa1Y1NvsdZye3vNarmex2Q+UxxCSPnXY/TTQP3V9yMJyI+R2UE4HfVKKJRI8z4x+EToFQnPyzLNarHABTEf14FuSFLkQiTiSJ5nibJHhOhmgsaDwYCeiSd6vkg8UqacU5u0s2opUw460/iyzCTfzTKnNBrnRggWl2milwQf0pjxnOhHIpMdGYee5WJFriQxBIa+pyhyqmrBME2MdkJbiZCan16/JVeaxbKkHQ4cTorN2Ybvv/sRpdMxXZRF0hctC0xWsFhsaYaRP//w0yPzCSGpy5yy0LRtj7OOTEImQEhFnhtMbmZXu/Sa+2HgdBx5fmbQWlIUGUWRo0TkdDzQdi3jNHHY77m/v01Dkwh25xecDi1KKaq6psgLTqeWJ0+f0Hen1CARgmPbUa8XyZxCFJxfJKt1pRVKCew4UtYlk7PgAwRPURTYyRIKTz90HI576qpGa82v+2n/iSD9pUZ+CsRfdkB+GbipeLES8HH2tkw7qZLqEXBP269AxZiglOAps5ztQiZszQdi7Ogmi0SjJQjFvFOm9kzSnErEY2Qy0ko9/jRdhUgmrUqkXVQikDJSmAz1wA3NJFWeWraTjBQuY8xznJsIMiKVSi58KhV93lkCFsFEZUqEDxR5PqMCgeACi3LFfv8BoRV5VlIuKg7HOw77PcNww8XFjmYcuXl1zdXFBqUVJvNoocgWJd47nlzueP3zB9puSIsbA9Y6yiJL8uxCkkuRYD2jKasiscJkyuCFB1xAiOT+dzoeac/aJHHTtYze0TRHbm+u6ZoG52NyCcwzlNZkWU5E4Dyst9t0gU4jT5894+7ultV6hbMTVVHMbVeHKTI2VUlZlWRZwfGwR0hBVdWEeSPpuw4vOpyf0utQMjHi3PD5VD0jP2Kkv3l7LETnvv3MyJcSCpNhlPmE/PBxuC+ReFPFr6SkyDWrUM8Dc2kHCyKm9qdIOKeSGUJKhFCEYFEqQylDnmVkWZZIGlElx2KpHuGmGAISldRWlEwXkEm/Y0zy0oSUB2utGIc0YTriEHaaq2tDmVfkRhOCpy40y+WCw6nhcLhHaM1mc8FisaCuF5g8wxNBKLp24PrDNcTA7/7pC969e4edsUTvLMYY8rKgPR7AeVZVRdePPBgOt91A39vEyRTpZMiMIStyyjxHaQP4pBY9JKU6k+UYo3GTZX97R5GXKK24uf7AT69/4P6wJ89LirLEekddLKnrBd56pJTc3t7QnE6UZc3d3Tu843HCUyuFAIZpoKoqog/c3x/Q6nx+LgJi+P9Je7MfybIs3eu3pzPY4EN4RGZWZVV1d/W9QmrgPgDiEYQE4j8HiQckuHBBrb7VWVlZmTH6YMM5Z888rH3MPbKyCzoIycPcLSzMzd3WWXutb33r+xiGrSxNVvA+0Dc5HaMNu3HDZhjIpZDLv7z4/tfHoisq8PNV5stf6z+rzx6zgsvWaJzTbaUho5SloCmkFtD6Gd5S4gu0bQZeqcp67RSiTIxyBKsas0rGhzKHt2JmqzWUAlojdBQZJ2olStBa66ahmqhZ03UGo2TWrQ1Y2zXasWodc8HHJIysNtXabjZsNxt6N5Jj4m4/MIXEeV5QCubpxH53jTWG8zyxURqKOL6N2xFrFOfTkd/93d/wh3/6rnXPpo09wRhFzZnlfIaS2gUnp1YphaKKvCUKtFEMvViyG2tBK0LIF3meGCJVifz49fUOYw0Pj49024Fpmfjun7/j6XDg1d0df/tv/haDYTNuyVlOLWsN59OB8/HI737/eyGX3L9l6HsODw8irWlX4YpMzieW05lPtWJ/7eiGgdPhEaUq47jhcHiQx8fA9vVrzucTFUvJkXG7exFs/8ogLSvY+Qt/LjVEhZdLyy938deCX+oUeREa2lzZUijNzRlUFbOv3lrUZqDUW3n8aWFKkZIixRlSSegqbnGqyvFvrKbU2MjOVggbKaOVLMkpRFQi5YhJGmMSBYciU0sGpG51Xce2gFMFpxXlfCJEj9ay73613bIZRyENK7iqlZvNwONBtze4kqJHK8V0PEDK6O0GReHq6orT7RUfP3yk6zf8w3/2D/xv/+v/zrQssrYdAkPveHo8sMyB6JPQE1VtU7rcQBW5kLTSdF3HOG4FLI8Lp/OCVeCnSMyV/fWO6+trxu0V+92OxR/5v/+Pf+R4PPNw/8jb9x/Q2vLhx3d89etf83j/kb7vOZ3OvP76DbUUchWxW+fELLcbOg6Pj7IM2bVVy1oYxi2Hx0em6cg8L4zjwMfZsywLXcvWyynjY+BweMBow82rO66u9k3h+l+Ow/+X7j4/x+EvPclaX76oB+REF8kXY400BdY0QnISzieCcdLcglFqzWFoNM4Y9psRqS07mCdCzJQQScjg2rmCdnIBkGUWLqskFq2bxGORzFOr2NumJKIOtbrntQ21Sq4rjLH0Vx1D6lAciTmSYiaXDm3FpU9rTY4BrTOqFq56zfVuZIoJvZxlM7RKeRFDQO/EJtu0LYB5Cnz8+IH/8r/6r/GL54c//pHp8Ymu7wjThvuPH4jBY82aRZ+5EJevobHJRrbbLdN05nyaOc+eq20nU7IEd13PbrchhIk//XCPn068+/EH/vzje95/vOdwmtk83EPNjLs9b17doYHtdgtV8+abbwgx8nB/T+cM+5tbqPD6zVfcP9yTYubq+obj6UAMnnmZeXw4kKLi17/9FYpCDgvzMqGplJxFrrKI5tXkJ7Z1S875r+qT/lVvUYF92keV2/LiIzfNp5cfz2vLckwKTU9IEVqZ1ugICVlYZY21gwht1ZowStFbx/V2z+3Vjt3QY0xbt8BQyjpdEoxUlJp1E6bQaK2xtsNaqVcv83AlhhEpRhFZQzZYWc3SnGVwltEN9P3A0A1ClNZK0AXnRDBDZ0pNoDLbXvPmZk+n5fsvfmYJC10vXXVICR8EqtptR7Zbee6716/5H/7H/55vv/2WmDP39w/cP3wik4k5U1XFqM+JPCsmarXseCkN6EqqhWXxTD4w+8Qw9Ly62fHNV2+4vrnGWsV8vOeH77/n3bsPPD4+8Xg8M/vA0/GM94H3P/1IKYmrm1uub+8oRRrHcRzRVYxyN9sdNWe6zrEZhbmfc6bvOno30ncDWmum6cSHDx/Zba9QKJb5xPl8ppbK9dUNVotQR/IefzoxHZ+Yzl8oDvGvExt7zqcrFGW1MKC0Ns/PpaTAr7ROv5EqLqQVJRlVaXDasq09Pm1INTMvUWbWxlCLbhLdEW3afr5cr5cltVKlITPrxqmhkTDy5YKQy0TGr1prtDVopekHy+AHOueoStO1Ln6dwqkianVDN1Kt4vXNTPCBx8MDpVaGXnyVog/oWhm6gacqJJu+d1xdXbG/uuK//e/+G4IPvH/3jmUR63bvPUoptn0n+1m5QhWK4+gsqmYKinkRdvs0zVQqzmgWnxm6jl+9vuM3335D3zvm80xvHdutMLCWEFsyEd/SeVk4nk48nU785ve/Z7e94qcf/0RI0DkZqSprQEFKieNJvLNM38luVlUyqUqJ62vZW1KlMs1n4e4Oz8McO3SkFBiGjQxCkm/KLscvC9KfB98vdfn1Z5+vc+RaZDnOOXNxEEEVyGudpSU0XxaxKND1cgwbpek7x367aXyWhbOfKQ2mMsZA1fKLasC90U7WeWsR70001gmn1Wnbsq1EmbZCEK6lNSalUIscLn0/0g0zm2HANd8mZ0Q0KOWKqoUOjdZINr3e8XR4pKgbaqkMwxaU2DB2owwBdtOOv/m7v6MfRj58/MB2c8W/+3f/Bdt+5H/5n/8nvvvujxyPR8ZhwKHYjIWcOx6fJqrWsh5dAYQIM0+eGJOInlXYbQZiKmw2W7759Vfs9htOj4+onNDOMmxHhr4H5IJUqhBTFuvM08SPP3xPpfAP/+l/3mCnBWpht9/y9u07rl+9wnYGtUBYFomHzlGV6MPa3lKSIheZ4J1PicPxwDBseP3VXVPuUxSlsK6n7zu6ThYqxeztC4L0wgZvwfdLoXsBAH7h/7o2Yzd2xTeF2ymk5Upd/ZGVUPQqtWkYybTLGIPTHbvOwE41a/NEyAVUEy9rGpzZJGqRHZpUsmx3IpnRWTmK9Uo21BWjDKr9+DK9Smgvr8tpycCdc9xcXxOK7Ap1xiAk3SpmuRVKThiTudv3fNzvOfsHQg4scUEbhTNalJKt4/rqhvN54t1Pb9lvdty8umXoOn77d39PToH9fsuf3/7E1adPzIvneJrwcyE5A9ax2XbEXGUVPBdSM3uwDY/ubcfXX13zm9/8ijdf3aGLjE9rEe7AZtywv9rLJKoTfaiSq/A8nWU+TTx9+sh3//SP9MOGOM9EG9hsRvq+43Q8knNiWRZKqVhnmU4zm/1W0Bdl0FbTaUMuMPQDHA6UkljmiegjlEJRNHU/msSmvgxiviBIV1Dm55H4c67j5+1TRRp4Z4XcbNbsqlYe1Qu4qgWJ3N+MyGvbLweoCasVvTVs+o4ldmQfBVcrGZUhaYPOpWGKmZSq6Hy2TKtboyYIQ0Ip2454Cc6UVm8kQBVUJ5Mx7XoGO+ByIrfN01qEjJJrQSkROasFxn7k269ec5wXnkomBc/JT2yHHWGJEhi9sLNc58BYpmXGGMuw2bG7vuPm9pYlLMR5Ji8RkwVnVleaUsCZjqu94IrLLOsetZEo7l5dsd9u+OrNK+5e7dAxUlD0m63oEyCc22Ezcn11xfn9B1Rbvs2lYq1madnRWI2qCWMq5/MJo8Ty++nxUfRHD0e0Uty+esXr129khabrUHqhxoTTCh+kjKhUhnEjeHSjPqaQoGTCPJOGDSgjC5FfEqTU+osOJJ/H5y/Xraa9GaaZtNKaAKW0IFDrvry2gqG2pT1xhBADXFqTVWvBGcfYV7ZRZtdLrkJCUZpMplgRWjAmo3PLdmqtIWsz5a2XC0L22ws+BpzSzQ0ZqhLibm1TEiFOy1almO96qq7orBpBRBgGfW94c7vl0+GaaVlY/EKtqk2jagsyx9X+Guc6DocDh6cnbm9uSCmx2Wx4/forEVM7n0khklsJMiSBymIFg+gY7DddQ0oEKuy6jrF3OKWIs8dtZWWnHwYqhZIE6O/7kZvbK356/4EUM71zKCUnxXYzsswLi/f4usgiJZXj4cg8nen7jun0QE6RUAofP37kzd1rOtehO8eneE/Nlc24oeSZOEuz1DnDdDzRDyNXV9eczmdyAWcMh+MT23HL8fDwZUGqf6lx+su0+sv/15jG4Wx1IKaVD0WExMrKkyyXLrteFv9WmGXFTwGtGbqO3VgIpRCXBR8Tumi0tU27NBKTkimWMSQ8XhesGaEYUhXNKGssKWWCDxgNEVBayoucNNEHXNdhncW2o6iWwlIqNRcUloRYfEvDVbAmsRscv7695u2nB/KwQykRPLC2w/sAVfP69Vd8uv8IyvJw/4mvvvqawXUM2y2762s2hytubmdyzk2BRGTTwzwTUqHrenIWHVNhiWmZPilhUTlr2xaswbpONhKURVfhVPjFU1EMY0/0UUbOSsTglNZc7XbMx4n9zQ0hylaCkHIyMdI0DjTjbkuplcl7Uor0ZWhoRhDWmZb39Op6T6mZrhcj4X67xfS9JIF+ZJlPlJLYfKm36BqIfxGO6vLXv/A/ZHrSdw5nZKZcaawmrQW4bZm1VsCoRlY2z5jgulzWgGujhZk+9D27WvFZyB/izWkvaiulJpFKxFGryOLEYNGI2JlWluyS4HoKFAVt5FglFozTON1jlWC20rwNpDhjnaXWHqU0IXpyEoUSo1TbDDDc3lxxe7Ul5UTI4GNk6zq0TlS69qYl/vzDj/wUI//m3/4n6FGMFLb7K66vX5OilBdGa7Hm9pG+qQiiBP6LEZQWeE2sGQeGzUDXd0KqIdN1woYqOGI+EfwCqjBPIviw2fQiV2QMNzc3bLc9lYz3M2aybHY7rHH4+Uw/bnj69EDKYvrGsuDGnkSm3wz484wzFl88nz59RCnFZjtirRb3wmGgHzdYawjLRNf17Hd7ctNvDSF8WZDWF83Sz0/4zydOvwz4W6twRslGp5IR2hrcBk1uyiPrCkShrOnzMmVRSlEQsTGlLb1zjLmw7bekMpFrE1SoCqpCKyFHZyqqanIqLHWmFskwmCKWiNFDFRJGZzvoTCOSgFISzCJb2biY2uGsYJdKySi1ZE0MClUTulZyWhj6nq9vX3E4nSnDIC4hZKxzjMOm+agmcgp0w0hKGWcM2XX0my37mxt89KQs0uXKBil/7ICJiZqyZMbOtoGJBQr90Eun7Cy2dyhlSCWSU0dWhZgrqVbJ6Ii5m1GGobdSK2vFuN8CYg6xnM8kH7i5uyU7h9FC6I7HiHNyukyHiSfzwPXdtUyNlGK33zLPC0pVOmdZlhmlLbvdFqiklFHasswz9x/fEYLH65mnxy887lf7vs/m9L9wzF/ueZFhVTsmlZEa9DLOa48viEuJeD4J1lY1bcGvwVVVvIWMtoCi1IRBNe6lowuWVATk1nZV3dOCEpSIMULw1XpddRYaXwweD+SUhOWvRWW5VFGu00mscLAZbQsxBwxCAldWShk7bMjRY8kULKoUask4lbi72fP+cc/sHwQnRDKq0QljAGWpSnE8PPFw/55XNzeUWi7SiGJhc8W0n7F+QaGEza48756NLQAAIABJREFUWQWygq7KxWNMU3N2Bu2kLFHGYK0It6UUSUUShGxneqZZtAJKSjjX03eGUjJ+8vRDR86SXY+HJ4xVYoMTC8Z0KBSd68VkmErwQTizsXB1ved8kl2o0uQ/jbP03UjfdTJ00VKKzYczpWY22yvOx8OX+zg9A/Av7/38mP+sbK0vH6VwRrigcnKrlh2bqavRqJIvU6IGALbdJN3AKRDVkowyMie2tmfUiZAiPjjOqTltmDbV0s33SWmh6yktDROVVBMOg0JfxBNcdjitiSkSYriw+o0ukDJKexFBwwhopi2u68BKvVpiJPvpcvlpXbnej3xzd8dhWlh85PAkstxDtyNEjzGa7WbL49MTHz984Hd/8/d0wxYfPc517PfXKBTee+4fPrHZ7cQ9pHf46SxIRruwBcSwdN2AdgbaRa2tSAkVNN5PnINn8ZHzNNN1jpyPAlsNA7VktIZlFkaT1iLOpudJfkclE5aZmDzGit5ripFu6FmWmTF0uM7hl8DxeEahuHp1IwFhNOM4UkqRlRxn6VxHDotkUb+IJ0L8QtLzs4/oz+//ecx+HrgyAm2qeMpilaUd5lSlUa0GrS+nTa3bpk2cUApVZUFtBf6l7pRmYdOP+FRIPlHQMnLVq7hCRiGduYDWtTGtNEaZpislrzVrkVMopeJDQGuLNRmTRc7HWagpUQwXbBClUFZDFpwvJUNNSihuSK331atrfvzwiWlZyDW3LjyBkrp5t9ux+IXz+cTxdOTu9pbko4hT9D1mERqh1YqoNdY5LqbCOZFSkmyvG/ZrNc5YqhXbIKMcORdKFOnz1ThhnmdyypiqSDGhjHAlrDUM2xFQOOsYNxtiCGIhmR3LPHN4OGCNLEF6H5EGt42krWU+T9LoGo3QKjXXN69IDbIzzhJCELfAmHCmgwtW+/+zJv15HL6cQP3F5y3ItJWjSGmxwFZotCpi/1DbigdCoSuNlqaVbU+1dv4a05ooZbQEstIYrbBFDG1drmQk8K2REWwhs64uKzRKC7namHVrtTToCFHyoIr+fBFLGhlAaHH3Qy40jQYrdL8LIUbZlrkdSifxCtAZ21le3V7z5nrH8XBgNgY1DMzLIsRtFMOwZRwm/DLz8cM79vv9hfPQdwNndQClWs0JWo+EZZEsTgeLlwCp5fI6auNC6KrxZ2HJr5h1CJHTacY5R4oZpaF3FpULu6sblCpM5zNGKWpJ2KGn6zum6SRjzqYAmGuUKWJzqB6GXsgzxlCVoh97um5gs9my3WwZN1sOxydqkQvV+4A/nwSCtBVqZBgcV7vdlwVp21njmfPZQHulmtiCam/S+kHLZop+6C7GWCsHdFWOW4PwwkKSobo0SpjmvFEvE6+VDquUaEtJotXN4EyRSoEi+zgVGZFa49r/l+9vlEZEaMzlhBBmkhInvZyBHmMTXRdBdSi5Qsg1oXCysdpGvAot6y3GYFVFYN3aiDOKzX7gd99+w/F8xsfIYZqk7s2JWoU0vN/tuH985I9//APXt6/ZjCPUSkhi7+1sz9CP0EOIiZIiOWas64lzwHQDNAw0l4Rpp4eU9BVjHTknRKdU8/7du4tnwf5qg1Eyqaqqst3vxawtRoahI9VETgmjBIDPzW69woVWaIyj6x3GCkG6JqBJuPuw0P26Z2sNwXusFjsfcqZzlkJmnmRRrxtHjPvCidMwdK1GexmIq0juz75ej+j2b72zOCtCYdK5C6mEC/1sBfLrc+DTseqPStC2zNDUZJSyz+PZuuogaSi5KadI9lVUUvUY7bBGBgOSpFbWUyNlaycML9VoZEHjnGuUOI1SFhGnTVSjRZ3DipgvBLlIaU4lK5OLChjMuOPNry1fPz7y6XBueGJFK0NVmZRCA9EjP/zxO373u9+z+c1v6Tcjy4OY3Y7bDYufWIKXFYxhoKhGhHFyxDqjCCo0tzpZsfF+ZrPd0g0jx9OJlDNKydr34/2B/bWYNJRSWHxg3AxstiMpWnRjP2mlhcACaOtY2iIdVfaXcvG4zrDbfkObUuMX0cBKKbPZ7djuDmx2W8Z+JEZPrZmQAr3rKSkz9B3zPDNaQ0xfeNxvt8MLviU/C0g+D1hJdZdsK9uNjTpnOlG7qyJ3UxsUJR6aLzNr45qi5Ihe4a2mnqy0aZKSCDc15YvPplVAEhlx1TJdzoFSksyQlXT92tgmq1NkNbpmqKIFFWKky7F1wolsney3F9kyQG2oWtYmhJVSodngoGQChrFCaHAWt9nw5vaWq+0HjqcndK1oa4R55E9cX7/CKHPxjN9fXTE2oFvVhiK4DpUSxnVkoN8oUszYcRDhWsTotmrTNMokyJYQ6LZ7MJrD48T7tx+lhLGmKQ8qhsFxEexIEac1RQmiMp1O+GUR1b0QhGmVW/1pLKUmltlzOp3Y3VxRaiZGwXTldAo8PjwybkdKjsRF7IxcJ81WrVlYbhsJ4mn+Qouccej+Mijhs8/XIG2J9JJ1pa6TFY2mWwcXKEo6bjmZJDNWiqx5KAleMTCorOvRCiXLd7lQEZD7NJ84z55UhbWErphs28VhmiaUIzUxCt1GrLUkdDu7ClByJNeMo/FmK9ScSUGky+k0PmZMl+ViECIllNwIMTJUoMrFpVZWVt9x9/XXfPP+E6fjkfvHJ06nJ8BQSxEG+2bD9e01H97/xBIDv/vd38qultXUJYn6ipVt1lwy1lqZcFnXxr8yQctKGFkppxbcjpRFAfDTp3u+//EtRokS3rJ4NpuezThSc5FbxN1ktxfV5+h9c4wWDbDBOZnMKSMqhohcZvCe+XyiHzpS6ARxMNBZh59nHj58QhtwzpFTwdl23lTpNbpukCxav3B9ZOjt5xn0xRF/KQH4hVtEbUMh7iFaqZUAJWNEZVh5pKUmqfWQxqlShWVfQdUCRvwztTaI454iZREfmOeFaVqoGHIGN1iKKi34RHwMoHOC0eWqMSVfsjVKkapAXLkUEevVknFTzui4yM9UnFxY41YyJxmSkEhKLuRSWu0tC2bSwheUrXSbLd9++zUPD/c8Ho4YrckUjNYs/sQ4bthd7wg+8Id//A841/G73/6OcbcnRJH0Nsa032lGa0dC6vWipJNXrLY4Hb3pWMJCroq0zNx/fOB0mDgdz4y942o3kIul6wdBX9q26bjpxb8UjXYK/CwIUtW4zpL3O+bTiWHcyEjZWmDG+8juSlZnnLNtjb3DWc35vHA6nLG9Zn9lZWNg9qDkMUoptLUcn+55//HTlwXpdhz/Mvh+fvy/+PyzEkCrZ/inFsht177SatPacEx5UxUC1itlLvsuRRtUVZKkapHjvkLJgRA98+w5Hs4oY9lU5Ao3lpX8nFWhZMmcJWdq7kklYbW5dIWlZUNJ5+uKQyJqLZsI1VCswrhMTh7jEZQiZUoupCzlgFJVZtwrlAbycxm4e3XLb7/9hsPpyJ8/fMR7D8oQ5oWu27AZ9hz8I29/fMvN3U/cvboTs7B+pBsSKinq6YhRtq0QNxhQy3aEMVITx5zZbDp0saQaebx/4u3bnzgeRWHZOc20RIZxwBlNjonxekc3dHgfMVYLu0yBdQMQqLXil0BOksVrEbbZuNkwTTPOCeVvu9uwNBRBGUOhNi6x6B0YY/HTRN+LiMR2s+U8HQnB8/R04OH+C0nPm278i+P8AkddOv32ZnwWtPIhco/tQcogOUQ65nrxgWowl1operKHLw0WQGGl2Skl8R6bqJYYVZ3EmaSANltqZ9AmXzKzyI13MuUqEZQsuOVS0aZDK4ey6rIHFUMk9YnU3IxzgkgSsD8saGVwnbCmSpbAHboBaweh7SmBylQVQYRaErbvePP6jru3b3k6T4SUWRbPPJ/RxjIMDex2lodP7/nzD99z9/orUpZ9duM1w2aERaiF8ruQI9M46eCd09SSyUjzNB2PvP/pHY+PT/glYI3gziVnxkHIM0aJCIbrB2I8C6oCpBDxfhE78xw5Hc50Q8eK5lgEfRk2HTU39LaKQXGtyDy+0va0CtbIBCqnTD9UofUp3ZTEMyEVHk5fWJP2g34OQF4c8yhWq5bnoHyGqtY4NlqmO0op0KCKOLTVWtfT/vJHajup1VYBCClfBU9dcVOlFDU1u7/ZM0+zqBsrcUoelaLTHcbKMp446sk3q0XKh9qGBAWFblKVOSup4VIkx0h0Ip1eSkZVS24Z1rmELfJLr7lAkbm+6hxGDgwxG8hCBllr683Vlm+++ZrZi13Pcj5ilHTEVLi6vuLu7obz6cD/9X/+e37/b/+e3e6a3loZ1VqxBsq1CMuryEVlrSYXwZ5rrSxhYTqdef/uIx8+PfL0eCDnymYQATdrtYyUnSXFhHOWHCLRR7quu2hOlSiQk1+W9l6JEe/QixBxSpEQIwYx4FCm+VDVzNA75tnjY8YZEX3QVTQUcko8Pn1ibGLCKclWgP9Sgsklk7bg+wzUf9FQSWCqdvP8+QoAK2XRKpNruZBMahW5HVmcsw3Qf65VL/tOSrKGwJCVVEQ4LCSxuU5RLMQn2+E6hes0fT829T1zcdHLWfbWjTIUaFOR2jYXRSNZVSXrFDGiloXaCSlFW0fKlRxl6a9kAcQFg1SorodugGpQPsrPobvG8hLNpa7refP1Vyw+4b0neRktPh3PzNOZm5s7bq5vOJ3O3H98i+sMt69e8+bVKxFPSO15SW1AIhBcTAGlmnteVYTFcz6f+fTwxP3jkZgKY+foOtvwYzG+0FrLKNMHuhiAwrIsbHc7nLOUVGRkGTPaamISaKmU2qiCBWds8xrwDNvNJVltdlucGy42OcLkL+z3W4wxpMaT0Gbg/bu3LIvndDh/WZDaznCRwl6P/V/q9D+rS5+7fmPaDhE0FjkyriuFSmoBuZanrUZUwm1kHRLII1jR0wT4LIHkl9DEEBLUE501bDY72DVqn2oIQZERrLgbJzosMXnpKLWQKwRFkIx/miZizmzLSNcJKB5CYOwGcqrMeSLHJFinQXgITo4+bSpYCYjLi26TpGHoef36FSV5agmUUghh5ulw4unxE8O45eZqz/npiQ8/veV8EnW/rpPu3jVgXSs5dlPOLXiCdFEVjucTP/74jvN5ppRC52SFJ+fCuBH17FKqBOR2y/F4RFvNZjPg5wWrtZBWVBV0Q8kgJFeZ8OUsoh3GGqy1lJyIy8JmO2K0CKQ5N5CzxznL4iPRL+QUubm9bqeovK8PD4/8x+++Z+gGUvpCEd2ulzrkEoA816BrEqV9+dmf9rW4GAvcRG0z8polOKu6eJdqrdu0aS18FTT8Tr5sMuaIN70PAe8jMYu0OLUQgud0PtOfBobdlmHoLjpFpUBuVuTOCAdAKIIJrTJKCeRVKyIgYS1og2GhFCk1nNmScpamh0qOgZwDwyhGERc/IduhjGtB2vDfkmWcawybbcdXb+4oObQNV7EUP00TBz+Bsrx6dcun+3vC4jkdz2y2IzEFshFGltXiOzXPJ6IPhBCa2Wzm46dP3H96INfKbttJHVpkbVwjK+aq1kYwbwScRngOyyLbsUU30rVwH/qhZ/ae6biQU2a731NV5en+gaFprRptGTYjSiuhCJYomrENd1bKMC8T292WmivzvDCfT5yOZ+pWXYTD/9VBat3PxPbX4HtRiwIv6tSX8JSQL6S8LCjloIQL8VQaJAHvc5UjjFpbhy+PWbs1meYIUL+uQfgQxbCrKJmm5ETwnmlamCfPZsxYWxqSoKgqY7Umo4nKU4sR04g2jrVaNSSheZGmSlAyDtTKEnqhp5USUQgKUMiM44hQ7wyUiDKdXIRJAlMclw26VEgBS8V1lle3t1gtZGelND+9f8fxdMSHM8453ry5Y/aJZZlBF1JMLFWsZmovEpAlRlSpbSuh8nR44vB0EiRDKekJKiJoZsT1T2uD6yzj0FFLwvVCv4shiNVijqSsCN43bNtQ2qgzRE+IsZUJvu2HpebQJ/bkuZSGNSqijyzzLMIa2w1+WhiGjYgjayMc1FL48OEjMX6hFpRrMn/r7P0SgC9HpT8fmzbZcVTDSBtW+bxt2mrXuk6aCkWZdqU3aKqZq+r6bCYhGUfhU2QOkdmHJqArJrS1VmJInM8n+sdHhqFrILKlFki60hsjFwtNkbqUZjdem3pf4xNQySWzBDkuY5Ja1IdE3zlyCdQUZRcKeR6VMzUGqsqobmyNkxUCyHrJKU2pYrxgrGXc9Hx194plkZ/herfl/f09ISRRYLGBnIUmtywCru/2IimekkcZS00RhSXFMz74Nqe3iHhZZOx6lILtTqY6xsgp4npL8GLPmFPkdDgJiboprxhtMU44ED5EUhKTjloUh8OxnYKVFBMhRLEcmsWVJafEdJ4JIWCcY7e7wnUDyzIRU0IZw59//MAf/vA905KY5vBXPcP+apBe7dZiWH8G5Mt8/LnbvowiLwD/89eibCdaTCjFRT/3xShUss2qnCddqn5ZjWpQ2gqRImWSz0znmRSSdNhtFh9CIB/BuEfGbd9OgpXLKI4dq1lXrZCKMIiM1lSlKA2xMNqga4YquGEquSm2yGtLMVJyxOkRdCfYrZ/IUYR2TakCsRnBS8tltVjYWZTSFv8q/dDz1es70JXTdCbXyv3jgSgwAV3X4cOM1ap5hYr6NcqidKIaMJ0lnYTC2PXStXfGYZTBds0hsNKSQhZCtDJCb6wyGJmm5SLslkskK0EPVK9ZlkmMfI3Fx0CNyGSqcNmAnacz8yybCcF7Ysj4OdD1MmjIKZGL4ul05uHhwB/+45+Y54BSYkb3OTH5XxGkw3h1OW6fA/BFMCohJz9nUd2yarvVms4qUl6A0sbdMvGRfqK0xyI1nbayLEptNoAy+xe4tBJTYA4Lk1+IUbyESmnVa11/EXA6nHja7GXuDQxjj1GWpKUGVHpo7K02ml0dSy5Lg22zVMmahdjqlHaxleY0lzG1aWWVQimB5D26anTJUpeu26kNQ0wlSmcco9AClcJ2PbtrC9Zh7j9wnj25aJ6OD01UWBzsNJp+6ES1pYrTXS2iud/1QjAfh4FaKjEEnOtAiWpgiKKNb5oEp26JQmkxBF6WIF2+c5ynTN/1+BQw1ol2flMXzDk3voVwJ/quZ7PZYjuL9wslZk7LqUF34KN4X03TRAyBtx8fuH88EHwkhIyx4pJ39+qW0/kLcdLtsH9RZ+pGw9NNRlFGiH/xeVuY0+1xJS0cDgtUMcYV1ZIVaWryOM36SRT21gA1DVqpTd4PQpQm4TzNeC+z7Fhy00ySRbvkpVN/fHika+rH1spo1moZLsS4gNX0SsalIl5hLpmk5kSuEFJAKXBRtPlBE5uBq6pSu6q24lKLPN6gcCmCdkJASbWpoyRKkhFss6BAGYdVDros1LZ+ZLO7ZuujUO9cJKRC6gMhysSn1EIOoTVuuU3hCsPYc6E+1oLrenwIpJyadOVKJZML0PuFmAT7XWZPyRnV9+QUWRq6Epd06R1sw1OttU1TNVNsYVkmOnqmaRbrxaobMckSc8akSo6RWgLvPz7KMiHCMejtABa6zjCkL6TqXV+/+sXAe/5atSBtt231YrX2VlrhF8vp/ECNSZoYbak5oerKypfiXhbuRL8JVVH52XdTWDeQsmJZIn6J0sSkJPv6LzihtUIMgdPpRP/Q0bsObbWsMStRNtFaQRFYxaBQWmbOMgCRozkV2eNf109yKfggWv4lJTQJZ1dcV5FLpaSMVoUaAug2nm0CaSU9q4kobVHICnZRhYJBuwE3ZMZtYvSLOJMsMzpEKdNDbDCNDB1yFRftWhIKWX9eCdvb/ZYQpTu3rqcWadZq4xnUWplnLw2R9+v8hRSEqbQsHtdZShGjOFn1rljbiWyQEz2F3EqtUjMxFJ5OZ5Yls/cj1nWiwjJ5FOLlqqqMjkuS1zYOPUpXrq6vLxfuvzpI717dvQjCZ4Lz5/zSF/DUBZd6bpJKyTjX4f2CqppaIrQdI3GAy21+3xhPShzqctMVvQD/FUKUo35ZFuFPvpiA0caghULOhTh7Do9HrDPCAwXUMLDujZheoYtpUjVNGEKLBEwpQl7OKVN1xsfEPC+tsVLkNGMxbEfBHFJOjQOgRQcpBVRsy4NFtK/WC7AWZNbfmFZVg+l6etPhYmFIlV3KwtG0G6xfsGZAzyfC4gkpiBZW4xzklFFI8OecCSFSFcITHQac0+KntLS1Ed3qzibDGFp2rLlQlLwXtcFWYt4mXIEYI8PQQ9OkQoGxFr/MZL9wmiY+fjo2XBV8PDGOAw+PB1w34DpZdaGUNl3UaCOW8VIefGGQXu83vxh4cqM+G2vW5zC7rChXClUp8VtfqXcFahH4RiO0vKpFICLXIlQ3xDUqNyEHkM1OH+PlIzVc0liNyhULbXcKUqws80zMRfD6dswbpSi1I9eAUlvJ4soSldSU1jjJsoikYZNOI5XCkhNm8fKac6YYyFWyQ4XmLS8DipwSRXlAhKrWEWZtu/+o9jnNitJ0otJnHNY4bDfQbbZoE0Uzybm2RWtIU5GRJaWtjFRijIIfp8gSAzXXRvTQ+CDBO82LSJQ7h2knYspZIKTWyCqlSEm0ujrXo41oYoHoCwDUKvKZJVem5dxI1YXFJ+YpSm2vfIMUEegrR+LkMUhd66PU48fjmevrPU9PT0xfWpOi7CX4aA1NbR2upPn6fF9pX7eRV6mlSTM2d14joga1NOyzQixSjOa6ekZVWUhuOKx8G8lQIQvUsbQpk6oKZxVOy6ZpVIXaxBOMUoSQ8HEWX2htMM0st1DY0BFNxpiIyYakUtONSpfR4YXfWKW5iDGx0Iy9qqzm5lpkPBqlWQkZOqsbCx10t0UrR1WKVfs+N4sfsWC04HrJ3usSohbLG6Mtuu+wnaLMR2LO2FzoYqCUhcFtZUQcFmFD5ZlcFFRLTAsoQwhRtFgVBB9bkBW0KoIZ54YUVNFGSCkxeZkyddFgiqIaI54CxpBKxQdxBpyWxDTNTEug6x0pyMUnW7iGzli8F83/EKJwWcdepnNJ1PxyEaRkpVx+UZAufrkQF0prEGQ/vVyOxPU+0S1qQVpaM9FIIo7adpxWW+yWghsxoLbnVkrJ4EbJkWy1peSKbl12yongZZxoFCjr6HWl6oJRTZg1J1KT7k4xs+QJFPR9xzgILOW0xkSR2NFKgXIts1mU0uQShNtaK1UVTFHEKOseTmtUFTwxF/l+PiXpoFvNGULA6ZVWJ1OxVMUZejVBU+2kwXVUDE47+qESM8QEKSZ8FcaXjaY52jlCNwjdRhlMLDjn5PhOWZ6zFkpVgjVnMbetaT3yFMEHyaINE6bSau/cxteyDiNZXyZ9y7JwmmeWJRGWiE+Z0xRbMynfcy25jBb+g2rKfdpk4bxaRYILLXIcxWlFmkHVzCC+IEg/Hh7k6i/lEkhrwApr+zmL1hfBfLm/0e12vYYqGKRIhje+J82+sf0C1/sFosqkUhmcqMjFKFl08dLVOiOSh72p1KxJZFJWVGOJOqNI0vDEzDQFDsczV/sdm+1AdBmbAkmLqG29ND9ZlDpUpaokK9SNEpdypqu9jE/bfTlXQsqoMOPDQo4JrRzZaUgR65qadV25B1KvKaMFcTOGpGSHSFeNNlFkiKwYI5AFrmPckUuVgA0BkxK1FvphS10mchTZHBEPlpMqZtnOzLVtRBgN1RCzR2WF7XsZgPhIKWsml1rVasUYC8VCqol58RxOntN5pqRKiLnFBAxOY5DashQB6kutzEtYZ4Zy6hTwIVJrxjjNOPZoNVARod7NbvNlQfr4dLwEW/1Z8D2XAOufnw/waXh9fc4yda3yauty5fihEZ8ly6rLm6pa9o1JxoPz4mWHhkpnDb01dCtRl4pNlqxSk3CUY19VOaKOp4nTeWY/bxg7R9CAjmAsymQiIrnjnBNlPYVMj6qgASZrSpVsoIpsdC4xsARhOUUfxeFOJ5zuiFmjUga9YpornU4uQdVWoV23oxonRG8bBGg3mWwsWls6XdCuI+XKNHucC3gdqFVf2IySSDI0J5ZcZY+91iKOJE38rNYix7e1WG2IRbgUSxRfJUExsmh3FYDCeRG+hLUWv+S21CfvkdaakIFcME30Y9sbsW5XovmVciGnIpL0iA6t1prFR/ZbsYzvu5HT8oUsqKUJAPxF7LWULYFaL8H3LK34/LkcN2I5k0sUGAZke7S2NRGdoOpWEshzG2PXcG4BEZmWQAyC+w1GsW30s5gUyUhZabSQh10upFRRRfSHzmdhG+23A0Pn0HoAfDN+yGTrcEZq4WJoortZxBpK04RCjtIU5TWEmAlBdrOSVBiElKhBoW2VUyO3DFPKaudyuciNMWStm7wP2G6LMusqS888T/iwAKJPqhpZx7bVixg9RhspEWIRMg9cTrMcM94ncaiLCe8D1mqqMoS2Y3WeFryP1FzJWU5LrRXey6AkpgYFtu3Yy6avEXHilaiSC3SN61FQdFZfJJU2254UC33vLhPKkkWH3zjH9mrH5L+wJpUOt3yWRXn5Nc9NlDSILXgrL24r2iqcEse4Isv3JCSLGm3aVdu0oNZxaE0oLKVIt+z9wjIHeQONZuw6tr2RDjU2EgmyH2W0obOWoDNGCZ4YfOTx6cA4iOFCrYlxdBcIy2jRPTFWN2io1Vpa2jmUJuUCKZGyQERhWfB+wmgR+srtd0GMmOyxqb/sTJWS22kim6BilFHa99GkJJBXTKFN4mRwUjKEMDHPMzFFUIJ9SjBlcq5o48gZplODgh6PzH5BFUEm1vn6ZtuzswN+8UzTjPfCR1At8aTc3GAqxCjPvW5lrJh1QTK3UlIGWivKMckndruNJJWYmGfxqNput+x3I/cPTyKiW2WlxxrNZtwwbsT49hfO4f9vQbr40yX4LuP29gPxs0B8hp3W23q5lY3kuurmSqC3LJlyxihNVZGKZRWFqFWu0qqkKQsps3jR7RyU+Fca3bY7lbCd1g0AYzRGy/pCl2Xm7nPheJ7ZHI70nb1YSWqCZCc3AAASAElEQVQtUxWdNFgHMeOsJqZFoLNSiKVgopghiK9pxGjF0i3EGIkutPpVU3KkYCi5Si1IICfhtJYqmV3E/YXoUlImYohZfEpLEiJ4CLM0gSkTY8Y33SThgk7E4Em5cDqfuP/0wMcPn5hPR54eDzwdF3wqF1xbILLC6bSwTF6IIqngs8BTsl/2nGAqzemkucbEJIml75xkfbWSp6twGmLjJGhFzqWtNRucc+z3W7QG13VMUyClQNdZ9vtrYgm4KI/7YjnyGPJzUK41aPv8ZVblklXLi39bP8DgqLqDurLyEZwPUSepNbcrVAKGCkWvtjuN4NyY7M4IKdc2zdNShV2EKjhjKNaRkscaQ+dEQz8WCLUQQuJwODH0HZvNwNg5St9dxnxaCeurpiDlSCnUKtBViIKDCtIQSVqOdh8DJoiqslFC/8u1kItojNYVu82Zmgu6SuOI7VHdBmUGTNGo6vFhZgm+1ZkQg9ibT9OZ+SzCC8LSL8xTY+B/esfT00nGkkvAp9SavUKt4kaYkryPOWVSQTY6jWpUSRE9q9IEyPRJKazTpNhgwYvHrEyunDOt/jYscxPJ0JoQAsHLRHB/tWW7HTgeD8SUOB3lON9sBqyznM8nDofMr371DdP9IzF8Iek5humzoFulvNfgU5db+bsp4FyOiFV4wNTaVjSeAX15FsFEpSGV2qzmIiohbSoRixCN/RLJRXSgRCNUnicWsXpRSiQha60EKxxIqxXWQKdFN8LnyjRFTseZ03Zmv9nSp0x2Vo46nYhFQGfJ0sIfSCmJWJkWefOVTxAT+CXR2URMYLVG0eNc26mqsk+Fkt2nmhO1Jox2UMG4AYxraykyKTufJkLwLCHy8HDP4fGJxyfZ21+8zOLDNF1IIQ+Pj8QomGWYFlRBILZB1kOocIgC2HctuHKtxNxSZsu0z7MakU73iwS2c5q+a4t3o6hMr2qLY++a/pVuiUfgJ621MKKcZugHnBWlmGEYuL295cPHjxwOJ3a7jUhMno786ptff1mQUoJ0ZC9qEpmANpWR9edS6hKoz6IRL0jRWtg8qgHaIDIupQV/rpXGTaYqLj7wpRTi4vFR+KO55KbCIyNGX4VuJ7+zNmarDueKsH60wFTOQFe4MJhO08ThvOHaRzZVXRoEUb2rOG2oWlF1QmmLDomuUzJPN9LEGK2aw3Bk8UFU9owj5tw4lYWV51rarr5oCQjspZwjU0m5inDEwwMPnx74+P4tH97/mXcfPnE6njhPM4fjI+fjgcfDmZQKTht8TFRE0E1SoTiRTF5es3MajH1eATECD6bWmK7bqVqLIsp6vBfWcm4dQMA4OnLJzD7Qu04QFQ1936O0ZU3FtVZurvaX0m8YB+7u3nA4HcRmPSySWUOg7y13r19xe3vD0JyxvyhI+6YApy5B+nkAyt3PFD7Uy/k9a9hSqeTa1glqhZrFoFatNVCl1gagG2lqdHUNfiosITUtJVFUrkYyXy1V3OOKXDRZKWjkFq1ECjHnQtIFZ2RHfSmVxSfOZ2lG5nnAKhE2SEpjdAJdyFqU4mQyldFZMnVGXebZPnp8ztgYICuwBW001mRSWAhxkelVM1bT2mCqqM+hJPucpwM//fAdb9/+yE9v3/P9H/+Z+4/veXw8kmLm8Xhi8p7dODIay08fP4kLc1W4wXF9vWfse7n4lW9kcRmo+EV8pKwVId9cCspajJU3yFhF9Flq96GTi7+IRKeslQi2iTJCaayZ/ZWMypclMIfI6TBhneXu7ob9bkvwnlwKu+2Gw/HE9z/8wDCstEFL5yw3N3vmJRD9wjLPKAXn8xdCUEPXf5YlL2N7LuKMrGDU+pCXfyRPNuJvTq1ckG63Xor1NiZV5tJYKLWKf0HMEe8TKUoWNkpTVPN0Ks9iZFrJvL8iNdcKgak2t1eKpm0vnevxPPN4OLIZezotaynaGqqtbd6fcKqj1AjVXZoLVSuUTKqVEBQhRJzrMLWKGEVd+Z5CJtZ2WPf70K0pVMaijahU33/4yI9/+oE//vEPvHv3E9999z3Hw9ResKZWjXMjRWliCfhcwBjeXF+x3295PB54/+5ErWCcxjrDOA50znI6TjQHVUzfMTrNdPaylLftBFxX4DpDzdKpW2uY5gBaft9Ki+OeNZbd1RaN8FOHsefT/SO5VvbjwG6/JcYkhO0QOU0LRovDSNcNLLPn6199Td85UkyMY2QcelknL1nILF8SpOui3M+Dr7Twqy/v/Ivufo3dFb5SbR9JOnIpW4u4kCgaIVeaMbWGf1UXM6ySBJs0SiY1GSGUiKS5hKdq+tCqihzP+vq0VhhdW80sv/xljpyPZ6bdhsFZau/olZLnMhWsafPyRnROBaNdW2pTxBybk5tAN7IOJAB2SYmoFXrxKHUC20mQkkE34TXTMT2defunf+af/unfS3c+BXJIlCwr1sdzwllL33XMXqxrrvY7rOu43m1ItdL3IyEKrEMtaBTztKC3Y4PXhHtQu0KtihBlEueXgPdZVmCMMMX6cWgqz5Yci4j/KgH2d/sdrpPxbMhJuvH2PlYFP/74tlmZS6k1L4G/+e1v+PrrNzw8PXJze02jyLPZjNx2NyijiIvnZn/H6fiF3qIieb3CS2vAfX7bYpKf5dQW2y8YVE3VQyRi5Khe95yUEb2h7ThijWPxQtBYvCdG8Z3X1rDVGtdY9GKdU0lq1UDVOKXFxdkYgpbNgNo6W60lizZZfqGqhYD3Cz4OoIQ0YmWgT2njwZSlI9Y5YZJ0/7nIsTp0lYrs3zvjGl+0EFKlao3WEa07tBISsbGd8FmVRlVNmCYe7++ZzwvRZyqa/fUVu/2O8+LZJGGJ+RjYbnZshoEYE+N2K2wsxDc1xNDAdYvtPI+PT8SYub69wYeFeV7E5zQJC8p1BiqEMKOV2NjM08ISQjNgy+RUGQaRwTRGDBpi1KRcGXrXeL/SNKUgpGyFYjeKSYSyhn7sZN2kZs6niftPT1xf7/n217/i9vaWVCrvp3f86c9/IvovXMRL8XNYYO3l1SXw1nUSLk1S+5e/yKoKSIIatzypyBS0MfR9z36z4/r6FZtxR4gz53ni6fCE0gdqrYxdT0+mU8/fo+RMJFGqboC8JuoKpeKtYV51IpEiQ2BUKYRXpr6qTYRWC2dS4VBGo2sBK6vXUgv/P+2dyW4dxxWGv5p6vgMpU5QcJJINr5MYef/ncJAYQWzZVsTpTj13DVlU8UoyoCDQSgueHcnLVZ9b1ec//8BZpxSI61ORtEYQ9VHWi4RPxpNQSoUyDmUdKjcpU0lG1tM8sd/dJ8ZUoB8GTl3PPC+s1xtWm5L94cg0Og5txzBamrrg6mLN4qEbJ/pxRCDR2tCPIyj1/tmEyLKSVrJa1fjgmduFqi7Ic03fRTM2paMpcFWXtG3LPEckQ0pJVZfkRY61lv3uSF1XZFJQNzXHY8eyODKTkeWGzAiuri7Zbre0p5Z/v/mN/eFI1468fPkcZwOCnuvn1yAkd/sHApLD6cTpcOR4/HSU+P+ObUxubh/97sPmC2n3HsJ5KgwfnajvQf94zft0XSa3ZSkpq5K6aiiLkjLPqcoVdbNCqWNcpZl7ysJgQ6DSBi0iXCMBtwRyneGJ76Am+dfjHcukGCQsUuCdOE+1jw1upKDMNYUxZEoiSbIIaQlz3DVHOyeHswtLkMwpcUPKgNbmvNaNnvseJ6POagmWsDiE0BjlCHIhy7No4qUUkwscHm755ecfeXf7hrbdo0SMmgw6sZqS76kQkqqo6LodN3f7aNNjF/p+oigKmqam7XucDTg3IGSgqguqMnrLjuNMEBFGKosS7y3LHC0eo5dBxHSlEGijI0zoos24ICa6aK15dhlfB7RW3D3so1FcgnvGMfoP6MxQ1g0///Ib4zDSNDVKK3bHIybLWG8iAnM87en7kcOppTu1VGWJ1r+Tz/+/Terto7NHmsAf/xA+bsXHB//xZf9xhbQKjIdpPN1yU9BUDU29QkrF4gLOL+Q6R5sMk+U0qy0Xq46OQ9SsEx8czhGETl8WgVCSXAm81Yglxy2OcZTYxeBcFPVJ79N1C7lRrMqCVZPTNDmzg3lxLDKgUkKfXZZo5pu2LlFhSQxQCJHd44NncdEv3wZLUNG1WCqNUANCG2rTRGlLklxMw8Tu5g23b39id38fN19K0WwvqOo17fHA3A94Z9FGc7W9YFocx1//w86ecN5TFjnr1YppmVDKIIVHKZ0UD/F9vO07hmFBK83lxZru1CXpzcBarM56I2XS8BQWnAts1w1VmWO0YZwHyqpGBljVDWWZ4xaPCjI6uEhF30Vn6nGcefv2N/qu5fJimzyhOu4eZqSAzXoVw3iV4XC4Zbc70jQVVV19PunZevuJ5gsfnbDv3U0eB63fn7+xSa1dzrxRJTW51pSmoNAZs/MMY4/SknmaOHYRI1Qyo67WSOGYuhNh8WRKxFx6HZtGEnmeSoF3CpH8icpcMc+OaXkPXMs05eeZYrWq+GqzpahyHrqeeY6kjJDy5Scxg3qk2Tl0glCibaTE2RCbl4VZgMyi/9PiAsGOQBxsomQ7ohDLPDN1B+buCM6SCYXXEqFsEt8p8qrABUHlJbvTnsO7G5CKy2eXdH3H88stl6sNp9MRKxRXz7ZRHuItw248m+dOY1xB1lXB8XTCO8/2coNNxKG6rqIObZ7pu4H2NOAD7FzU1VdNw+gs97s9MsC4LLx8cc3r16+IbtBHbu53jNPCetUwTSNFvuEPX7/AusBmveGnn39CAH3X42zUudVlRVUW0TO1yJmGmVM7fF6Tysf3v9R8H753/r7en63hfP2fV6lA8srmMcpGG02eF+RZEfmG8wwE7OwZXcv9/Q270wHvBVpL6mqNCo6lPYCQZCZDS9AiDjtaRHa/twGbLTRa0mvFoCFTill6ZApPkyIaBNdlxuV2jckMwzLF5GObrlkCCBNlOdbHJA8TziG73kebyHmaET7CalppCiUQUkUv/mDS1A3BWmYPbp4Zu455mjBZzsX2ksMwEHRJ20WwfnHQjyP9NBDSkgI3RwxWa5x39PPA7C3TPDMve4oyx9rAYhecdZiguXq2paxLjscj3sKL6+cAHFyLkIqqKJHKczocWYAsM8nvKbDfH9jt9xFpcIG8yCITvx+5vu5ZreoY4DBOrDY124s1JimK69UlwzBE1a9WfP3ikvuHO6SQiaU/8pc/f8/f//EDVVnS9yN58ZkpzUK+b8oPmU8f9B+JRfH4H5z3nOkzH7YxQJblFHlBVVVURRXNtHyIE7TRybtz4XA60ncdXkiKoiLTJdrP9MuImy1SCnItMVJhlMTIFIKrFgolqDJJoRWZkhgZDbiSMhqlJE1RsG5qNpuY/34ce7re0i/RI8DZKMqTQoCJzCrnkvNfwnsXvzAtE6AIIpDrHK9FbCwpQaYdvF2Yh0hvm8eevt0zTSOEgFZQ5CXdeGKeRvoxYozzDIiMtmsZp5m6LiP3IcTBsKlryrzmza9vCETGvXee66srsszQVBUoGMaRIrkMemvph5Fx6CmKks1mTZYZqrLi2LagOtarGu88/TCcV6njNCGFOmupuq6nO7UMY2zaLM8Rl4K8rrm5fccvb2+QEl6+uOZvf/2eIBTTD1OE8YivFnmR8c3r12idcf/wQD985uBk3WOYTJwWP2jfMyT1HhA941TE14EPPpt+MFnOdrNmVa8piwohYqirdRHGcUFjbc/D/p52mJlmT1ABsThUISnLCjccaceoE9eZITeGJF5MC4J44ptkTGFUgp6EQIjIHlAKslxRlDllWWK0pqkqDqeerncpJSRBWsLGrZH34GLkoHchcjl1lFIH75L9k4u7becBn5jy0XbS6ZiZFJxlmQa6votfGiHxwZ333yHEE787HXh7u2N3bFmsIy8yjDFsVg2vX/2JIAI//vNf3N7ukNpwsVnz7TevyDKNszFErB86iqJku/2KaRw4HHcoZajKEqk03dDiRUU/DJF1T9Q9GaPIXLzptts14zjH4NrJRnRGBg6nNvn5WzKd8e7+Dnl7h1KSYD3lqmQaJ+4PO27eveN0OFCWJa+//Y6iLHB+BiW5ubtFSnj1x28+2YfikcD8VE/1pdanIx+e6qm+kHpq0qf64uupSZ/qi6+nJn2qL76emvSpvvh6atKn+uLrv9q9WTwmvgqR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7" name="AutoShape 11" descr="data:image/png;base64,iVBORw0KGgoAAAANSUhEUgAAAKkAAADnCAYAAABlh3YzAAAABHNCSVQICAgIfAhkiAAAAAlwSFlzAAALEgAACxIB0t1+/AAAADh0RVh0U29mdHdhcmUAbWF0cGxvdGxpYiB2ZXJzaW9uMy4yLjIsIGh0dHA6Ly9tYXRwbG90bGliLm9yZy+WH4yJAAAgAElEQVR4nOy9yZIdWXqg953BxzvHjBk5V2VlVbJYRbZYolotkxZqM2mj19DTaKGldlroAWQmM5lpsDY12Wx2k1SxhqwcACSGQMx3vtfdz6TF8RsIIIHITFRL4iJ9gQgEENen//zfPx8RQuCH44fjn/Ih//++gB+OH45vO34Q0h+Of/LHD0L6w/FP/vhBSH84/skfPwjpD8c/+UNf94//7X/z50FICF7gnAcEUioQEAACCCEJIeDxeALBB5SQJIki0RIpJQTwArwQiCAQQuGDJ4T4mZeHAKkkUkiC95h1RTAeYyxBCHrdkiIvaIxluaowHtbGxosRAucMznmMF9jgAEizjF43pdcvSbMEIQIxoiEIBATgvUcIiQ8eCCipEEIgRLwoFwJSgBSCRCdYZ5EopPZoneK9wPkGggQcKslIdIJparRO8N4BHiEVZdGnaVZY6+L9C/A+IISKfw++PbckBIFzDSpJEO0DDwRCAIEg/qkIwaG1oJvn9IuSre6AYVkw6HZJkxylNWmqadwKI2sQASG7NHXKalUzX6yYreZMFjNW6zm1W5MOAjLT2EZSLw3VYk2WBQYl5NozqwKzlWJVW6TUSATWOwigdYawDkTABYELFqU13sXnK6XEORfft9BY1xC857/77//nK8Lw4rhWkwok3gEioLRASvDeErynfX+EEL9XQiGJQukJ1I2lql18GQQkoHwAEfBYhBBIodvztGGwAN46nHM46xBBAAEfwqXQeB8/T0iJEBKtJEIGILQv1mOtgQBSKrTWKCXQOgpePKF48T0BIUAIUFKhpEaIVoCFwkeJaBekaO85fi8kCBTeO0Qr9AiBUgrvXCvkkhAcgXg9Ukics5eLJH5tT7BZqcQL8t7H+2zFc6MdxOZrqyAQAa0kidQkWpMpRaI1WmmCiOeNasS255GAxlqPdR5jGox3WGtw3iGUR2qB9+A9OOOAgFaCRAWsD1gnMc4TQly8PsTFL6RExMdACOBDvIcQAoGoDOJCC1EZtYpN8Fr5/HYhTZM03qiPJ5QKlG4FxzlEiC84ntSjhEQhke0LNN6yri1N43DeR0HwARkCAUfAoaQCoRAitA9QELwH75Dtzy4feBAYH/BeoJMEraKQKvlC4BAyClmIKzZNFWmeohRRi+LjAxHxZQvRavtWcJWS7fJU7YNtxUaIuAC9RyARYrMoIOAJQUL7EqRUlwJG8O26kGiV4Lxtf9Q+u3YBRkX5csw6eNd+RntvrajSfieQBDxSCrRUJFqRJilJK6RxIcd78sHhhW8XX4JzUZtZ6zDOYozBOYMPDpkAShK8wFuPsw6lINWgBRgXMC7SVQp5eT0AUqgo2QICAh/i9YWwWehcLixaYm6UzlsJqdaaRKekSYZERa0KKLXRqi5qVbE5+StatV0plbHUtcWYl7WquNSqIIRmo7KCD8jgUa0WAIFONCiBJ57XuAbnLc65aG54C0HEa5AKKVVrcgjSNLnUxFqml8L/QntxKdhZWkZhDAHfmgyEqOukiEIqhQAZkEJfmgi0+lAqDSEuWikUPrj23AKtU4ypQYhLU8eHVouEDQ3aa/FELLca/1JTX15v1E7xugSJUmilyFWC1q2QIlvTJeC8efF5IsFZomlkDNY7GtPgvMPjUKloF4nAGYd3Dq0gUdHcME5gLPjA5SIK7X0IIdv7DxsrjA1+NvcSfGj/H/H5AEKoN8vhdULqjEVpFW2OFlPWWbwISAlCCryLWlW2qzbEK0bGS46rVwSM99jGk3pNoiVKSZQPBAFeOEKI9m4IgRAsqU6jXepa/AiBcyCCwxjTalTwzmOsxbULxIdoWyqt0VqSZpok1e1qdkBEs5IRhfF3bHzxUqB1ghCwWi9bIXTxSbd2eAjx/wnpW9SbeJ+EVmu9ivqm1cKqtcVM/HmrCdtVsBE9LlHvXkb9C0FuX7hUBL9BvUJLTaIT0ldQr1rUO2wr5N8B9anEe/ES6hMtSJV/Per9Bt/6EvX+NaiXQl2iPl5XuBTYF+bX9xRSpMAYi1IKrSVSJkgpsc7GG5JRq/rQ4l/IuLLEi5WlWrtOiOhY1cbi3AvHSiCQPhBkiC8ayQYg1geEip9hrMW0ys87T+Ms3jmcDRhvCVK1podAKo1OFEkiSFKFamVBoqAVJhdsfGFXHCQpNFJJOt0RjTFR+wmNtQ0hhGjrIluNpFr96VuHySJE1ODWNi+hHiEi6p1tif7dUC8TdQX1G2NoY1WKqPVeQn1CohTpFdRLJfGhJrSolxvUW4M1r6LeohJASoJ9GfUtyKjtBvWuRb2IzwCi2bRBfRD44NBS4VvYCElr47eod7a9pjdr0W8V0kynWOkw1uC9QOnoiAghkd5hnYkCKKOt6n0rrK/RqgEFeIIM2OBxjcc5RZoolJIIH21GFzxaRm1orItoReK8b+1ahfUBYwLG+viqQsC7ELWbkGitSJOoRbMkuUSjFEBQBCniNQWPUgpr7QsnS0v2dm9inMF7j2kakiSlriusayLy8WhSvH8z6pWIXv3GU9c6pWnW8aUGH7XlxnloTYaNWXAV9RtP/puo542o16+i3lmQr6DefxP1AY9MozaPqI+KIEtfj/oYuQmvoD6adIEXi38TsYiL7yrqfYt6+eoa/e5CulkJKpUYa7DGoqSMWtULpJBY12JCgFIQBNFOvBquaq9ACfmSVm2sxXlPqjVax89TwSOJghh/WeCCj/hwAaniDSshcELGhxta2y54dKqikOaaLMvaRQVKpAgcUmq8EDjbIKUkSTJC8GidkaUZWmm2tvYoez2q1ZqL6TGL6RTnDT5oQBKEwjlBwLHRJG+P+qvH61F/ifiNVy/lS6hPpCZJvifqrcfYl1HPJer541DPG1Af3ox6798spdcKqfUOJeKHpjrFKYcxFt84lJboRCFlVP3G2fbhgtLxIXofESikeBF2QIBQEKJWdSFQGUPiFYlutYazNC5ceo8Ojw0gZPwsrVTroQeckxgvscbG8AOSNNUURUGSSBLVnl8IpEjp97ep6gWrtUEIjdYpQkCRd0mzlNFoh95gyO3td5lPpuyZu/zmH/6qdc4W+Dbq4H1zxTkI0W6/gvpwiXqJVinOmTegPrywNdtjg/oQBLQovfw3AhKJx16iXmtFqpOI/FdR79+AeuswzkRt2qJefivq+U6o51XU0wqvvwb14W1t0uBxBLzzMYYoFDKVGGexNjpLSsnLMI5tHSshAlJt4poe73hZq4YY8A+tVg0EGmdxzpMrDTLGCL13CC0JIS4GoRRaCWQIGCRK5VifYNdVNAuJoa28zCjyjFRDmmZkZclytUACeZqQFdsIFUMwSkq65RY3b91hZ/8mRafLzt4Nbt79gMn4hOlkzLNHn6OUoq5rvAAlNU5KBBJr64htKcG/DvXRGWuaFVdRH+/9etRfas8X+vR6r169jHpEwPnrUO9pTNPGnj06ew3qM0gvUU9EvY9Jlzeh3odXUN8uwM09vx71b6lJlYy2YCBqVSk8SigyleCkorEGYyxaK5RWUViFiiuz1aoyKs1Wq0bHKnrJ/opj5UFELSuViBY2HqU0QisUEu/CJjrchm0kQoKWEiktSgSEFCgtSFLJjYMDkjSir+h3EGeRBkmWcv/9H7OYTzk7P0YgyfOMj//0L9jZOcD7hq3dO2R5jyzrkOcdbt65T35eUq0r6rqC4BA+2otKKXDiMpwilYjxy9BcxkyF3ATwX6D+Zd3ZvtCrqA8vvHrPN1EvZIt69WbU8wrqw1Wv/nWoT16DeiVIXkU93xX10bFU3wH1l+T5vkKKDNGJcQEfPB5xeSIpFHmSRa3qLNKJF+GqK1oVEaIWlLwUruKqYyUkIgRkEBDizUkpQUqkljH+icA7F+1YG2OiWmtsCAilUDpqs6JI2RoOKYuMrdEuRdll/+49zk+OQCjmizG37n5A2S2ZjSdU9YKmqXn/o5+TptmlEAkhsKamW/b5yaf/Ec+fPmS9WjKdTqjrVURm41BpwXo1B6HI8hJnbWurV61Xn+LfgHquQ338Gy8rmXhtHosULerVW6DebFDfXKJepbyMevMa1Nvvi/pwuf7Ctah/6Sa/n5B6r5DCIxXIIHEu3rD1XGrVVGmUlDFEdCVcJUQSf+5sRJ+MjlV0gF4NV/n2GuMNKqXJMg1C4YPASUglNN7GbIcB7yzWC7xUZEVBmnust9y4cZMPPvyYpBDs7d2l1xvx0Sd/znxyhEwKqnrFaGuPTndIf3RKXgxYzaekWXEZp23Wc3SSoVTKejlj7+AeSsB6veTJ1w85PzsE71kuFiipaJo1aZYxHOwwPj8mTTKqaomAt0a9aJ/HVdRzFfVSkCj93VEvE1wdXkG9wbcBfP2qV+9fg3r37V79t6KetlaCl1F/jXN/vZAKBD4oRPAI4VFaxjCTf6FVpYgPJUtSrLcYay/DVVLGcNVLSQABQr9IAmxWPsT6ACEFQslYyGE91gWQnhAiXoOLqKidjSgvC27euokXnunkjJ39bf7kz37F/u13GQy2cU1FVvbpDrYQQuFttMG0zhkMDpAqIcs6MZVpLQEw1rCcjOkMd8g6HXSS0d/e472PPmW1mIF31PUaIQW2MWRFh263y3Brh8n4BJ0olE5au1G9AfXhpSd9FfVcQf1lIJ+YlblEvdQx/XkN6v1V1AeNteEVr75pA/jhu6P+O3v1LerlK6jfCPdLqN8U/byFkMYQiyQQK3IEHiljetC1doQj4H1Ai5j1UKl6Ea5S8koSQL0IV72SBAhtpsW7eNFSeoIPNKbBhKhVBAKpFEIarLdY53HGkLqG7d093vvwQw4PH/HLX/6KDz/+c7KiE1d7WgCwno0RKsHaNePnh3T6W/SGI+q6puj2cXXNfDZmenZBtz9AJYpqvaDs9vDekqUFewe3+fCnv+D48AnPnzyg0+kxnZ6R5jnvffQpidYcPn1IlhVIMWtz+K41pd1l6vUyu/IG1G+e/ktfQojCgWtRL78V9f5V1LurXn0TkzLfF/XymgC+fw3q22t/W9R/u5AGECLmmKMzEJ0cIQJKtWjwnoDHtB77ZbhKularutYEiB66da9JAjjRpuE8OlGAisUPHoKIGSghBZmO9t2yCugkpez32b99ixt3bvEXf/mfAZ7Rzg2SpGA9PkXohDTPMVXF+eFTkrzDYGeXpNNjsZgiVcLZ8XP6oyH1csnx+Sn/8G/+hrQo+Bf/xX9J3ikJLpCVHZIsRemEe/d/wt7BfRKtMHXNZLJNXVd8+sv/hAef/T1ZkpPlJTrRKKkxtoJgEUERxCZkFQsr3uzVvwjgv9ar/xbUi9d49daEK2nQF6gPuDaAz0uoz19CvXgJ9eENqP9GAP91Xn2LevkK6q/xm77Nu09j4YbwBFyLqs3D8kgZ0K9q1U24Sl4NV9kYrtJtuGpjAnjbBtolOlVt/j+WtrnQ1qn6iBiVSLqDIf2tLezhIbV13Lx1i49+8hP+2T/7FaPtHZIkb22vFcfPHxKEYtAf8eTBV4wvLpjOx3zw0U/Yu3kb2R1wcXLMxckJw+19Ts4eM9jZw+I5ff6E3//+N3zys0/JdEqzWpNkWXT6lKYs+rz/o59j6iXL+YLGWfqDEcY05HlBUXRItCLL+pjpKT5EL5/2fl+2wb6J+hcJ0FhxRRsjfj3qdUyGbFCvXg3gKwIaZ2Pc2diYZYqot1dQ/yJXL9iU5b2Mevh21F8K8etQT7jMsiEEwUfR/qNwr7XEuxTnbSzCeEWruuCRIsRMk39NuEpqUpXgNo5VE8NVMQkgkS5qTKQkazWosQ5PAKGQWmJNIATIk5ROr8v+wR12btxkvl5y/933+Of/+X/N3s4+SdrZRIyROuXg/o9ZLWecHT7m/OKMdWMY7e6TpBlPH33F/u13kEWCNSsOH3+JEII8ybl9/x7z366oq5rnT54yHI3YvXkLs14wG5/RH+1Q9LboD3YJYURezkjTEucNOkvpDQfs7N1gtZpibbQ8ldLxJciodaJotsnsDflb1L9wlbgMcMcA/hXUq4j6TCckWrZleYoX5YRXvXr9DdQ3l6h3L6HetaiXV1FvXqBeXJer998M4MMV1CMJPtaziquoj8Yrb+3dS9lWiXuNd6ot9/KXtqqgTXO2QXmtWsdqE65y5jIJoJLXJAFkjAyoNnXofFyNLkh0KlEolDWY0ICUvPvuj3nvg/fJez3KwRZbuzfoD7bji/We4C3NekWQgjQrSNMCs16TFgPmsynSGtIkRXb7nB094/5HPyHLS44On7Czuw8q8O4HH8cX4RwnR4c407BarpHSMRxtM5tMybqDVtA0RTmMqdZmzsHNd9jbPUAGwZMHn9O4pi1pFC3S3GUl0KV9irzMxHwX1CsZi5u1ivHq5BL14huo5w2oN5cB/JdR71+Hev8C9eqPQT0b1Itvoj6EP0ZIU7w3KBULN4RPcc7hg20zRa1WRRCCuAxXiSDxrw1XJSgZHavLJEAiSZWmbizGejxtwN/HwLVINQJH0evSG5R8+OmfUfaGSJ1emgamXlLNpzTrirTsIJTk4uyENMk4fvoIlWT0ioLFomZyfs75ySEqLQhecOP2bTIhseslg+19ZBcOhjvoQY/f/PrvWNVr9rZ38SFQrysGoy22b9zEmpokK1EqASDLehzcugPB8/ThH0BJur0+y/UE0TTRxjaurZ+MiY9N4Xd0dtRLXv2bUK+kfAn1l14930S9eBX1pmlRb16P+sYhxBXUu5dRL/4o1PsW9eI1qOfVzMZ3F1IhVCya8AYpNy0fCuejTRlwIDZa9TXhqleSADFcpcmSDNsWLKcqxVqHdQ4fBErrtujYo9OE3a2byFTzp7/8cz74+Gd0hztXkBgI3rGcXHD6+DFNY5BSUfZ7GNNwcnRMt99jPZ8grSVYx8XFGSIvGY/HnF2cI3EgBfP5nMlshkDx689+y2gwYmf7JtVyyWw6RSvFxeSCndWS2/ffB61aT7d9VgiKvI8zK0Y7t3jnnY84PXpGv7/Daj5lVS2BWA4YgscHG3PzIkY2Xi6nDNegXr0e9fJ61BvrMN5eg3oXExFyg/pA7QLGRmf3m6hX3wv1vkW9fAPqrykn/bbcfRRAKZPo2XuDUJtGsQTvFD5sTICNVr0SrnolCeCA4A1KxModJQVKCqyV0BaiqDRHa4mSCTrP2Nvf5f0Pf8Kf/upf0NvegxCjAyIIFuMJ3hvmszF/+MM/olDMl3PKzoCDO/c4m5xBqlBO4ERgVa149PBLPvmTX7LTG3B+ccG//du/YjAY8eEnn1IvV3z++3+kXw45Ojpi2wWOjg/ZHW1RN3W7eGC1XkUsFiVCbV5e1AjeOYq8jxaKrOwwJIbQFsvp5eITrSaJMfH43Lisa/g21KuXUJ+8AfVv8uoj6u0l6qMZIvDG472/gnowXl6iXn8jgB+x/l1RH1rUvxrAD5uaw2tU6fXevQjtqo8frlQWV4Q0KBHaeGmGdzY2eQnXnuxquOrNSQBCwASoGodUCSoRdIucotOn6Pf56OOf8e6PfkxRdii6HZTSeLPGNw3PH3zBwwdfcuPmHRCaXn+Xp4dfk+Ulw/0DgoA777zPsN/l4vSMYAOryZhut4tCcHj0hPHFhLpxLFdrmtkabxvSbodq3VBb0650x/nkgtOTYzpFl1s64fFXX1KUJf3RNlkRuzVD8NimYl1VBA/b+zfZvnGHxw//QFWt4sPWCdaaWKsQAkJqgneXHQKEzVJWL+xTcT3q1RtQ/6pXb1sNusnVS/0q6u03UG9eQr1sIy2x4us/LOoD11TqXS+kiYw2pQgxdBBarQoRIUL52EIiI1Z820fDS+Gq1ycBfIs00z5EpSCRilRnFJ2Cj3/8J3zyZ3/B/t33oj0cnxQewWx8jAme4c4en/3+t0ymF2TdHoPdPQadHraqWK3WbPWH+KJDrzfi3//d3zCbnHP3zrss1it2b9/Di4Th9g6Hh0/53/7P/4WPP/5TDrYO+PyL3+KCo6oqBv0R8/mCLC+5mF8wWm/z2ee/5e7tu+wvbqOVZrUcY4yl6HTIih6r+Zj92/dASC5On+OdpSx6NKYCDBAdRUGM/0Y9IgjCI4KMWmbT7h026L6K+vTtUG/NC9RfKcuLqHco+cKrr1zAtqi/ttnutajfpIC/O+r922rSTq/HernAuoAIccXE8n+J0lGDgkW1FfHeZd85XBVCXIXWWqSSrX2rSYuS/Rv3KHs5vW639QRjbaozhma5ADJOnj1jNpmCCNz/4EeMdg7o9fuslnOOj57h14Z/9+//mqapuXn7Hj/59Jcs5lNOjp4zyDv0u0Oyd3MWF2OeHh0x3Nnl4aM/sLN7g+AC3aLDql7TmJqTs0OKpGBrtEW36HB8dEy36HD0+BGz7gVBgDUVt8p3Yx++cwxGB5wePmB+cYxp1mRpyrqaESuIYpdnCLHfirYCP5pVLjqNIra6ENoMndQt6jWZ1peo5yXUmz8K9ekVr97+UagP3x317Wdc10JyrZDu3bjPbHbOfHxGUze4q1o1SKTUxOyQQYq2ftInOKdarfoiXMUmXEXMWEmpcdYRRTkgswydJiBhf++AO3fep6mW2PUU5zz1esWzrz5nOj7n7PSMynu2dnbZ7t5Aq4RUSnQAt1yzvpgwXywgwMV0zmhnRTWd0u/3SG9pTo+fUU/HDHYPKHpdtBR0OzsskwW3bt/jt7NztCy4ffM24/EpidIEHI8fPsQai5QJF5MLjo+O6PTW7N66gV07msbg3AJX1ThjWC3nrOo1aVqyWpwRyxMjJzc5/Pjyo5nkvI/DM6S8tOto6x0KnZDrlDRJSOUL1MNV1LvXot6YJvYybZrt/j9GfQhRib3Jq48L9y01qZYJW6MDiqLLdHzCaj7DWo+71KqAUCiVEoKL4Srp2pt6OVx1VasGPIpYWie1IMkKhsOdWKSxu0OaKdCC7s5NhJJoaTl/fo7MUgKK2XKJlhq7qng+nnAxG/Mnv/gVTx79lt/8/h949uwpyOiBvvPehwQX+N//j/+Vu/feIfbGQ5pkrOqawXDE7t5Nzk6OMM5ydnzI3bvv8eTxIybzCSYEvnzwBZ/+9OdU3iPWa3aGJYPhDrV1uPmM2+k7zJqL2DbjYbFYIvUJZlXTG+xwcnxM1ayjny6JDqlQsU0cTwix9E62DtRGG9GWDKZakyWaIs0ok4w0USQ6uQb1MVdvW9THwh+DaxsoVc41qA9/JOqvOkOy1dwxq9h+0MsB/FYLX+PcXy+k0/mUsigpix5pmjMvx8zGpzRVFTs529rBqPJjQ533FhlsGwFQeCfjQISXwlUy5vEtZKmm2+9RdDNu3bnDex/+mN0799i78z5J3gHvqWYTsqzg5NlT/v4f/pbn5yckMkUnKf3BFrv7B/xP/+P/wHQ8Zv/GXQaDXQaDEbfu3eFge5ujwyes1wuePXvM/q3b5CrFWc/h4TPmiyVFp8NwMOTk7ITjkxM++dmnDIcjlosFve6A7e19Tk9PONjaxQTL4ycP6eQd9m/uE4Tk8YOvUEmKSjOq+QLjPNPxOUJK9nbv8Ltf/23bsSDbMsXNK4nZl02eCbGp9tqEfFykRKIpsoxOntHNc4osI0vzKNjXoN5dRX3Tol68QL33At+8inra2OgL1IfvhfoXxTCwQT1vRH1cldePJLtWSI1bM5s3FHlJkZcMh7vkRZfZ+ITlbIIxDsemx7oNV6mE4OUrSYC4sq8mAZyPVTv9wYj9/TvsH9zm5u3bHNy8zd7dD9BpQXCG9eyCs2dfc3x8zHgyZW//JjYIlqsVddNAgF//+3/LfF2xMA3P//HvGAxHfPDeR/DQ8A9/9a959OQRP/7kE2aLFffTgqaq+frxF1SNZbeu2fW7rJYL8I6iKKjWazpFwddfP6AxDSF4xrMpDz7/jJ///BckacHT46ekZcb+wU0ePvqK2/fuE0Lg+PAxOk1JswJddHn67EvqpkapJL7WdmFv7DZaM8mHqyGb2DatVOx2LbOCblbSLUrKvIitMUlCotPWnrWvoF7FFOdV1Ltvoj64OFvhG6j36vUBfKnbrt4N6t3rUd86bt8P9W+Zcer1d1ivZiyrOY1pKIsOeVqS7t0hL3vMxidUqxXOx8FUPniC32jV1yUBVNuQ5gnak2YlWZbTNCuW6zH9nU/p7x2g0pzgLd5WrBYXrOuKxXyOCoJnXz/gfDpnvlgwXy55+ugRVgT63REf//inDPojLi5OePDl5yRpxpdffI63nqoy3LlzhwePHuCd5cmzQwaDLY6PnzNfLtja3qFar9C14TQ7YWu0xe1b90mzgiQrODk5ZjadY4wjSRQ6SahMA0EwOT/nnfd+zOzijNl8zp279wm+omocTV1Tll2qaoUPjtrFOVVRIF+8LCkUHofAtVEURZpklGlKL+/SLQryLKUoSsosR2uNbltvTPAgW+GQV1Efi3hiX/138eo3qAd7OULnSgD/G6hvOzc2nd0brz6Kd5t6/W6of+sCkzQr0TqhqhZU6wWzhSFPS8qipN/fJs9LppMzFtMLrLFYT6sRNg86/UYSACFwQSN1gguOxXLCYGvErdvvMtzZI9M51SQ6GSEIJsfnPP/6Cb/7/Dd8/eAhK2MQQTKZjpkvF+i0YHd7h8NnT3j88BH9YZ9et4f3nvVqTZ4XLJYrxrMZy88/Z7KYs7W3x3D7AGxDXdf0+kNSnbOwU05nx9QYOp0OWZ5ycvKcsuzR6fQIiaJxEY+9Xh8hNL/57d/jPSymEw7dGghkaRZRamrKbpftrV2eHz8BLxHUMWznYWNzQiAIgXBR+wgJqU4otKLIcsoioyg03aJDmedkSRJ7qxAIL/BCI1SKCQLPVdSbN3j1bWmkcW9AfZwOo9UrqOca1G/u40q97PdBfRBvKaTV2pDlGWWpSZKc9WrGullgbNSqWZazs3uLouwxHZ9QLRexGLmdyeRbfF1NAsQZUQkoRZoX7O3f4sbBbdIkYfqc9RIAACAASURBVD1fsJ6e4030VI+eP+fJkycsV0uqyjBvajqdLhcXE3TR4Z39W9TOMp9c0DSG0/NTjk6P2d7axjtHkiakecq9/T06vR7OebJEkyUpp0fP0Kmm1x+xbhpOT44I3nL7xl2GO9tIJN1Ol3N1xqqKoaidrV2WizlImEzGBC84OT2j0+ny2W//nsFoxM7OAfPZhMFwQN4psfWCoigY9rc4vzjdqJO2LE+2nj1xQFuLTqniNJJOltMrO/Ty+LWbFWRJilYqdmt6iZMBiW2D4bEm1zn/LV49LerbXL1+BfU2astvoH7j1YfrUa9a1Pvg31CWxzdQf00s/3ohPTr5ikF/n153RJKWKJ3QVCvW6xmzxYS8iVq11x2S5QWzaQxXmca8HK66TK2KGD/VKcOtPW7duU+3UyCDYL6cMlzOKMoOJqygHSQx2tqm3xsg1Tm/GO2R5zmNdVTrmkdff0FTryk6HQbDLbr9PqenZzRNg05Sdm/c5J377zFbTJiOJ4xG20gpyLOC/Vu36XX72MZydn7MxDaUZRnbll3DObC1s0eqNctlgwhQlgVHx4fcvnOXpvGMxxfMJhMW8ymr+Yzs6JCffJIwuthCKcHN0X0uhKTX7bNcrrDexPi2aLNybJrX2pGIrcOZJQllWtDJO/Tygn5R0slz8izOPVUyiRk86QheAAmIhuArgovjieqmwWxQ769BvYJEvYJ6/wbUOw9tKtcHj5b69agXsWky/t6bUf9yw/ZbatLVYk7TrFlXc4b9PYqiIC976CRjvZ5RVUuMrSnzLnmes7V1I4arLk5YL2dYG66Eq6JW7XaHDEa7lFlBsBX7Nz4gLwq6oz26RQcPDHdvcH58SJaVmNrx+R/+wINHX+CNZ1XV1E2bRXFxdGSSJKz1ksVyifGW3e09todDlssZf//v/oa0yDB1w/PDZ9y5/y5KJ+zt3cBZS7WqKPKCLN+iqddczKesqzVCKvKyTxBwMT4lzXKKPGM2mWAbS5JmLOYTLs7PyIqSPO/QzXJ6/RFN05AVJZPzI4pOnzQvWCwmaKkw2Dh8sjV9RJAEIdtmRYWWkkIn9POMQZ7R7xR0ypIyL8mTFJVEDerbVKNvG56ti/30lW1YN4Z1VVGZhsbUl9GVq6h3G9QnkOooisZJGte2A70O9fhWW7bX/xrUyzad+6Zmu6uoF6+Et95KSIXUmMYznZxQVQsGgz363S2SNKerNGkStep8NaExBWXRoVP2SbOC+eyC+fiUuq7baXhxMmjVrGnOnjPc3uFPf/IXHBzcZTDaZnpxxOnJOaOtPc6fnXH0/JCLyZjDw6d89sVnnJ6es5gvMcbQ6/UIUqGzApVl8eWs1yiVcP/OO6yrFePxBdPlnK3RNs5YrHEE5zn8+hGz2RhnLds7uzGZoFKU1uSiQ9UYpNRorZgvJuzv38Q6g/YpxnrSLGM+n3D7zn2Oj55yePSc0WDEwcEBP/rgk6ithaUouhwdPqDX6/Hk8Ves1+tY3iabK6EcFVOhgFYpCMgSzaDTY9jp0u+WdIsORbYZdpGCCDgpY/WWib1gjjhtxOFpmjVNk7C2Deuqpm7q2JukQSbiEvX+KurlpixPYW2cIvjGAP61qPdIkVx69d8d9aEdmPwWQrp/sM/44oK6aqhWK4x5zHo9ZzjYpyxjnlonGdV6HrXqvKHIOxRFwWi4R1F0mI5PWM6nGBMr5mVRcOvOe/zow5+ipef5s88J/j10UdJLMiZn5zx//ownT79mNlvw/Pg5dVXFyvD2Rqu6ARHH+dAo6rrCA51eh/OzE1CS/mCLg24P19Scj8+wQZCkCSHEFKNUkul0QppmrFZzyrJgtpxQryusEJSdgqLoIoVgOBywriqauqLT7eJ9oFP2WK3WpGmGsY5//PWv+enPfoHSUGTRoSw6PSYXJ5yfH6F1grNVDMltqNei1IVYMJ5pzbDTYdAp6XU6lEVBmeeURUqeZXGeFIE4gqrtjUJcDm8zwdCYitpaVlVDVa9pTEMTHHmuQIpvoD69gnrjwPq2+IdwqeGuRX1UZ29G/UZxXov6+BlvJaQHO7folD3OL06YTedY45hNz6nrBf3+HoPeDmmWUXZbx2o9Y7meYdpwVZF1SfZz8nLM+OKCrDvixs0P6PVLrFuSFgM6aZe0zCjKPl/87tes6xrvoSh6HJ2cMp3NMXUcuKCSBOU8i+WCTq9HU1tOzw5xznHn7h20EGRpgXGW85Mj1us1rq02StOEpvHMphexuj4p0DqwdXADpWN7x9bWPhfnvyPPOsynE8bnp3hnuH3jXU4vnnOWndAb7SB1iveOTtHBOI/S4JylXi9I05TFfMZwOEBJz2xyzu7uLUzTcLSeE8TGzgutxml7vISkm+X08y7dLKfMc7pFSV5kZFlOkiSXL9P4Bt++XhcCxlkq43BYjG1onMU6Q9VUVKZGph6pE0Q7vfoq6pMrqDf2Kuq5RL28DvWXuXp/KZRxPHuLejb5+etR/9YTTLx19MsBeVbS6Zxzfn4WR82sa87NU6pqzqC/T6fTJ807KJ1St+Gq6aKhyDoURclwuMdo+yZOBLrdjCTR5Dpja7RHlhcs5zOefP2QxgWQiqOTI8aTMadn5zSNwTjXaiIPGaAkZV5ivUNoxf179xBe8PTJY8aTKdW6whhHt1PS6XVYr+Zc1BZrGiCQFQUnF6dIHOVwRK/XY7Wac3D7Pvfe/5CjJ0/Y2bvRbsoQcM7wow9+wtnxcwbb23hnmU+n/OHzL9je2qHXKTk9PWUym+KDpCh7DIY7WLfgxr13EcHx5NED0iRF+UBtGkKIc/NVG7gv84xe3qHf6dDr9ugUJVleUGQ5aZqi2oA/yHZUepxIaKyhNo7aRrH1bTeu8Y7aWqz3ZIo2zx+wxmHrOO0v0byEeuNej3rehPp2dOY3A/hvarZrZTvEjtdwBfXubYW0rmu0dyQ6YXd0QFl0Ob84YTqZYq1lPhtT1Sv61Q6D3i5ZnlJ0BiStY7WqYxKg1+1z5/67sc+9WYGATn/IfHLCuDE0NlDjydMOn332W84uzlgsFgj1YqeT5XqNaadllWU3znQncOfOHaYnpzx+9pyL8QScpzEOoRRSCUZbA4LIaKyjTEoGwwHdbpdet0uap8xmU8qyS1J0cM7yznsfMZ+MyYsO773/EePpBbPxKYUW3L1xh0YoJrMVD598jSVwcXaBbWru3LvJ7u4Ok4tz8lyRlSW9fECnM+Dk6y9oTEO3O2Axn8Y9A0QsIhVBkGU5/axLr+jQKVLKPI/x0awgz4rLOf7BebzzOBu7GhrbUBtDXdc0tgGxmZDncT7QNBUuNHTTHlLHtmlbeYJVaB3QskYKqNrpJO4S9a/k6t+E+jZO+n1QvynLE2wG6tKe783HtULa1HOcK3CJJ0k03bxLfpDT6Vxwfn7GermmqRrG5vmlVu12hyTZC626Xi9YN0sqN0csHGnaoT/aoii6zFcxNZcogQyS3//u/+bk7AwvJMYYlIS8zAkyobGxzQPvKXol26Mdzs/OWI2nnJ2MmczmJGkad+HwnizLKfOU5XrF/sEN7t0fsJzPWS7mCDx1XXH3/rs0pmY8PmNn9waNsZh1xdbWDuvViqPnT7l9+z5fHh/yZL1kvV5jhaS3tcPeXrS5//W/+lf8/Bef8tEHH7BarHj45R/4s7/4S8reECFABI/KCxpbsVzGjJUQAkEsTYs2bEa3LOh3u3SKgjLvtBGHDJXEFnDrI5addzgczrvLwWONaTDWxqFjSLyPk0mMM0gNKlFolVCZGlPFPqtMK1INXmxio68L4MtXUM8V1DsuJ6heFrG/aLaLqH8h7lfL8jY9+O0sITYdCW8lpEpIrF3gXYZ3+aWw7gz2KIsuF+NTxuMxpjEs53Pqes262mbQhquKzoA0LekPtkhVB+cEOs/QSRzNPRrtsc5mNI3j8eNHTBcTKrMCmRGkoKpqeoMtkHNGW0OCCIy2dynyDk8fPuDw8AmzyYr5co1oHakiLyi7XUaDAZPxBQTBcrZAhGhKdEdDiiyjPxyRFyW90Tar1QKtZKysX60YjXYZDDzT82O+fvgly/U6arWiYL5uMKbBNYa97V0+/tmPef/ePZaLGUIlBJfR6XVxzRrXVEgtGIz2kELE2aViM4AtIi9PEjptbr7MMsqsQ1kW5HlOmsQmO4+AdpS58wLf2o+VcTTGUjcNjWsQxIVNcG3Yz5Omafs5CtP4dkeTgFbRJnU+YJ3AesFmR5UXqFevoP5KWV6bdHjJqw+v9+p5HerDy6i/rg7qW4ZDZMiQYsMa0xi8K/A+Tk8uk5Js7w6dssv5+SmLxRLTWCbj4xiu6u/T641IdMZkfMZyPeXW3fcpu0N8Y5gvz/CTC/qDHdb1krzs8Mknv2A6nXL4/DnH5pjB1hZaSvL9PX70yc/YGmzz7Oljnj15zGQ6ZV1bamso8hypBEmaUfR7dMuSk+PneBdTc/P5lNWyZGdvl63RqNUMlun4gp3dPVTwzKYzyk6HpqnJ8xzv41DgB19+zv6Nm7HBrzPEyCV1VXE+mfD4ySP+5b/8r5iOx9TG0i869IZDumWPerlECIfUGZ1uPz5slWJ9rKcleBKd0slzOllKp8haT74gzwuyLMZEhVAEG9nqXJyibR1YB7UxrBvHyhhqa9DBkKg1wcfoB8KSZx10Gu1e22yEL6ClRSlBExJsSIBYlH4Vu98b9f71qA+vQ/2VM0XBfXMl1PVVUGaJUimJ7OBDg3VLfNXgk7Id+pUw6m1T5B0uJqeMLy5oasN6uaRpvmZdzciTEkFgr3MHfGBy9oxEJnghQAWCDCil2NnZpa5qvAsM+itqZ0iygiTNuHvnHaxxPPjyM549fsD5eUxJJjKlKDzOWFZNTdHvI5zj4YMHcbCFtTgXPdTVasV4PGa0u0+aZmituJieIbWkLDsEobDGsVzO6HQ6GOs4n00QiaI7GCCMwSvJzu4uz4+O6ZVdMhkN5m6/H/v6g2M2PmdycUaeK3SiyZKCpl7R72+xXC5og8YkOiFLU4osp1sUFHn8Ps+jJx+7ZuPk6hAanPOxO8E5rK2omjVVXbNuaqqmoXEGLywCF8cSCYFSmiSVpEkWq5ZcDMpLKUBGx8u6DO8lMjiCiPUAMSX6orX6PwjqxaYC/2XU+7Dx9t9Sk6ZZgTE13lqUyklVgvVrmmaGv2Kr5jrjYOd2DFednzCfL2K4anLGOu2ws3+DLMtYzseU3T793W26ox3QGlwgOMF0csa6ijOieoM+/dEoNqoFyfjsmC++/Iyzs1Pm8wW1sTQm5qPzokB1NTtZznK54ujoqNVWGQhFksUi67LsRk/UW7Z3blKUJcvlFICs7NI0DUdHzxiNthEyzs3f292nWc+pFjN6nR53793j9PSEf/PX/xcPH33Njf193vvRlMnxM9bGcO/+O3z58EtOT444uHlAf7iHD5bdvVsMhgOeHbZ7QAlIlKSTFpRZQSfP6OQd8jwny2K3rFBxPqu3sdDGOo91cXug2liquqZuGuqmpmlq6lATZCw6R8Qu3DRNyXJNEHHSobVx+0uZCISG2guMk1jjruA2pmyVbMNK7ZASH3xs8/ljUE8M4F9FvW9Twm9d9JyVJarRmKbG2hVSJGhVIoPBuhXONXhXXgrroDOkyErG0zMuLs5pGstguM3d2/cJTUNVNezeuEfZHYEPuLpiOplwfnZMYz1eSAajLUbJLudnpxyfnHAxPme2XHF4dMRsMkbrBEKs8AkEsixFOMdscsFsuYzB7gDOWsTli8rp93poJanWS5xrMEYx2t5jtV4zn56TphHFWVpQdjt8/fRL7t28iy87aCVp6iXeBp49+ZqjkxPqxnLr3j0eP/qSB199yccff4KQkuFghLWWZrVidnZImpekaXlZERQIpEpTpgVlnrSYL8nSnDTN0TpB6TQG/J2P2wA5F3dcsXGaYN0YGmNomqhJa1vRhAZEQ6pcDM2Rxa7SdudAawHvEMIhlCNgMS6hWsfi0Oi3tAgWAoGONaohFsOEtkr//x3UvzwI83sJqVIpMldIrVC1xjQVxi7RKidVXayvMCZqVe8ydOJIkoS97RuUZQ9Ewv7uber1DGcbusMRs/EJq/mE7mCbrCiYTcYonaOFJ0kzltMFnz/7HXXdgEqo6oazk+dUy2U71lxirKeqGqTW1I2JtatCkCRJu71joDE1Eom1hp7u0DQNqiyo65oQJEpr+sNteqPA+ekxSibkZcl8MWdv7wa3bt4jyVLK0ZDd0Q4hNHz1xResVyvu3rlDmp4h8QyH23zwYcLBjZss5pPLjYInZ6fIsAVCYFZjMp3R7w9ZLGbkScwgddKCblZQZrGiLO6WEr3+QMA6F9uRnccag2kctWlomlhiuG6qmFFyDusNUjR42+5+InycX6A2zXBRW0olQBqCEHiX4GzcgnIzLomNbRjahkERt9GUbWkgwb9IZ34n1PMN1IfXoF68bale7AuPG4NJqZFaY5saY2IeWqsCFSzGVzR11Kree7RO6BU9UCmzySnL5Yyd7X2qVc1yNSHr5OS9AdIaym6f84sTLsZjTs5PWa1q8rwT60GrC9ardZx0kqYY4zk7j02BXjg6nS5ap2xK37TScQAagdzEIba0/eplt0te5OhEE4JjuHWAD5779z4kzwo6nQH33/+If/y7v+bk9Dm/+MWv6A96HNzY5+jrrzg+PqfTGVLVD0h1wqc/+ynDrS2crfiP//l/ymo15+z4hNFwRKfssFrMKdKERGlm41Ok0m3HZ6xy6mQ5ZV62dmhBliXtLNe29ijE3TqsNRjbdn06x7oxrOya2hoa27YpWxP77X2IMxCUQgpxKaBSRjPHh4BMJTLRcUcXpwjesxmhpoTAteN9PBsTIBaxyLYqLQbt5fdAffgG6nkN6pV660a8DC8sztt2P9FYcS9VNAGiY5WRqi7OVxg7x7kMlxZxgzJZY50lzUsWyylC5QQtKbtDVqs1WT5AiwYtEoajHdZrQyobpotxrLNsN4lozJqqri4nRg+3thkJQbfXo6ormqpGijh6Zr6KadSmbuKg2UyBEFhnqZs1adpjvVrGAbmixNg1w9E288kFN2/eIy+7eOP54g+/5p133uVgf4ff/eY3fPXl54zPzrjxznt0Bz3+8i//kuPDQ9IsZX9ri6bf5+LsnCxNmc6mJL5BSxDCkqiMPM8wzYpMKYokpUwziiwjz2KoKUkSlEriYDARJ6FYY6mtxRhPbQyrpqFqGlZVzbKpqUwdhTTYKNi+wQWHCCpOh1GtbSuippNKIBPX9kRJbLMpXyb2WYm4q6D3m+qlTby01YhtQfNmR+bWw3oJ9eENqA/XoB7iBiBvJaSL5ZKiKEl0FBa8QCcSqeJuI6ZusKbGe4PWOTJEx8rUBpF0CULS7fbIspT/h7M365HsyrL0vnPOna/N5lO4h8fAiOCUU6uYWd0QutQt6UVAQS/6oXrQm6BWq7qgUlZlVyZzIpkkg2TM4bONdz6DHs41J9HoyuqKAAgQpIe7udm+e1h77bWckzSm4eDOXWIZsdluaJtnFFVNFKWURYFwDkNHFEfEkd+Lb9d+2h6OZqxXa4J0QBhGGGNJM29Wq9sOKQRNXeE6g3CgtcEIjSUky/xkrDsASWdari7PuXNyj67q+PBHP+F3v/sHbm7OiZOUhppvnz9FdxrrLIvtmm1Z8uLlcyaHx/y7//F/Zm8241e/+iX3Tk759Lf/mSgdeP9U6zBVRZoGjKdzhtMRwllubs561ZGIPE5Ik4gkDknihDCKkCqgH4IxxmG0w2rjV5bai942bUNVVdRN35P2wmPOGhDa0/52mUoKAiERyptqCAEojRMtOIPTCdaI2yDC9VcVPTDqtb12KoA7d+deRc8KcAK5+3v/DVO9+C9KvQ/g70u9eNdMenH9ivFwTp6NSeIIK42/sZeCKPYZ1Q9W9W1WDdUA61qcsITZgNFoStNUDOZzHp88II5iXj37mqLcYKymM4J2vaSpG6J4QJqPCLuWtjUs1wsGowmz+I6/uQkihs7RNh7Yvjx/y2a9AhRVWfqs2rTeWToKcfhdc1VXBEmMVIKi2DKajgnCkDCOqduKzWrJxx//BZvNtQfHqy1PHj7m2XdP+ewPv2c6meJwPP7oY558+CF3D/ap646j+T6//vS3/PVf/68s12sOj06wdcnF+Wui42OUDAikJE4GSKmIo4RYBWRJQhInxFFMFEeEYdg7svR4JI7OGlrn0NpQty1Vq6nq1r++zmuMWmP9BsrY3i7cE54jJVAorPElPFDeyU+GDqk0AoXVvWKfkLdS6RJ8ue7bDR949FOVACkQFqzwgr/W8oMTEfHP0vJ+WOrND0q9VOLdM+l6u6BpSkbDkuFgSpbmhCrGOA9pBIHPqjJQ6Kal62qs7kiSIYPRBCd9zzM7vMOdk/uEcUBVFSRpzmQq0Nqw3ixo6pZBNsE6S9U0lFXJYrPCIhiNRljnqIoNDkESZ+BqLs7PWCyWWOtomrIfrBzGOALV752lN0HbbLeoKGRv7xEq8prycTYgT3OqsuLFi294/PgDHtx7TCwi/sP/9X9gtWa5XIGwCAdPnnxIkiRMJiOqpuX//eXfsbi5Icsyvvj8MzSOTz75OWc35+im4vo65OztC4zZY76/T57l7E1nmKZlMByR9xO9Ul64Dec/cGv7czzrfLbsNHXXUjUNVVNTNLXfMHUtumv7Xbn/8A0WIyCMFcIKtLPe38o5hDQEYc8Z0N50zBnXb76C/iog6HUBekVnp30g9+ZvWLFLgb6fpN+cqfD7/vO/squ/LfU/GI7+y1Iv/0wm/bMHz2mSe9rb4i0XV69YLK+o6raHomKQAVKERFFKnKUk6aBXNdZc35xxcXOGCASz+QFNVaBUSBAlRFlMFIeEYUCWDImjCGM06+2aZbGmrCvCKGI0nFBs17x+9ZyL81fsjGTruqVtO6LIa5QqEfQtgME5TV2XtK1nPE1ncybzOa3WlM2Wk3uPOLn3hDzLubq+pG011gjevHrOl1/8nqdPPwOpqFtNVfsB8ZunX1K3mvF8zs9//gvOzt+yuFnw9uycKIz4+1/9PZPZPsPBEOccVipkkCCcpKlqlFTk+ZAoVKRxSJ6kJHFMFEUEgee23soJOYExlrZt0drRtZqu6ajrkqarqbuaTjdo7Q0uPCtJ+YM2ERCEMWEcECbeqVpIfMkPHUJ2PtsZv1rtL+l8NhOqz4Q7IY/d9kncauVLKW7PkwXutlT7FsC3VG4nqvtfK/XsAtx/XyHErSHdO2dSpSRpknnLmHJN01bUTcFoMPPMoTDGCG8QoJRAJgEqCLDaUFZb8vE+48k+2+UFyWCKczAYzFAqotw+Z7O5piyqW2B6U5ZEWYoKfHlabVYsF9c0dUM2GJGkOUWxpmlrL5vtHJFUtM4TRgCiOKarG7/WdAGdaXnvvfdw+KFgcXVBnvsT4ygMudysqIoF4/GYR48es390QpZk/O3f/EfPAV2uEMoxHg/48Y9/zOLmhpfPn3OzXHF6/z6f/e53hHHKfDDi6uwtbdcQqZCiXFA1+4zlgDjNqYqFJ7/IkEh5YQu/+Qr6QPAXnsZCZ3yAtp2mbBqKqqKqa6rWiw9r43vlWy6m6PmbUhHGEUEcIWxA0xiUCpGBw4kShEWaAN0F4GRfwfttUj/J+wmfW3J4P3WB21n8qB4uEr4Xvv3jSTMWrzC4y5n/3FQvveonQfiOPanTDhQ9IBzQtDU3qwsfqO2cYT4lSRIC1UuVW0GUxN7acTRjOJ7SFhusEMSp4+bqDBUIFBHldk1bt1RVwXqz4XJxxWzvmMloxmJ5xbbYAgLjYLZ3jFSSstxijGO9WrBeLairitV6Tds04BxBoMjzHGH9liZJM383HyU0XUVV1hRlwcm995jODim3K+Ikx1hDlg0Q2nBydIe/+/oLXr16SZikFJsVj588QQnB5as3fPnNV2gLf/U//E98981XLNcbhlnHy5dPee+999nfO0J3LQLfLzZVRdd1JPmQyXQOZUUYhoQqJAh2Nuf+w/SwkKXrPE+0ahrKuqZoWsquo26/l2+01p+L7M6KvYsfhHFEGCW4LkCp3htLGYxtfaDpEKv7YaUPRteXdJwfkW5PkpG30JLr2xHRtybsoKWeveRJKP33RLATAflvKvWBbx3fKUiR0q8thUUoQZKk6E5TVgVNW1PXJaPhjDwb+v2w0DTdljBOGI0OqLcbFtXWU9XaluFoShAqdLegLFbEScpqu6FxMJwdkuQp1zdnrDZrpqN9tuWW2WwfrQ3L5TUIyWq1oSobiu2W5WrDtig8myhJvH+SiohigZB+XJVI4iRhMBkTJQnFdou2nSdbFxuEsxSrNa/dC7q2Yjydcnb2lk1VcjAcMJvtMRyNUUrwf//Nf2DbtAxHI15++xX/8Pe/omk1x3f30dZydv6apq15/N4HSNdRlls2SiCCiHQ640hXrJ996/2uAtlT9ryUu7UOZ/xBXmeMJ480vsqUbU3T9az7rvHDktuJGQvo9+xBGPpBLArptEQIzxMwpka3GmEUpvMKKR4O6hFS8QNQvc/q/t9lb73pQ0/KHcTkV6e7btP2Ie05ov1D0yuxSPyU/z2Az/c/S/ggVUoQ/Jm96D9DMPG69gKFF793hGGAUp4ttFxfUjcF4+GcwWDaS8BMiPOMzeqa5WLpT2kNhFHGtliTpAnOSaSKaHRLkuUcRAN2v2E4TBmO9inLDWEUIq2lazWj4cxzV9sFq9WCqm6xzvaMJUsaRYCl6xrCMEToDmscq9WSrtXMj46ZjCbYfUfVlDRN2WcTxevz18Q3F0xGY/7ub/8fjg6O+YtPPkEA15eXHMzmfPb7P/L09Ssevfce223BN99+w2dffsl8MmE8HqOCkDdvXzGdHXJ99ZZ7d06oqpKu3tJWBcn0iOGdD6AocbpFat2/yz6DGWvQzmCcoG01Vd1RoJQfdwAAIABJREFUNy1FVfi7/6bX3d8Z1voGxmNWTvj3WUX+8wkSrPPvT6srnG3oGovTIegf2PA4ixAB/dGUz8bOetquA+e6Xsu/n/Z7nf/vR6E+eIXCGusDtz8stG4H+Pc/a5dRd7I7+AAVynt5/blA/PPiEE1JZGO/T95ZRxuHUBAnCUaH/vrz5g1VUzAYTBgNxhhjWK3W3KxvcCpglo2wFuqqpKpqCAKsU9RVw83ihrItCeMEFQSMJ3PSbORV8/QV0lkGmeT87A3fffM11+stipC281CY/3meYR4GXh9VSomTniAcqID15oZT9QAnHIPRhNyNCfAs8u1mxXvvvc96ccNvP/0N23LD3nzObLqHdY79w0P+v1/+kldnF9x7+AAVRF5swUFZd4jNljiJ0dorYhflkjQSJLE34q2qAtt2ON0ghCDbO0AGEe3VG8+sstq3fOCJ4l1L21mqtqVuDHWnabumn/Rrv+ToPUol/lbf4c9DRL9zd1qgO393Vbct2nW4TmI7v0FUPeyE6C8frABhd2honzktQqhdL+DLt+2zt/RQk3WmP2WhD8XOh2KfFX3ytLdQVM8f7F/n96U+VBC8qz7persliTrSJCUMI+8XKuRtVg0C1WfVlvXmhrLaUNdr4iihrEqQiuFwn1DF1G3DeDLCOC/lUtYlL998x7YomO8fYqz22TgfURQFZVmw7Y28NjfXnL19xaYqKYqaplzgDVojwhDCMEEFIYGUlFWBNpo09695Pt9jtnfIdH7I3fsPaduGtmlZXL31todhxGZxw+XVNVIIRKB4+fIFy+W6JyXHvHx7RjYccXB4SNu0VFXLYrFhNBny8QcfIJyjKL1xw92T+8wGOWmWcHBwwGazplgtiAc5yeyAYHoKUhFaDatrurpBmxbnFF1rqOuCqq2p6oKqLmmalq5raLuGTrc9pul6Kw0fQLu7zt2AYpzf+zemQXUdXauxbYgzqv9Kv9+XyO+HGCFuFUd2JB3nvBbAbgry59cSrMNZ/Im28NQ9n10DEGB2D5KPXG59mxAo6bmtCIdUwpd6Kd49SK2zlE1FpzuyJCXaCWX1JeB2sIp9tk3ilOl4j67TRJF/8ZaaTdkwy47JB1ParuVNf1OPVIxn+0RhyHB8h9F0Ttc2bNYrVpslWT6iujrnanGNQeG0YLlcEqqAKFI9oSREBiGdbWk6TZqlJOmQNEupqxLjLHGasF4vaKtD35culwgZIrEsFld88+VXOKBrGx6+94hqW1HWDUrCb37zO7LBAOvg6uqGKFBcXl6y2a75y198wmQw4Ltvn3Kwd8iPf/wTHt97QBbFDIcDZCiYzfcoyhWjrsM1Nc45VD4hmNzFBQH65hpbFrS67T2THHVTUzWtb0vairb11wAWL+tND7L/cIqWva+oJ0X3jsk4rIamclgd9WJyfXg7LxnvJ3ofrOAlxJXzcJQVClwP9kuJtLslqt9oub5N6Wd4XL/vv70gFR7kt+yO7HpkwDmCoC/zgSAQ4naQ+hcHaagU2ho6o9mUW+LOZ1W7w/ek7JnbjjAMGeRDlBBUXYOKI46n+8RJzrosaZuW68U1UgqM0eTDEZP9I1SQEIaKruu4vnrLy1fPWK1WjMdTVovXfPfN1yzWBevtlu2mQuItIcMgIY4zrBAkcUwsI6yxRJHfgQsgyTKM8wC5ELDe3BDXOWdnr3FSEAcxbWfZFFuMsYwnE6IgZDwckw0GXF6eE8YReZ5x7+FDrNFcXl9zdnHF4yfv8/j+Qz774++IohTtOoJQcXPxhsMPfsJgMGIynoCxBPv7ZJM5tqux1qLyKagEMTpFaQfrJaatPdnDONq2pe06qraj6fpzld44WIjvN+A7HyvRhwj0Q4r1n4kVCqsdthM406P0P+gSndNeiLfvMZUIb9eZ0ol+sLK+5+wzo7j9Dn3xFq5/f/2r8AfQum8b+u+1awl6RAEpSdKQNAuJYkuI488M9/9MkAYx0naeMmYtVVvTaR+oSbzjPiq/0bCCpiwoNkuMkIzSDCUE5XbBtm5omhYpFePxmPn8CIukMZaqqbDGaxZdX1+jrWO+d4fLt2/46qsvKaqauunoOuOlFoVfFbZt7W3HJYBlMBwTBIqmLmm1P4VI8yFRkoKUDEdTuqbj+vI7VOCHrGfffo61IZPxiLYzjMcTfv3r/8xsvsd4OqNtW/b394mimLYq+OJPX2GdIU9THt6/z69+9UvCMGI4HnP3+B6BhBevX3K4t890NiAIQ4p2w/Twic8gwQ8Ec/tPWQ3mJLM1pDXlekW73VC3pbdX1A1d19xmRtGTjYWQ/QlwP8C4HslwIHrYSISghPX9rla390seZO/Hnn7X7gNoBx5Jdt2pEgEW/QNgfxdJvif17avscaz+4XHm+x7V7TIvt30qQBgKkkSSZZI4lATGEtxm239xkEZIqxCiQ+5OF6xhWxZ0XUuaZkTWZ1WtG6qqQMUJk8mMSEa8efMcK0KCdMhwMMI6w3qzpW5r2p3BmAiwzrJc3CCDkOOjB7x585LlZoMIQrQt0dajDFmaYLXBGoMSvvx4UFt6Ia/Ay3232y1CRcRxirWarq5pqq3/CFRI25QYYxmOJjx/8YIH9x7Qasur1y9Zrtc8fO8xb9+8ZjSds5ckPP/uO7777R84v15wfOeAyWzKy5fPubxZ8uDuMbPRlPl0wmgwYrW8QMQx+XBIOhgSpglCBj4wBNi29bxN4UBXyCgjvfM+iTXEi7esiqIH9Xe2Nh3WaW9vGcj+usBbVEoZ3mY1X/+FX10KAYEPODqQxk/dXj7eT+GeVge2PwrE2Z74bG+1Un1AKx/8zhdz02+XXL918j4A0quj9A5JEueNPHq3RL+/3yECkiSJyOOQOIA4cojOEpju3YLUu4oopFA9qdazbrSx1F1LZwxpnBCGAbppCJOEaTqiaxrOVtcYqRiNR6hQIVVImuZUVYntz3l117AullxevgWlmE72+PyPv6GsSm8FE6eEQY21CrAEQYRuGuq6Qljvdx+EAQJHHMcMZzPqYkMURTT910VxxHazoO0Mk+k+YNBxysXlBePpPtPVisvrS4Ig5tnzZ4xGUzpt0VKwPxzRdA1ta7i8XrB/MOfe/fssFjeUZUmWZkiluLh8xcN7J4yylE9+9pc8uH+P8cEBKk4J4zm2XiOCBBGlGLNF2A6hIggyQCCCAAFke/e4817L9c016zevMba7lTFXgeqdBL2/VCADdpzNnbuzJ5iY3qXI9GiM8lQ6u9vyKLwLj7zlgfY+JN4YztNyfEaWrg/EneXRrm/1wL7/+T0U1Wd2z9aXCKf6gPWBvXuQwlCSZyFxJIiVQWiNsoZIGv6pP39+cOp9Qf3ONkQKhTQ+WH0LYCiqkrALUGHEMBl5wYiyIM5SJocnJPkAFUQYDSoICcOIbbHk8uqCTVlQ1JUPsOGYxeU5y8U1cZZjus4/1RJ/ghtEOG1RiSe1NGWB1T7jSBmgjaarK+L+BMOuFhjniNKYdDjm6vI1XdcSRgnHh4eMBjmfff5bVps1WMvZ5ZXnkjq4Xl5zeveE3/7+d0ilePbiBdO9KXdPTnj27DukgGGek8YJ4/GENAooyzVhoDje20N2DUGYUK+uCPMhwlkwBhnGBOkEn7hahIxuJ2NEgFAJk+MnPPpog9Yt62JJWW2JQs+aslYjUZjdNmd3YtznU6MNXSuwuvNXDKbfGt4y4P1w5UvyroDvKHZ9hnXeEl5IB8L0nYmf/L2FnyfciH6Ac8K/Dg9PfT+hWzSyn/aFFdDbxIdhQBRKQumInFddDoVFuXcMUofEOIfEeQc8JZEivm0BjPUXhypKGQ8G/STaEMQJ8zv3OTw8oaxqluuFf3OWmourt5xfnuEI2FYbLI58MGC5uOb84gwrJKaoaHvoxFi8R3vrmedxHJFnGUoputafiEjlB6/l8sq7M8cpd07vkw9GFOWKNJtirD+10Frz7bdrZtMpvk0MOLpzxHA84+bygj99/ZTDO0f8/ne/Z1M2BEHEcDjkxz/+EevlGqUUSRwzHI3ompY8z3l47y7TUcrh0SFhHHB1dcbk7Suuz98yvXPEYLZPGOJ33U573FH2Pk236OQO4I45eu8nRFlO5yzVF1vSNPFBaDrCIMRph7M9bGR9vyplgO2ZU6GR6A6fRbuuh5q0T3bKV6Vd6UX2uqh9IHp3PoGTGnGrOOWZ/n2+xeETg3W6D1jfZrkf2NqJnvLHD05SlIIkligMCou0HWhvNtHZd5zudw2+RfqmXRgCKZEi6FuAlsA5ojCgbSpCFTDZP2E83+fwzinlZsn11VuM9W/IZrmm7jTj0R5RlJFsNhAoyqpgtdkQpQOMtixXS3/Z2Iu5Ouv6fbgAIsIoIo4TjNa0de25BYFgND0kSfwHOhxP2T848TBatWGQ3wUh+N2n/8j19Rl3T+6SRxGb1ZqyKHn2/LlfODQNbdOxrRqqpiG0lnun97DGsdmsMc6R5QOquqGrarCax6f3ePzeezx49JAwzXn5zRd89acvuVme8WGUICzkszn16iVRoIjSDJVPfMBi/WJR7HBFjYpy9u5+xJOPV6yWVzhjuFpeEsqQIEzodIeSnj8qZc/b7GmK2gJdh2kFrvWkj50Qrg9ADxd5CMmXb7+TV30PaXHCvx4pDMIKnLQ40+/srfeVsgJPssbdPmSyX6D4IO2lgZzzJ9ZKEsWCIHQI1/l5Qrf+Hg3Q76pgsjMZ2IWrcQrRiwgIJREi9o20boiSnNFoigwUSRSxvD7nD1/8lk1Zo1RE01bgLEmaM5zM2ZZLOixRX66yfEhV1hjdeIEuGbEttiwWfuJPI6+JJBy0ZUkQ9gwd6Xe/g+GIbJiTJymddrRNxWp1TZ6PGA2mBEFAZw3ZICOOT0jTjBfPv8NYy9dffMWyqNC65eTkhOV6xenpPT7/4gtGoxFSOC4uzynKkvFoxHxvjy8/+wNpEnHv5JgskginWV9fgJDk+Yinf/qC+4/eZ7Ves7i+5P1/NWG7vGaQDei0JpcKmQyhbXAywIka6Sy22yKzPYSA43uP+e+aLeubBfLp56w3G4+HInp7cX17ooEQGCfQViNNgNMS1+lb/qcQAYodCaQPCOcQoocSETgMUnjWn5EWrEaICCu8lY9wDtmzYYTY6eX5NObJKbty7yE/IRTWevXqIBCEoUBJ/1CYTtM1DU4qjEqo9fdZ+F8UpL5jsT2MsNOs7J3thEFJgTUQBDFJ5Psr50LW2w0Xl29ZLFbUpiWJchCSQT4miEIvuGUFaTri+uotRenFcauqQWtL07S0TUdd16ggRDcttmuRNqTThgZDbCPvYxQE/dbEDx8Whwwkm82a5WqJcxBFEXt7dwgCgdCaZrulWm9YLNbsHRxStS2601RNy2Q85vjuKVeXF3RtCwiWqw1FsQEpmc3mxGHkXeqiiPl4RJYPiJKYzWpB1XTcOb3PdDbn4PCEN69e4BAUqxsCEWCtQWrDzasXxPkQoxs6owmUJAojkII8GeOwxHHOww8/oVhes15es1otsJ27HXa8b5YfXNxu6yMtRlts22Ojzty2BB7DVChkX8h7YF/22CoSpMWJDiU6rPCAPFrc9rA7xGnXa0rwohLue3dQj3L1sL4QBIEiinpGlmecUNcdtvUbvtY42nct9x5X2/FczG2wemzNZ9VQBSipvM66ERireX32FavtimwwZZpmhCqgtZowiCnrmqasyLIhm9UNi5tLOuP6ptoLvWqtENKD4wmph2Q6jer3xkI4nLE4JVFS4IxmvVrghKFp/P266RqSdIxUsNluOD97xc3iiu26xDnH2fk5cRyzLSu224L1tuDw8JA8TTC648svvwQpkUqwXC2pysK3ElZTbpY8uH+f0TAjChVNVRAnCQ2GQRASCNifzVhdnZOkEVk65vriAttphoMBYZaxXi1ZPf3KY7KTKdVmjZrOCKKQ4vwbwmSIbivSvVPSMYSh6h3qHMFOvjyIEEL7si0kQtnefEz059+m/38WzwNV3wvkit3na3dLrP6/GxCtH5qkDzRFgJXC61EhehzVfz1uRx3Z+cPuLCd3vFEIQlCh8CfvQYS0jraS4EJwAV2n0O6fDsU/G6SyJxeY/vHor192vxFSKISUaN2irWFVbOk6w9XVFSqJ2RsOmUz2scbQ6o7l6pqqKlFJRlFtaZqG8ezA74wRWOMVNuq85erqCq0N1rSe1SQEYRjhjCEIvCiuDPwQYIxGt5rtcoUKtwRRRBBFxNJycHSfcHGFkorRaMz5xVsuL6/ZFCVSRbx6+4aq7UjSFCkdl9dXnF9ccnl5w/HdE7qmpSy2xHGMMdqTlQPB0fwOv/jkL8ljibYtxWaN1h3z6ZzXL56TxAl1s+LO3VM2qwVhmNAYw/X1JfvxKdpowiCka1sWN/7u3y5XHN57gG63yDAkEH4dGUQZo+k+QRhhtKffCefzYiCkJzY5iwglInAo4VXydtM8rvMLFyH60r1biPb4ZY/oCynQaBCewS+lxHa77LizKPfBLXqZZy28soTdLQS+Z5N41r2EIHQEkYefhLAYK2ld4FEBLTEomn96uP9npnvhwBrfpPfkBdFjZR4CEZiupdYdjfYcyKb2Wu3z0QStO1pdMxqOEXVFbiaEyZCufwIn4zlBlNG1Nbqr6bTGdhbdrnDGS8tIFRBKCOIUYQ1hlpDlI1ToCFRMnKQ4YWibCmtABIo0H3B09yF5PvJogxR8882XlGVJFIS0VcVkkLNc3RAGIXePR9wsFixXW6azPS7OLrxiiNGsV2tEfxKdJDGzyT5hJEizkEcPH6BcR6gUVbFlMB5yfnXO1dUV88mEutNMDo85P3vrTcwu3zKbHRBIyTDLaKKQOE1x2hFEAc+fPSUUjnQ4IB3vQRj6gJSWw+O75IOczXrrd/AIf78kA5xuvbaW9JkMq3Cm6xEDDfTCDvitlO2JSlJ4UjnCk0WMa3Gy6/OgAKcQTnkY3inoUdTdTgohkFb2vgOux137wUxIBI4gcESJIMkkofLHgV1jMIR+Ze2gtZbOvGNPKpUC6aVevDmrf0Guz6rWen5jVTds6wZtHM4ahpMZg+GENBtwdHSKkhFBWCFlRdkWyCDGmg4hhV+LOq/C3GnLZltyc7Ogqmqv1NF2ZHHq76DahiiMmM72GEzGCNGRDSfkgxFlsaUolyjl/UbH4zmb9YrLi7dcXlywXm1pO83r9QXT4YRtWTAYDtg7PEICr16/JU4zyqLg8vIKFcXoxjOmxuMpUaQYj4ZYUzMezPnw0WOUtgTCUTQF89keg8mUum4wumW5XHJwfJfF2RucdVytltRac3R8h836msnskDRQYP0DnmZeXv3Zt99yfHrKYO+IZnlJNNlDhSGTvTucnpzwdf0UrXc80J23q8MKh1JeyEEYiTP+87HOk1JuJ/ueKC3s9xqkAnBSezU+OtiB9FYhXG+AJui3TxZjBKI/dZY7SmtfdXerUoFABoYggjRVpHlMIAOKrRdf006g8bqr2oh3N3Yw5nsnZWctzmivhtGTHKywGGcxxtB1mmQwJBSCOMlIkoST4/vkWc62qv1djmgZjmZYp6lrR1FuadqWcusP58qy5uLigrpu6IyX0tkUFbYzSOvAdTSFxxoH+YjReOxFaAdDRqMxcOqfbmE5v3jLarmirhuKbUGne1lzqfjTl18SJQmf/ORn7M8P+Nv/9B/9NiQIubi4QhuLMB1NXTIcjojjiPlszOHBAWEYEiuB0B2//vSXSGe4d+8hg2xA9fIFs/1DZkfHfPWH33L55hXPv/ma+w8esd4u+MW/+SuK7ZJsNOPs5TOSbEAySDm4e59iWxJL6c+vw5B6u2F9fcUkjFHjKVGS8ZOf/3uEinn6zZe0ZYmSgm53eyL6CwqrQEvfDkjh1559qff9qsczhVA9Bt5P5s7ihF95+u+lkMSgJGEo6YFIuq6FTnhc0/jh2TlBaP2GqutvmVTobSmjSBHGAWmsQIQo4XX+nZO9ELDBOuFXxe8SpA7ZB+ruF7T9Ca1ASP/LRFFE0HXM9/cJZchytQBZMhw/IE4S6qZFCkEQBMQuo2pLb2lT+9v6oihY3Cwoq5Lr62t/99RqyrKirhvaVlN0LaGDNE0Io4TV4grdNdx79IThaIDWfshSUmGMpa69nmoUpVxeXLFarQjCmDyLef3yFZui5C8//hFREPKPv/4l6/UaHJRFQVlWCClQUUQ+GBEozxlIs5STk7soYbh7fMqXX39OmuVEUchwvaHrvuPu6QMm0zGb7Zam6SjLChkELFc3TEZz0iBiXTeUVmFkwLapqZua0eyA1y+e0ZmOw6NjnLVcv3qBsAbXtGzP3pAd3GU4P+bhow8xuuPt65dUVemhnkDhZOeD1IW4zu/NtbW3n53rg3ZHYgaH3B3U4fyunt7vSYZEQUagIq+ep/qeF0GkA9q2RdTWi0xKUE74dawF4QwqUgjlj/qiOCCNFHEY0HYSayXGeJtyb1QmbvvldwrSPsf7e/Z+Ryx7TlWoEhCSujPs78/Rneb87CVNU3Hn9GNm0yOurs9JkgFdr5+pgoSyWNMZHxAWyWa15ubmhu22ACTGwmq5oqxqvNd7SKQ8whCFEXES0zYtIvBWiiraRwUKnKJuKow21E2DVAGr6zNubi5vCbbbzYa6aYjThOlsxh//+HvWxRYnRf/gNJ5KFwR+x5wPiCLFaDTio4//Fffv3oFmy2Z56e/2RyNGWcp8bx9wZLl3gBbAdG+PsTE4o6nqhkEA3371OWdv3zCd7XN494RsNOLFl3/i5uKcy7PX3Hv4mMBZ0sGIutjSVCVVWeKkgavXqCDg4PQxST5k7/A7Xj7/lrM3b1mVK6wwhCpCigjdaQQQSLBCeJqfELefJ9CvMfuKKZwPUGs96B5GpEnYD6x95iNESG9HFAhFjKMTEosXiHPG/xNGEhH2lo2BIwodcaRQMsJZv7r1VILvBXu9ovQ7rkXBK1W4HRZnLE7661Ep4Xq9RDtJ0DQsri6o25rR3gGHB0es1xfE6RCkoHUaK72oaxCmbIslVV2zXF6zXm9ougacpdUN22ID0pGPcyIVEKiQAMF0NCZLM5zTjKd7TPf3COMQKRWBiuh0jRSSznk5mrbpWC1XXs+zaTBOUNYVQkqGaca333zFZrvFOVgt1h5JsP6JDiPFIEtJkojJZMTRnVOiQCCc4fDoiGfffMnJnRMuz18jkpg8G1DWBZvVktevXnH64AFVXTEZjpFYBvmQqtzyuz98xnq75n0VcnTnDpdnF9xsCsLLcw4PjphMZmC9Z5YA8umMq6srDo/usFndMJododIR0+Mho4MH7B/d4/f/+Hd0L75GmwIpJMIIrOnBQukHICklQkb93REeRBLeLeQ2g5oOFQhveZRmJFHiIaVeN38wnLHcLPqdPgRRgAqU1z3tHF3X+WQQOKywKCEII0kch0RRjJIRuis9hmtNL8i2w1a/p0X/i4O0azt/iKcUtxeCzqGNZrutWBUVwkm6yl9sTmZzHjz6iGE+wIUThsMxDslk74hiU/D27AXaOMqy4OrqjE77HXCgFJ30++fBcMxwKLzQFoIwiEjjmGGWo+sKGaWMpzOGwwn7+3cZjIdEUYJgSFUVnntpLM+fPWWz3lBsC5xQLJcLmrpBOEcchbx5+5ZBPqYoCoqi9BtqJQmjgCRNmE6mnByfcHB4QFVuMG2BM1P2pvvoey2TQca3T78gzye8evWS0XjMp7/7lMlsj/1ij8g52sYL3EoUl1cX/P6LP3D39JQoSVmsVyzXG/b2DyiKDZdnb6g2S7LB0N/Pq4BZPuDi7Jx2u+Xhhx/gTMPqxdfEWU4yPWB++iEf6pZVdYNe1b7X1MKfweBwMkDiCMMIK0KqxrtIe0/TfrcuBNI6ghDiLCQMQqIo8bt5fCAfHT9msTy/VTtsuwIHxGmKJKQoSnb6FFL5damUliiSXuQ4SrC3d1c76Mu3IrY3J33ncl/rhtAGhIF/avwqzguDbYqStmqwXccwT4nTmGy2z8HBEWGU+KfMWMI4ZbVdcXNzxrbY0LSa1WYBCA8fWd+75NmIpqlw0v89bSxVVZPEMUmSUdd1T8lLCcIAKy3atHRNTZpmBDJgvV6yXa24Oj9jvVhwvVzSGUcQBCwWK9qmQWtDWdU4oCwvvReA9YJZKgy5c3JCliXMJmPef/9DJtMZz7/9jDRKmeYpl29esDff58kHH/DmzWvibMizl8+ZbacsN1sef/RTLpZbqrbho49/wuef/obZ3j7FmeaDDz7mv/+rf8/zr/5IlufEUcAgG/LixXegG9JNwfnFJe89+YjOdDz94x/44ssveHT/lOHFGAukQUwUhn6wCTIO7v2IjzcX6M9bim2JMxIRBDjVorGEUhHFCdoADSAFOOlFIXoPRxkYglCQJSGBSgiiCGcsgQqZjQ8YT2c0XcVYRbwoNkRhTNNU3jshHXucWrcYp5GefOpnkDhEiJC2dTgDXef5BULKXuxM9AQXAbwrVc85WtthWkNoQoLQp3rddTRNS1NUZFnMaDQmylP2j+4jREBVVTjr1Ym1PadsK4yTGGfYbK/J85wsGyCFouta2ijEWks2yHxw1jWuagkDrzHUlgXOOQajMVGUUFcFYRxyefmGsvQ4qxOCi4szrs7PefniGaan8YVBwvX1JXVV3arTKRUhlUR3df8Ug5KK8WTI48ePEMIxnUxQCgZZxt5kBtYyGA74u7/5P/lf/vp/IwhDDo9P2Tu8Q7nZUBQr0jjh/Sfv8+3z5+zPH+PajkE+IA4jkiDg8P59iuUNb84u0Cju37/P8++eEkg4vHOPN69fslgtuXt6j7LY8uzlK8IoJklH6Noy2vMchCBM/TTsLEGU895Hf4ULQ968+Jqz715TOY0QyqMQwtHZhrbzU/xOndlZ18vbSAaTfYzbEIcxcZoRhQOMsYTRgP2DBwzzMdFRwtnVG9J0QNB5Gc0wikFakjwPDkQDAAAgAElEQVTFuBZvS+pJL1JJgiDBaOh6TmrbGP9zRYAQ3pVPyp3u6Ttm0p06hcZidX9nA5RlQ9f4Q7Usi5nM5swPjgiznMXynNZ43mPbdQilyEdTNuWCOIo53D9GyZim632RtCOOEqwQNE1Htd1Q1zXrTdGXZ0OmAqy1WKfZrq4ZzWY4IM0HhFHE1fU5nTbc3Fxycf7GB6gzpElGWXuKXhwnaFNhrUMpMF3b3+Z4xvvB4T5/8cknPHzwiJvFFZPxkOEgx3YF5+evmeYjHp6eUvzsX/H4gw9o25qPf/RTNts1Xz39kkGa8ou/+AWLizOGcYByhk//8e9RKuLq+ppsMGAwnXF9fkanNcN8yNdff01TbHj86BHr9YKLxTVXN0vOz87JhwM6BHvzObprKLcL5sd3UFJwff6avTRHWoMUgihMePLhv2Vvdpfl+f/OerlESkkcx54QpARt2/iVslU4ZwmDkDACERh/cStTJqMDr7YS5uyd3KduDfuH76FtzTgeUHc1aZRwcXWGE4LZ/BitG+I4pm3WfpmA8DJJVng3PbxWf9taus7shE+8Y7Xtea6yz6rvEqS610lXyu8YtDU4bbHOEEmJjSVxmjAYT9nbO2BTeb7lKB3Rta03BJBQNmvydMRomPL27DnGVgzzEW1jSWKBdYqyLCi2W4qyYL1aU5YVq+2WWErIcsIkxgr/izdN7TdRcUPXGKzr0HWFaTqccwxnU9arDa2u0NqLerVdR1M3XprQ+ZsthO99p/MJv/jLf83D+/dI0gwVzMmSmPcfP+HF159ztDfnYL5Plg549PgjAuutH8tiS5wk/Pwv/w2f/uofcEi0tpyfv2Y2nxOlOcV2QxwGvHf/PayzrBDcOzlmb2/GaruiFpKybtDWMB6PQIWkWUaSZgzSlOl8z1cUpWjKGuss2kqK1Zrh3qTH3QVBNGR2+D6PP/wJbVnQ1BVKOoIgxgmBFgYtDEJopBIkSUAUSxAtgRRko31me3coNhVJOiCMJ2SDnOneXbbra4zuODx8wmZ5SRgNQCjyyZiyXHF59pwgjuiKEilBiQCnBFJ6r1JrBVXZorXpZX18DPnFY88Jce8os5NHIU1n0FqjlEJrjXCOQEGYRRAGTOdzTu7eYba3T7hNSEeWzWqNNQorHHGeMxhOscZws7jwtLpsTt2b2iJDys2K5WJBWTUU6zV101FWNW2rSbOcfDzh8OgYqTxx2PaQGAjapuw9QD2ONxhNaDrNar3AOUlVl363bLkVzTJ99x6EAdlgwE9/9jOyNCBQEVEYMxrkzGZTAhxRHPDTH/8Y6QTr9YJyu+HFd0/Jh2Nuri44ffQBH7//EZ/+6u8xRvPdy+c403EUpwgEaZqR5RnbquLrP33usdjthiwbslwuGWYDvn76JY8ef8jJ3h3yy0viOOX1mzec3DkljiTZcMybt69Jiy2T/T3q62uuL16TT2cIKZBhDjikCvjwZ/8OYR1f//E3lE3hA8KYnq/qMe80i73qnrQEQcJ4PGdycMJwNANXMZ0eYZxiOJoTBhmYJXv7d+hsR5qNuZdmno+K5tnzz8iyMaNsgqkLgiDFIv3AbQ1WKOrKUFXm+1P8W7jJ9gSVXpLyXYJU4kijgM5YGq09M1wo8jQjjEOG0z1O7z3gzvEDBuN9BqOS6+WCzXLBcn3BYHrA/tEpbVNysbggywbsz479pN0W1E3L9Y231CmLkqru6IyjbCqqtiXLU+ZHBzx89D5R7I/OQiXZrje3ogbGGIQUdLoGCdlghN2uOT29j7Hw9u0FXWvo2u8PvXZKHM457hzuMx4MyLOc9fqatq2YjIZE+zMu377mwycfkQUSGQTQLyHSLOf1q5dcXF6wXG344Ec/ZTyZeR/VyYjNuqM1gnwwYnF9wWx2wOXVJY02PH32DAe0f/g9+/MZm+2W0WjK0f4BrXN8+uI5y8WSQR4xzGPy4YiyKrh3/75fmOQ5zXZN3XZcPPuKgwdPvNGC6xBCEmczHv7oF2w2l7x58dy/Lx6IQmGJ0ogkCxCBIwpCptNjjNOk6YwkOyRcXzHbv8t2U5DlfpgdTWbkwxmdrsmzMVGc0nYV1nZMp8d0Tct6dcVodETXdZ7NJiRt7zjT1K132u55q7c8gp22lF+8vluQOgRYSyg9b7PQHVmWcXr3LtP5AeP5HaazGcPZHuPxlKYd4lAsri6YzfcZzPZp6g1dVTOeTDmc32G19PpQumsp6xKtNZ6yoJDKkoYpnXMoFTCdznny5CMODw9BWFQQYnSLimLqcktVbwlkgq69NE0QpwgVcnL6GCkU//gPf0vT+M1V13X8cPPmnCOKQo7uHCKV4N69J7x+9S03Nxdcvn1OgiFWlsVlxIvlNacnp563ICxv3r5lXZZ02nC1uCF79pSHDx9yeHzM4uYGZMDV+RvyLOf5y1ecnJwicDx//i2LxQ1Hd0747tkLbNdydbPg53/xCb/5za8J4pSXL19S7RX89KMfc329IIwHuM4wSHOcsdTrDelgCGXl8cc4w5m2P0fxV6mDyV0++Om/RTc1F5dn6NYQKEuSCpI8JEo8WhOnI/YO77PZbomjfaRLOHnwIdqCbS1vnr9gNJ1xcv+hTxBhihCCtq0JwxREwsH+fQIctqvZLJdstjfsHdxluTjn/OKcpmpp6g7XWQgEyP5Mxe4MzHyP/M4Q1K2PpLVgLcPBkCdPPuLe6QOyfEw2GhIEIWEYI4OAOIgZdpqDo1OyqmRdFWA8/jge71EXJZuiwGh3a0gmCPoVq8AYB3ScHJ9iXEsUxQzHOdkg9zqe/RukdYcziXdqttY7H0tFGKcYY6iriqvLM96cnWMttJ2+LfW3v5tS3L17wscf/pT5/hxtGpI0Jx8M6KoNVVtzcLSHdZZvnr1kUzTM51OePPkILWC52nJ19pqHD98jiWNU6KGyZGR5/d1TXhYbHj54xPHduxRVhXUQhDGj2YzFaoEIFVfLNTKK2ZQlQggW12eEWUqeRKSx5Pz6EhWHREry5ed/pKwLju4cM51OaeuSODmhXl7T1SXpaEI4nCFkiBCKyf4DPvjpv6b9zX/i8uwCGUmSICBJAy8EJ0IODh8ShAMmszlXV1dMBlNmB/e4PH/L+fkZy/WSn873efv6FbO9fdI89wiBtVTltl8ZT5D7jxH/P2fv8Z1Zdt1Z7uf95z18ABEIm45Mkkmp1NXq6rVqrfp/e6JeraqWyCbFVDJdZIaBCXh83jzva/DArJqI1copBhhgHdx37znnt7ekE/prdM2koOT29ow4FpEFi2l4T0ZEkeeoikKSZgjID5/9v9bG//9RpPCwYf2AcNna2mF7tINmWOSUJGFITARytXSiGzaKomAaBmESIBQJnrdCN2zCwGO5XDFdzphOpyyXa8IgxfU8gsgnilPiJMFpNGg265imjdNoYZk6kixSklWrZ0KBKEtohokt1wgjnyDyqw39PGcxm7JerVit1qzWHkEQ/U8BsSr7rpkWjUadFy8/wrJMTM3g/v6KOApp1Ou8+vhz9oZ95DwBCj6cn/Po6ClpHNAdDGn0hsxmUzqtJsFmxWxdATHWmzXNegN574Ag8Ol0OkiGhbeYcn93y3C4hTqfsNp46KpMVuQ8O37Bhw8fkCjJ85S//9v/QK/T4eTkDYEf4Ps+aqOOpKhsDQb0Oh3yJCEoQi7O3lOrNymLnP62QF1TQXNAkJBVi+7OR+y7C6L06wepbYyqihQl6LqBabeRVYc0Lon8kEiz8T2X87NT3n73Lds7eyRJTBYFNNst4jDAX20oBfC9NUUJ7X4fx6mzvfW8ajMlUbWgUgioSo2vv/wD9UYX2XWJYr9iEBBTJYH/snRdrRD+rCJNkqRaLhZFWq0eg04bRQI/cPHjCEmqIiClpBBFMZYTP2gHNXTdgM2iKuY0IfRcNhuf+WLOYjYjinJW6w1JmpPnVRSi2+vRbHcRZYFao06/P0CWpeo/TqgQkGVZYlkSWZqRxiGyojLs75AVOcvFvLo3KxpBGPMXQKwky9WyMAWqrrH/aAdL12k2GozHV6xXE0Zb+9RNg8hb8uLJEaQhWZYjFBJHh49ZzMcoqkYSx4Temmathrec4/oepmXRHe2QZwmz8T2R73J8/JTpZMbWYMhchNXKpTfs8/YdlVQt8PiP/+Hv+dc//onb6ysyQWBvOGDQ72NZNju7R7x//wYRGGztsphN6feHkKUIoshqMWG58Rhu7ZEk1SJLkeVIWkmZRSCJSIrJcPcFmuYwnV6yWtxW+XgR7GYfVa0jKw7juw8sFhu2do+4u7ni+2//zGI2ZTAccHN1wWYxw3c3KKZN4K7pDraJooh2r48sKQ+bZyJpnj2gjnT6/QP8MObJ8ce8+f5fiOMAU3copQeLyV8sJA+HR/FzizQIArJUxTINZEnA0A2QFDzPI80LpFIhcX38MEU3dfoPrRJBBkVRMQwbI8pJooggCFh7DzPyvMQLvQcHKKiaTKPVptZooJsWhuk8LHeoaEbVuM6ymCRaVrKzvPodRZlXI7+8JIxCsjxHVQyW83uSNKkcnUL58LKvohWtVotPP/kl/mZFEkXs7j1CkSCOApbBBkXIifw1/U6H+WRMs9unlCTevXuL7dQIoxgzLyqEepbQbLUIwwRNkjCdNrP7GwzH4eLDOXlRcn1+ShRF2LZJFsd0mx0o4OmzF5RZwTfffctWv0enP8J4YMFO7++I0wxN1nBdj6+/+qqimSQpF1enDAcj+oMdOr2CWr1OkptAiahq1aKGqPyU1rQau5jOAKfRZHxTMWKdZg9JqrNabDg7+VeKUqDV6jAe3/P+5IQ0LSgFkcvLC5AV/uUPv+N/+81vaW/tslq75MUVN5cXPDp6TKc7oPFwFYhCH0VWiKMQ3TB4/uwXXJrvuPzwFsPd0O0OuLw6qQBp5A9GvKpUy/LfrtL/5Ula5H+51FarWZPlGjeKMPQaYRQSJyG6ZiOpGqWggKigKKDrApYZsd74JGVBlGXkZVk1cfMMSZLRdRHEkv5gm3qzRYmI7TSxrBqqWt2totD/6TWeZ3n1+SlyVEVHEk3COKxm9lmOJMokSczGdat4b/rgiM8qWrFhmjw5fsqTx884O3mN7654/uwFabAizzOC9YJGvYbj1MizBD8IkNdLyqKg0+mh6gZJXoFlBUnGdX02szGWU+fi/Vv2Do/o9rZQFIk3P7xmONpBty20NOHq7IR37254/uwltfYxgbvhD1//kY9evSIJA26vztBUjT/+4Xe0mo1KUiEUqJpV9X4di/l0xmj3gEF/RJ5ELNcr2v1BFWmxKgasJMj8BVIL1cNEkDXqnUcYTpcwWJJmML68J/B9PpydkcYZF9oJ3d6IH9+8pV2vo6kqj58+oyhKZEXFT1L2Gw1OTt6xWs+Zje/oDfrIhomoyNzfXXN5doqqKOzu7tLd2kLVDLrdIXv7j9FkldlqSpbnmHa94rZm6YPZrNo9/VlFmmUFRZFiWwaqajFerpn7AZZZAyL8wK16lAIIokz+wMakzJEVEUWWSdMYPw4RRAnbcnDdDaIkYZo6umHS6W6h6EZFv5AkFFVBECHLMtzNkiyLyYoUXTcpEJDkKryV5Tl5mlCWOaIoEgQrNmuXyWTMcrVi43oP6dOK1iGJIv1Rn2dPnyKWGQ3H4dNPPqXTrBGJGZqqkDcsDo6OKZOYNz++plZv0hvtkJYFwx2R4mGEpyoquSASBQH30xlPmh02nk+jN8S7umIzmyFKMqZtYTk1fM9FtxyGWzvUag6oOjdXp7QaTVqOxeXN7cPdsiAroTvYwtus2N7ZeWAOpMwXc0RJYDTcAUruplOuby7ZPTommdxjRiH13gBBVqpkrSQjyip5EgIgaSaaaSCKJhcnP7JcLIkLgQw4v77k008/48/ff8flhyvsl8/Z2dtjZ/eQ2WLMRx9/Qncw4uTdG1rtFrPplMMnx7T6I8Z3d9xf31QrmFlOnmXIgkAQ+DSaLWrtNvuHT1nOJvjuhkajg6oZ+IFbBQULHvJUP5NPSl69vFRFZRMlrDa3JLmAKJvE6Yo0TRHTDEGW8fwN0lxFVmQkIUMRFeI4/unUbDgGm82GKIrQdI1mo029OaAUSvzQR9EcFFmDsiQMXVxvia5Z1d0WiOPqdShJClkaE8chlCWqZjz4LeeEgf/Qg40eRFj/48Gk6BqPj47odDrc3ZwzGAz5/LNfsVncU1LS7bYoUhtDUUiBg8dPWMwmWI0mum0TBz4lAuvNhg8X52zt7iGUOc1WF0mW2T08ZLNeE/geTqNJfzjCMK0qZq1ppFHC/f097UYTRU2wdJP1esN8HvHrX/2G+7sbNu6Gdr2GkFeKdHez4cPZGY16HWSRLMn4f/7v/4ujR0c49TrtRgtF1UllCUXRiL01SlEyvb+kXm8gqQaZv0FWdWSzBqJAGAVcnpzg+RFrNyAMQhrNDoEXkJciQRgQRTG94Yjbu1t0Q2fQ7aNqKqPRFkHgsbd/WP2dw5D+YIgoCtxcfWC+WJDnMRvP5e27t3z+qy/o7z1CtRx2jo6JswRRFJjc3yIJImnJgyjiAXr2s4pUqCYHQQaz62sWQYhumMRJgiSK1OwGmqbjeQFu6COoKnXPwdBV0iLED31EUaFmaUhCyd3dDZZpocgy9VYfQRQJkqzyfUbBQ+EJSIqIbbUxTR3DMMjSpFpayfOfkqNZWgm3iiKvEORC9brXdQsjyfDcBXGcUD5MlrZ3dtkajYgCD0ESeP7yJZvFLVHg8/zFS1r1OqvJPevFlI3rcfzyI4osYTm9R14q2M0WoedXxaWbLKZzREVBFHzWns/xi1e8+e5bRnsH9Ic97s/PSbWC2+tLFpMJa9/jxUcfM7u5xml3eP7RZ5jnJ3z3/bc0Ol0ib0Ov3WKxnPPlV//Crz//gq+++7pypKoVZbvR7CIoCopiMBpuY6ga9xentDt94jiqJnmeTx6myB2DxeQGGRk1L5ne3WHXW2SKTBgnTKZjbsdjNmuXwXDIm5PKpGIZOmEQkEchZk0j8Decv3vH0dNn1FtNNsslum7jbzxERcTMqnFznKS4G5fJ+I7x7R1PX35EZ7iNJMnkSYKhmAx7OwRRiLyjM52PUaSqw1EK5f80hfp3FqmmyhSlwHjhMd64hFlJs1lNbyzLRFY1MkHAnY3RDYPDRyq5QDWhigOQKyuxSMlitaAUJWp1B0mWESSROM0QRJEw9PE2HuvVnEwo2N87xLFqWI6FrqtVs1dckmUKqqITRSGiKCArFU8pyxKKPEMWZeq1BpPpFN8PK8SLKNFoNXm0t0OWhgSRwNPjFxxs73H25hu2BiMKf4NHgVNvcH1/h67pfHj7htHuLklWMB+P0WybtCjJXJemY7Narzh8dIQfBLQGW0RBgKLqtJotIt9D1g1AoBRlXM9lNBzx8We/4LLZQALEPCaNQva2t/nx2y+xDIvFYkaz3SHNMl6/eU2n2abX6XA3nrB50ELKUo31asbZaU5/uMN6fEutFqMZBnlZMLu/qbLumkGzv0MWJ/ibFcv5rIqeqwY317d8uLwgyVPen54y2t5htLVFr5cyHA45OTtjuVoxX6zZebSLFwZ4QYAgSqi6SVmW7B09ZrFcoOkapeBhlBnTyZjlas3w+AmGYaJpCqvZlEIUkSQZwzB59OQli/WE66sTZuPb/wHn/bd7+X/diCcUBdOVz9vLG64nC8IoQpRlVMMiLwqW6zUbz2PtrpEVFd20SNIMLwwqf2QYkUUuy+UYLwwwNQNF0dH0OoKkkZfg+x7ees3dzTnXV1ckUfVJKEjJs+QhFqvj2A2ajS6yJFEUaRWIU02KsiSKQpIHbPp4eou78ar1O0lC1RX29/Y4ONhnd3eP337+t/z2819ze/GOm9sbbid3rD0XUVFRdZ3RoIepayyWS1zXxXfXFaRMNxnuHbBx19zdXhNsNszH95imQaNeJyuh1mzirle8/u47as0WqiwzGG3z8uNP2T94xHJyjyGJZFnK9d2YeqMJgkiaVox53bJJkpT78YSTiw+0mk0W6zWn5+9pDfqsNwvi0Ge2XBIlKYomoakqURxye/WB69MT7u9uWa9WRIFPkWWEgUvgewRJjCIbnJ+ecnN7zd7BPnatgaprvH3zI1EYEoYhu3uPUCWJu/GYNIs4f/OGhm2zmE748bvvaXd67OzvcX52giZXw56vv/4GRdL49PPP6Q26zGYLFrMFP3z3NbPxPYm/YbNZc3V5wXx8h1xWLcQsz6tNO+EvO6U/4yR1g4j3NxMuFht0TcbQNSRJwtAM0iSoxpR5hlNv02538XyfxXJGv9cnKzICf1OdcoWALGsEYYQoqSBppElcreStliynU1aLFQUFTq1WfdLFqr8ZpzEkSTXtfbiv5ll1Ny2yjCgMcN01SRzh+xsCPyQvCmRZRtE0avUaT5894+OPPqHu2PRaDWJ3zXw6YzqZ8vGrz9ja3gdy3OWCNIwxag2GosTdzTVmvcn+4RGr2ZytRot6s8l6OUVVZKazBYpdw1kvsU0LyzRZr+Z0+wMCP0Aocxq2TbPucHd9TRYnLGb3DEYjckHgzTdf0+p2kQSBy6sLfvN3/4nr8xP6wxG7W9vYVo0wSdjbe4RcVtCjq5sr4iThN7/+W2rNDmmeE0UZWZTTbFospCUfLi4wHQfLqJY97u7uaNabXF1fcHNzQ63ZIY5zbm/HGIaOVXM4OjxkfD9FlkSyLKNRr/P27VvyLCWMIyynzsHOPmJZslktqdXrfDg7Yz5b8PjwEc16jf1He8wXc5bTKZZlsFjMGd/f0Wo3CcJqqja9v2O0/wgRqfKC5QVRkvzVk/SvFun1ZMP5eElSgK5rKJpBt92l3agTZxqGbpFkeaUflHRu7y+p19qUlORFSkmJoloEsU8cBaR5jmmZ5FlK5K3wNmsW03tWyyWWXaM96LO9s/9gMDaQFIkkikjS6KH/Fv10zxQl8cFjmlc/j2IkUcYyTEIrZuP66IZOp91mZ3tEr9VEkSUMw+Tkuy9RVZPf/Pa37GwNSOOAyXhCvdFEVA3iNEUzLJ5+9AlmrcliOkHVdYosodXpcn9xVnUzBLnqjasqs5tbZE1FEiU8b0UsinRGW0yvb3GadUzT5G6xYLC9iyxLnL5/R39rm7vbK6Ioxqm3KqyjKPL8+QsaTo1CKKmZJhcfPhD4PrV6g8vbe149eULgu6xmU+b3Y27vbrFNk0bextC0qtk/mSB2eyRZQhSEXHsuF1dXuGHMauPz7Nlz1JNT8qzA1C26nR4fPlxwdXmJrFRXlDiK6bQ7/Oajj9jZ2cZUNaLYJ8piTt6/x6nVEHWFs/NzlvM5h8fPePLkmH++n3B3N6a73adIUuIsxXU9DNPAMG0UVaPb7hIEHrKco6kqXhD+vCJ9fz/FjxNsy8ByLBoNm3arTrfdQ5ElwigizivsznI9plFrU5Y5aRwhCCWCrJL4CZ7vk+QpTq2DpKhs/GnldPI9irLEdOo0u30Ggy1M00RRKtlAHEXVjFhWyPKcNElIs6r4ZUnED12iMCJLUqIoQRRlVE1F1zXCuLo2HB8f8+rZK64v3rO/+4gyjVmuFjx/vsXzFx8hi6DYNrJuUZQFsqJg1RpkSYKqaSiqAmVBo9Xi9uQ9WZJye3/Pkxev+HTvgOnFReWcKjKkQiJKc4b7j5DKHKHIUM3KT5X6Abrj0Gq2kXWdZq1Gf7hFvd6g0+9i2A2uT99Rc5q8fv01f/e3/xHX23B9c8tkNuX5sxes3BUvXjyn1xtyP5lwcX2NJAropkm92eP03QnCwz7Der3i/OqSLAnpdoa4SYxmmMxWG8IoYjqfM5lOCAKfx0ePCKOAm+srer0+kqKSJDmfffoZx68+5vDoMa+//jOFktAfbbFYLBkMBtRqDZ4+e87a9djM57juCl2U+T/+0//JbDrFskzWLLg8/0Cn06VExPNcaqELUqVyjMMYRZaoO9bPK9KpF9FoWhwe7LC9tcWw16HTqDPsdcjSDM3QycuS+/GkUlOXVOOxrArwqbJKGAcIikzdqWHZDRazKcHGxfc8Ai9A0QwaTh273iRNY4rcwqw3EaWSLMt+gsNGoV8tXBfVNlQSx0S+RxD4BF5ljcsf+O+6YWGmOYPBkF9//mssTaTT7KBJAjeXpzx5/BJJlnHqNRRFB1VFEBU000YSBbz1uorI+BuyNObdD+9wmh2SvMT1fDZ+CHmOoxv84f07DNvBMk26ox0ERaGIY1bLGev1CtOyQCjpb23RLyDyXMLQZ7i9U8EW4ghdswg9l9lsyu3tPcdPnyFR8OaH16imRa/bQ9d0HncOcT2Pi6sLuq0WW9s75ElEkpV89fUfUGWNg0dH6IbFzdUHSklANyxQFdRSYJG6lIJInmVcXn5AVWXSuAKsBb7PwcEBXuAhI/Hi+XN2dvc4OHrM+PYGURQxDJP5ZIrruQxGIzTVIE0SHh89oTwqOT85oShz3n7/He56xfHTj1ht1mRxhKIojKdjRq8+RhRFHKfJ08fPuLq5ZLFYkAXRzytSWdV49eyYF08P6TY76JrKoN2hXbMoihxFrzGdL/hx+T1pDqquUm84lEVRSaWKAlnRaJo2htVkvZgwnlzheQHTyZQ4TnDaHWynRlmk+EGEqqpAGxARRRlNk6uJUpKSZRmyWoHDAt/H27islzM8zyN6SAJEUUSJQLNZ54vf/IqdrS0kIePo6BDynJptYugmdquJZjnIukGR59iNFmVe8eBFqSL8JREoZp1uf1D9t7frNLodwrTa0QyjiE3gUwoCd7f3dEY7lGnG/dUFum3R6g0JNmuyOCFTEyaXlyiaxu31JY1mC0VXmM8n/P6//SOyotDdGqJZDkWR8ec//5lSlBgMRkymE05O3tHttBFllaPDQxRFZr1esV4uOb+4QDd0LMem3uwym9+jKTJHR09ZbJbMlyucVgeWS7wgIElTDEkgCGPqzQ6zxZK9w0MOj7qm2pIAACAASURBVJ/zpy+/xNQMdnZ22H/0iJuLDyynY2RBJHnoVXd7HSzTxLBtNssly8mYWqdFEga0BwNu7m/RRInu1oCVt0LfVrm5u2Vne4d2f0Ct6YAi8Pb1N+xu79Fqtbm8uvx5Rbo17PLy+AnPj46oWRaSCP1WC0NVUXUHWdEZ394QBy5BWlIWQ2RFoWY7lFlASYlpOyiaTpYkrFYzwiBmuViwWa9xanVMwwaq7XFBrNxBQeBiGCaSLPxEGFYV7afpked7+O4a112RROkDtqWsIr1SZcvY39vnt7/6G9p1h07dRBJE4tAjjTJEoWS0f4goVaxUQVLwVkvEIkc1jEpjI6lYtQayLNPu9YjDkCQMKLOCLApJ0wr2e/ziJd3hFv3hEFWRcZfVA5CHNMNqPqXZ6TG9vef66pKnz1+QJDHLxZLjl885eCLh+h6r+YL//PkXvP/hNZdn7zm7+MAnH3/Cze01ge/jWBZFUbIzHGHYDv/61ZfMZtMKIFYUfPLJL+kN+hRpgpBDmqZIskicl4wnE9w44Y//8keWyyVZnqPICuPZgl53QJYk2LqBrqm8ePYMSRSRJYmvfv/PbNwNSRQhKwpZnuF7LgfHT5lNZxiaQbvTJykLzk9PyLOUJPLZ3dlDQKRIU7a2d1gt5yw3KzRNpdFskcYBlqry0ae/5Prqkuz2ihdPX/y8In325ICnR0cc7u2hiBUh5IGBSklB4K+JkxhdN/ATD1XTcOwalmkSbKJqXUurJGDL+ZjQ8wl9jygIsWsNdMsky5KKzalWLSBdNygpybKULM3J0pQHZRCaquFHHlmWEoQBaV5SCmKF1ykyVMXAcHQc2+aL33xBw9IR0hBFtEkDj818ge+7HPb6FS1QNymKCh25nI0ZjLYQZZksiRBkBdN2iEOfZrvN7Pa6evzFCa1uD8OqgyhgGxpimWM5dSgSJEVisL2Hu15RliVBGDIwTd6+/padvX3ysiBJUuxGi/liTZlXdBFN13nz7TesVnMm0xnPnj2r2miCiGXaeN6a+XyO6/uopyolFdFw/+AxWRzjugsEueDi7JQ0KzFVhfl8xg/f/ZmN76OFAevNmiiK0C2Hq6trVE2nzBMs08D3PEqgZjv0h0Ouri/49puvmU/vWa9XZGmBU3MQFZl2p0ucZcR+SBSFBL6PZZvousH7H7/HkFRGjw45Ozvh4Ogpdj2nXa8R+dUXcbmcsl6Nabe67O3s0u50OTt5+/OKdNRv0204qBIIDyPGIA5Ji4wwCR/MvDm2ZZMiYtsOtmGgKhruQ75aKAXWizvczZrlakmUJtTbbQRJJvC9KqhVpphiHVVRUWUFKEhiH/KMMAoohAoAW+QFRVaSRGEVjRVFZFVCUmWURMMwTZrtLjs7O/zyk1+QunOmCxcxi/nq6y8xTYvPf/krdo5fIAolceASelUOqFGrkwU+Yq3a+hdFEVW3SOMQ07KYLxZoloMbuBSZh207XJ685+2bt4x2DpFlGX/jkQQBjf6Qsiy5u73DtGsIgsDe0RPSIKDRavHpF3/D4v6O2f2YJIlYLuYsl2tGWzvc3d0iqxVJerlZIwgyQRAgGjbL2QWCJHI3HnOwt89ouI0kSQR5RplmdBo9rqRL5CJFMw3+9M2X+G6IXW/w9uSEm+t7DMdmfH3DbDrl+PFjAm+DpKjc3l5jmBbtdo+b60uWywVu4BMEMUlUpSG8IGB7b5fTkxOcep35eIysyiiqxurBdlgIQJaTIZBkKeKD9fnq7p62U2cyHSNnBbpicn9/Q82pU2+2ePXRpz+vSFuNBpRlFYqLExRdJ8tTXM9FluUHOrNCp93GrLexLB1NUypvkEDllJ9NCP2AyXRKGCd0e30URWU2nVS5cVnEMGtYdg1NUcmzBJEcoSyQRRlZ1at91NBFljSyPKYoMmT5QRMpSUgPATpRkrAck88++YRBwyYg5dpdc35xhlVvsT0Y0egNKMvqpE6jmCKNqzW9xYJOv09WgOf51T25rCIU7V6b5WJFU1JQDY3F3OXy/Izlekl/a5sgcBHmELprdNNmcndLGsdsVjMkBPzVnEajxuahYxH4PlmaoBk6V5en1G2Hjz/6GNW0OX//hp2tHX549wbD1KjbDeqNFsPRgCQOEQWRreGAR3uHIJasllPmiwVlGrEJXJIkhbL63BelRH84ZBmEBHHCOghxo5jpdE6nVefF88fcXV5xc3vN7dU1tuMwub+r0IxZRnfQx641CKKAKIoIwxDHrtN/voUoCxw+PUaWNO4m9/zw7Tfs7GwxHGwx2Nri9vYWRRK5vjgjKwp++dnnRHFFKdQVhXC9wlAtlu4UP7ik3e79vCKVJIkkTrlcXoCo0Gx0CYMNeZZWUxjDpF6vo5oGmyilUW+iqhoIBYqqMZ9P8P01q82GMInpDYa0Wh1m03vKLMHQNERBIk9j8iKhREMqc7I4RlUrPEtN1YnDAFFQK5V2XjmdFEWkyPKfnETSwxbWcDDk6f4eV6fV56PRbDHqdtENk+7WNt39I2RRoCxkREkmiQJk1UCWVBaTKZKyQlFkojikqci0ul0sp4blOPT7AyRJQNNkgiABRcHQDCIvoDfYIvFdNNMmiKslGtOsIwo5dze3bKsqnrshiwMQJHJKbq8vOD895Ve/+YIsCjl9f4IX+CAJfPHbv+G7r79GkCTCyGMyndBptlit1jx9+pI0jcmzAkFUcTcuvc6Aq9tb2o02ZZ6RZypPj1+gyDLnv/89aZTy9Oljfv/7f4GyZHs44uLsAs9dUZwUrOYrHGeDUIIfx7iLBZqqYJkWx68+Jolj7m6vKYWKF7VeLUmjmOvLK2RNo9fr4fsBi/mCrd1dapZJlmY49QZ+4KFIIu29fWpOA7PewHRqbGZTZFHBj13Gkzv+rVvp/2LpOeH6/gYvWNNujhBYEAUugiigqRqGUaPmNLAFkMMAx7JQFRWRnDCoEqCu65OkEd1mi+FgiyLPSeMQSRTxw5BcSLFVhbJIUUTQFA0EA0XTkDWDIi+Ioogo9iptTlmgyDKKquNtlhRlpXQ0dBvTdvj45SvuLk85Ozvhk2cvsTWFWqOJpGgMDg4RRInEW1dDAQQkVScOQ7LER7EbmIbB9dkJllPDWy/p7+yznt7RbNYIvA29wRByEQQBTZaxajX6W/uEQUC93UNUVLZ29omCDU6jRRzH3F5dcvnhAt9zIcvYf/yEiw+XvP3xB54+f0ar3SIMAzq9Hjt7+3S7PSbTKSUC9/e3jPpbKIrI2dUFYlliGwYXswmPnxzz+u1rdKvOD+9+rB5qizn97oB2p0MaB8wWEVd3t/hRjKTKxHHC7mjAy+dP+cf/+t9od5oEfkB/0KfeaBD4Hof9Ibc315imgW4YD7u6EsPhCFlR+HB2wmQ8oeZYTKZT8gJURa6GJabFerVGVDQss8Z6tcE0dc4/nPHYtAg25xw8OcZwGsiqTrBZIs0VDNX8eSfp1c0VM1VD1hQypjiBThQGiJKE49SR1SWSvE2r0aFYzqtXoSKRhT55XIEZRKGg1aijyiqaLLBw12RJQhwnbDyPTn8b27JoWDqOoaKqIqJqIcsqSZYyn99Vp0tZ6QcLShRRIFivKmtJlqMpBs1Wk1988kv2+z2uzt7TqDeZzCcoxg6SUFJvNas7bhAyubigv7vHbDzGcBr46xUbP+Rg54AsjtgEATfjeyTTQlF0ZrMprrtBkjSaWUpr0OP+qz8TRQmqXiNPE9LEpyxNDEVmen1VRX6zFEGWMQ2TR0+ePqQBQsbjO2r1Gq3ekJ2Dxzj1Bp3+Fsv5lCgK+cMf/z/63S7PXr7CW8959/4t26Ndak6d6+sr/vivf8IyTP7wpz+yt7fHanlWvdDrNQb9Po1Gm/VqwcnFOe3uDt++fsv2cMC7H9/TqDns7GyxWC7RDI3Dg0fU6jXKosA0DERRwLJtBqNtKKuedOi7uOsVo60d/Cjk7OyU5XyJJIm0h12EKCEvJNrNNpZdw7QsREGk1e3xD//wDzx+/AjygjRJ+XB+xu3NNS8//oTeaBun3UczLNzF7OcV6duTMxzTodV0CMMQTZJJkgjbNMnyDNNWceotVN1AkVQEVUFTdcSkMnyoikqz2SNNo0r1mIZEoU8SJ0RJQrPdodOq0bA0Os0uhVCQJAliWZKlChvfww88oDq5igejRpxX9rssKwjjCLNrY5oWg06TumURd1oIeZ1au8f+4SGb2RSzXmOzXKKZFs3hkMhbY9km68WcEhjt7qCqKpPrK1qdLq7nI4oSSRJTlAKWU6/cUp7PejYhFyRE08ByTLLIJc0LDENCKAp0y2QzXrOe3tHqdGk267TabaLNCtWwSeJ7BsMRh0dHzKdT7q+vkMQKZCEqKtP5nH6zhaXKpIpKt9NF1ypeaJqmKKpGlMS47gb18OiB71SyXm3YHW7hexum8yl2rcX3P7zm8dEhQejheR6dZp1PP/mMH19/x85oRK/b4+/+97/H911++P57dvfrVa+5LMiKgrsP54hCiSRKLE0H3TTp9PqIYsXxajc7TCZj6vUmTrOJ565RZBnDMBBFkZ293WoCWQosx/d8/vnnnJ6f80//9R958uQJR8+eY9aayKr+84r07OKWYb+HrKrEcULkB2RZwmg4RDNMdKOGKIpEkU9OTs0wcSyLZbCiFEQ0TUcQQhRRJk0K/DgiCCLSPKPebNBqtbF1FdvQCWMXUTHIi7L6/OY+UZIgy1o1v88SsjSlLAtCzyMMI7I0RZRV6o0WL56+wHqw4e1t7RL4Lt2dXaIwZvj4GZKsEEczirzAsByury6otTskoUe908Gp11jM5mRpTqvTwnc3RJslt36AWau04BQFy9Was7NzPvn1r5lNJtTqDkqZ/8Rd8t0Npm2xmM9oNpvUbZvOYEBWFCRJRqPTZH//gFqjCWXKVRiCKNAe9Pjqyz9Rq9VxDJ2Vu6rwkKsltm0TpxnL5YK67dAbDvjxh9fs7+5zcnZKXgqIkkqe57hRiFNrcHT8knenp5yeXTBdrUmzlDCMsEYjbq4/0BsMaDUaPHv+kka7h64bhGFAvTaiN9xmEFWRnHcC/Pjd95RZjqTqmKFJmmdMJlNqjk0aRTQaTRzLIPQ2JHHIZr1G0nVMSra2R1x/OEdTFaIw4PzHHzk4PGQ0GvL9t99xe3PLq08+ZrCz//OK1AsSvCjE9302aUIYhORlznC0jSypZHlKFHlIio4oCdi2jaZX0jFRKBFJqRk6SSoS+jFBGFAIAnajUW0NaTKCUJILQrV1L2YUpVh5m/IcUdYhz6AoSaKAJKmkCVEYP2DRywqY1qjRqNk0Ox16rSaTD2ekSYzvuQwfPUExTILNhruzE3LAchy+/PJPfPKLz6FICN01ZZmRJgFO3SZ0PbK8YOP6tEcOq9kE07DI8wzX81AME7EskSkoshwvDDBMh2bLIZkEfPm737FYzijSPv7DZ1JHptntsFmv0FUFWVUJvZj9/QNO3r1jtVpQd+oslkvuJzMkSebo+CmSLDEcjfjdP/+ONMs4fvKErCxpNtvYtoMfhRVZutEkTiJ0065MJpfn+FGEF0dkRU6SVXZtSZEBCdt2+HBx8dDJaNDud8lLkeVqydqt1uocu05/sEUYVCij5XzOh/NznJrN1s4WZyen6JrG7v4B7maFXXdYL9bU69VdfJmV9Ed9QOCHP39F45FDlmf88M23jLa2+PWvPufy+obf/+537O9e83f/+b/8+4u0LKvR2Xy9pkgzkjjGtKrtJD/2SIuSMM6oaQKGrqIbSlV0WUqeRuiyhGGaZJuCOIsoBbGyx+UJdcsAoaAQFCRZR5MkkFSSNEESIctSijwmiXyytCrOIs/I4pQizSiLHE3X6fa3OD48Zthu0qg3ePvtVyRZyeMnT1A1jWC1QJIEijRh5bvsHT3GbrQ4fvkxp+/eY5k62wcH3N/cUOSVTCbKMvYePSIJY4Ts4V4WhpSlgK4o7O7tsZjOcGy7yuusNzh1kTgM+Pbb18RJwtMXr6jVGiynYyazOS1BIU1iNvMZWr/PfHyP7/uM765pd7u8fv0dQlkynS1oNOo4jk272UQ3DP7pn/5fFu6G3cGw2umVVEzT4uz8vFqLzDckWYKm6mw8l7v7W0zb4fzDOZ4fcnT0iNPTD+iqyvbWCN0yWS4XSGLJbD7h/PQUSdc4ODpitZzhbzw6/SHL2QzF80jTjP5wSJrl1AOfxWSCCAwHPTTNwKk5rFeVK8u2HLISyAuyMmV8c8v2wRHn5yf8ePKO7cGQXrfP3f0ti/mcvcNH9L/4gtfff//zTtIKEAZBGD8YLgR03cL1PCzHQiigLFMMXUcT9SpCXJZkSUyZZchS1UsVJRndskhLCSmNq5m8qpAVJbJiIEkPYtc0oZpIKuiiSO67pFFYjfgoKYQqOKZqKkIioCgyW9v7NGs2mixx8eOfCeOQF5/8ijKL0R0H1W6xHN9yc35CmWXkSYYsShRZgh8nOI064/sxYRQgySpOzSFY+/irNU7d5urqBkQZXdfpD3vEnk+zN2Axm1IUObIi0Wi3cN0AKUzZ29shzzPy0MMejdCMPYoClrMppmMh6DqXHy7o9ruYhg6SQpzldDtdLENHFCU00+Ls5BRKkHQDRVH56NVLvvv6axqBz83tLYdHjwmTiOV6gaIaZFnGeDZF9VXSKGa+3DCdLVmtNkzG0wdlooCmqbibDQCKrLI1HNHfHlFkKbqu0e30EAWZWr2OU2vQ6rSqoYkisXdwgLdeMJ7OuLq+Z7Q14PCxyWQyYbPxaDgN7FqNNEu4urhAVmVkUUQ3HZ48OmLZXXP6/j3L1ZLdnV0Q4c3r1/T7fX7x6c9s5osPWr80zbAtE0WQoMgJ/BhR1MjyFMu0cGo2hViiaxpZnJJnGZKsUhRZhWuUFCRRQZErgK2uapSIyGWJoGgIUqV9TLIYWVGRFYM4ChDKAkkSARUEHox0VWQkL0p6vQEHOxXoIYkiREXns49/gWnXK8x1nlMWOcvZrArLHR2hGwb352fkWcHnf/MFRZKQpzGX17dEUUyr20cxY/zQZTy5p9Ht49QaODWHOAhIi4LNakVnOKwwW2LFrSoFEUVVWM1cVhsXTZaZ303obG8RbFYYuloBz4KArCy4ubkhT2JevPqMXBQY9fu4rst8vsCwazR7fYqyRJcE6rZJu96k0+0yXy6r1b8kwrYcZFWjN+jzzbffEicpj5885e3bH7i/vyMIIparNbquk+cZdcdBU1UuLq94/uoVNdvmydOnZEVK5HsIZYluWHR6EnEYoiqV13X/4BHv3vzAzs4eCBJlUZLECevlmovzC0RE6s02OQKaJLFaL8nyjIbTYjWbVzTCMMA0DH75y885OTvlh3dvGfV6DAYjZot5dao+ffnvL1JZqvjriiIjSTJh6CEpNqquk2QhJaCqCnatDkKOqOh4YQiCgCSJlJLyYKGscIuqJqGpVbozK0oKUaQUBUAiiyN0o/p8JnFAkUZIsoCua9Wr3q8y2sIDj0XTNB4/eY5KRpZGON0tNEVH0UzyJK6mSmlC7LrouopQyBhadSohQF6kaJLIJg5QdIM0jjFtmygIabUaXJyeEMQ5+4/rlUUvCCriSuQhKSpCCWmS4bob1psNeRKj7e6DqPL4xSs0RYES5nc3pFmO5/mEccB6NmVrb5/vX3+PbZrIioC/WpKlGe/fn2A1muxt73J9fYGuN3j2/CO++eZLkiwnygo8L6DdapBkGbPVAtsymU4mFHmBplXjyfV6Qy6ITGZz8jxnOp3Ratbpdds0Wg2iOGHQ6yPKEmEQ4m7WjIZb6HqlIAqjkCCIiKPqcWo3ZOr1OovVEiiwTIMort4Y0lLE6/ocv3iBYTtcvH/P2Y8/kCMRJiGKrFJkKaZpkWYJ09mcw/1H+IM+796+Y7lesbu9i23Xft5JqiryTxsxURJQIuLYNqIoVIRkUURVVRTDqGyBJUhCxZ8UywIkFUVSCYsQTVMwrUZlCkkz4iyjlORK25dmaJqGpOgUZUmeRIjkmIqCWOYkcfW5F2UJmWqPoDfa5tmTYxxDRciz6pQ1BSYX5wwe7SOUMnkUVkvQ9haL24z7mxvSPOPD2SmdXofTtz8iKwZJvibNC1w/wHNDrMgkTDNMy2Jye0eW5mzt7RAHAa674eDomLwEQZKod7sUYslymrBZLhnu7VeIRUVjuaqoza12C6dm4d+usHSFXq/LzmaXMKgSAfe3NxW0rEw42NllOp7w4vlLkiTi+vKcfmcAosiT42N8b4PnbpBjg9FgxA9v3hAHPvv7j7AdCz+MUE2Tu4t33NyOEUWRLKuI0JqmgiBi6DqyJFVj68DHqTeZLecVsEPTUFSNTr9L9uBcvbm+Is8zTMuh3RlQb98hKippFFaP2aJgNZsz2t3jO9fl6vKSV5/9gs1yjWlbTKczdF3HrtUwTZPZYoGmqvzis1/w4fKCN6cn9JrNf/uL/teKFKEy4RVFjiwo1CyLLEuJk7RKDpo6qqEjKDqCaiAqGpIoQJ6QpylCWa3FibJAo9mk0WhhWja6bWNaFqooIZQ5sixgmA6yokKWowoyuqwiS9WGviKAqkgYuoEiy1imydHBY/qNBjujEWQpaRDiexs006TISgpRYTadgygiiKAYFppj4fkBk/mCshSYLjZkBUiqTKffoSzBjwI8P6TZ7uO7PpplI5s6tVaD7qBHtzcAUWb+3zl7ryfJ0vNO7znen/RZWb7a9zjMAAS5JCgvhiL0zypCobuN5UqLJQGQBDC2Z7qrustXpbfn5PFGF19itLoApJ2+6avqjqp68zPv93ufZ74gDrdohonnevQPDoV4zPORJYmqKuj1u3z8i19guw6+30BGwmv2yPKSVqvNx1/8Ne3egP7hIa1mi9cffcpmtWI8HtFutamrmq++/YrReESeJXz26iM++/Qzwf5PEtaLBe/fX7FahyyWC5JUgIc1w+ZhOBX81f09Ts8OGRzsYdo2umGh6Trj6QTDtnEcB0kSuB7PdXFcH9O06HX3OT4+xfW8HQNWYfLwwHqx5PjshNOzE1zXJc8LZtMZ23BLFGyRFBlN09ENnVqWGN7dijOtorGaL4iCLbblABKjyZTDwQGf/fznrJKfGHouixLVUMVTpwxVlVOVQjjmWDaOaaH+CT4lqSDJKLom4GJFimabUBc4joluesiyRlbkKJpKpkiUdYEu6UiqhqRqZEmCQoGuK5SyRlZmYjZbrTANC1kuUBWJo4MTjvYPyLKYsrDoDY6Yjh+xHBu/1WAxGrMOQq5vrqGu6OwNCNcbTFPn8PiY8XhCsN0y2N9HURXiKCKJEpI4Eh8ETaPZbtJsNyFNxQ+1rEmjLdtgxfThDrfVJA4CqqKDLCuYtsp2GzMbPrKaj+l0O+SpzWL0iOP7lFWNZdnUVck2CAjDLUl+i4pEZ2+P6XjE9dUNnu/y7PkzKgnmyxWtVpfReMT3b77ls89+xmw6EQBhauYr0WEZz5f4TZ/5eoPv+TxM5kLWJssslyv2ei32+x0+/ugTWg2f0XhEv9Ekz0tG9zf0e20ajRaaYWDqBq7rgQSj0ZDx8JHlZkW8CcjSlPuHG8L1hmj3DF7XEnkmdpEK0RbMs4zFeEyr2yFYLri4es9eb4/9vX2yJCVNEtxGA89xWW0Ewv4XX/zEi1OWF+i6jkT9ow/I91y6nRYNr4EkyaRJRF3ESIqKJGuopoNlOjiug6FbOK6HpJkgKeSCHEYuCfmYoWrkivBfVllCnYWokoykSlBL6IqKoutkkkxdJ6LgWn2ePnmBRE2r06coS9BEWqrIUuI44frqkgKJF69eInCPNXmesl4taLdbnJwckqYpdZ6xCWLyumY2m3J4cspgb4/haEJVVORpymqx4OhQtH7Wm5DpbEUcJbxqNtg7PN7NXck4DYv9E5v7y0sM2ybPMibDMZoioLFFXtDqt7n44ZyXR2cops7w4Z4qq/DbLYajIYP+AYZhiEC4omI4Nkqw4fbuFlPTmMxG/PDDD9TI6OgYpoXvutQ1xEnKbLEhShKStNxJaCFNM+bzDV9//T1xnPE//Pf/HY1WizAIWC/n6JpKnOSCH2CalFVJXqRE24g0S4i2oVDKU5MkEc1OmyiK8fUWR8fHVBXEcSosh0FEnCY8PD4ym8w4fXGGpZvYusZ0PmG1XnJ6dIptOeL1zzRxPI+aisfR+KcVaVHUSFWNVFc4hoVu6ViWiWlqSHJFXQpbSJXGyDvYv6w7OJ6H6zRAkjFMD8UwyYqUPC1AqpAqoSKXZRkpz6HIqfISRZKRZAlV1sR5V1XIU4UwislycFyPo+MntJtdyjxhNR6y3YaotkO/16PMBPvJaTVYLxaYho6uG8yGj7tHgJh/+vU3TGcrDo4OxfdYVai6SavdEq000+D49IxgsybaRrTbTZbzObbjMTg6wvR80mBFhYzne8TRFt2QmN3fUxQlrXYbRde5+Oormi0PRdOI44T1YsVkPMRrNKmqgvV0hu96uM0u7y/OmY7HdJsdbOcAXTfo93usw4DvvvqaKI6hrijKmu2uX1voKbPlRlxy0pyqEobpbZzQaDeRFWFjrqqaJE1xfYf5YgnIHOwfcX97w+P9LZ99/jmSoqAI7xhFUTCbTVnNZ8iKxmo5YzQeYZk222BDtAlpNJsspjPiJCWKEsq6xnUdqjJDqsXv0G23hNO0rAmnSyzfQVJrzi8v6LQ6HB0cURYFy9kM1/fxXO/P1uFfPJNWtVDNKLKMbqh4joXv+wIBCVR5Tp4llGkEdQFIyKqJ5TWRZYWiLEmzmCgKybMMuZZ2IZFq9yJVoVBDKc6vigSaLuO5Dt1Wk26rjeO6mIaOoem0fJ92p4ffanAw6HN7d8PF5SVRFNEe7CNJMlcfrri8vCHOcq4vP7CczwG4urwmK0oKNH72y89RDZ3RdEq702Rvr8t4NGO1CVguV+R5RhgGHBwO8PwGpush6RpKCZGwMQAAIABJREFUXXK030XXdLxGk8VkRJbEXL8/5/FxSBgESHXN3dUlmm2gGzpeu4csaxTUKIaBZpn89j/9R4q65ubugW0ooG+NdpcwTjFdj20UsZgtiDcr1sGGohR69sfpFMO0OTo6Ji8KgjAmK0pMQ0PXtZ02URUkxB/Z9BJVXe8MdxLdwRGGabAONji2S6vRxrZtkjwjjhPyPGe73VJXAqdZUeP7Ps1Wi1Zvj7QoiZOYbSIcWAfHR7iuy8HxCR8ur0i3Ed1+F7/hoWoKw82E8XpOsNiQrgIsTWW1WfLm7RuiOMIybcL1mvVy9dNW0qqsiJOUNE2gNDFUHdsyMAwLXVUoSzFiXJbFrkgBSUYzDeI4ICtq8kK4nHTLQVMNFFmmqktUWaaUBIxaBpBKFKXGtmx8t4mmqsRRSI2I6nlVTbc34OTkFM80ufjhWxy3ge76wt0ZhszXa0bzGWEcU1MRblbMZjOOBn3yIsNtNPji523eff8DuQRuoyES/0hYDY/e/j5pGLCYL5nPZ7iWQbpNaLQblFnI8H5EWVXsHR4wGT5QZTHtfp/z8/ccHe0znQxxm02SOGOw16Xd6XB9cYmiS4SrFa1GA8uykFAwHZfZ/C2mpnD65Cmu44qb72jIeDLl6uoDntfk7/7u7/njV1+ymk1J8ozlOhCRvCjlYTzh6dkJWZaJG7Rl4re7pGlGlovfi7q7aLquTZLm6JbJ3fkHoGY2nYIiIckKmzBgPhtzcHhMlmXMlwvWqwVBsBYTE7rG4eERvt/k8vwtcZSQZhmmbVHO5jSaDX7/1e9JthGdXhtVV+l3+wwO9nl/9YHr2QODZo8iK7A8G8U2uby9ouE1ODk6+S9J8f+VRVrXpFlJmgv5AjIoioqym71RFA1FlZFljT/Zf5FkZFmhqguqUiKIlmiGgSIrqLKGrmookkxWJ5SyRFYklFm0k2YZWKqMJkNVZigK6Cgo1HSaPs1GizJNGC8mFDVkScTz1x/T6/ZYLpeEccZqsyHPC0ajIWkU8eTpGfPVijgt2G7WtNodNNukTHJeffSSKi0okWk32qiKymQdsn+wx+PtNV/+4Q90ej2yIiPPcjbBCk2W2D8+YrMNmI/H3Nw/UpUZdV7QaDSo84xux2e9XAtRsJQzvZux/+SYy4srnjw94/VHr0mCgJbvkaUF4+GIRrvDZhtz//DAfDrCNk10VWUbh6wWC5Aljo+O+f7tOQoV8/kKWZJpNXyyLCeJUvx2E922uX3zPZom6Naua9NqtUjThE8++Zg//uFfmQwfaTRbqLrCar0izTJUVeH2wzl3tzfIikKr3UaSFLbBlnk8JctS8jRjPBwTR1tsy2SzXmMbJs1mkzSP2d8fsFgssE0XSZW5fRhydHDAzz76lOF0zPXtDY5q0StbGHGK1XCJ4pA3795wODj8aUUKYuiurGpqScgXZEVGliRkGSzTxDb9HVvyT/oTqBUN3bRJ0o0YkJMdoEKWSlTNQJKgqnWSKhBv81mKqsiUubiISRRIsoIs61R1jqlp9PsDegeHpNuQMMqwHR8ly5GosXyfJK/o9WpGkynDzYTJdIqu65wcHePaFq7fYTGd4Dd8XFMnS1Is3SbKtsRhQLvVRQbRklEUZE1F1zTyTAz9uZ5LtQHP96iKgsV8wWK1Js8q9vttFFUmSzKGo9HuJUqhHuV0B3uMFmuWixW9QZ+0rNiEG4osxbZsoiRFNwz8RoumqnB8fMB/+o//SJWmVHXJ1998xenJERfn5xRFwmCvT12VhNuIdRjx/bv3OJZFq9ejBqaTGdE24eBgn8l4gqapBNstiiTzhz98RRRu2esPcBwH7/lLdEVFc3RGjw+Cni1JFFnCZPgIVU20DQk3IcFyxWKxYDpdoCoqp0/OxJEgCvEaHkmSsJjN0XQVv9ng7u4Gw9C5ubvBXzc53B/Qbrb4cH3F9fSBfqNDmRcYroXhWNwN7356kSIJH7msaeiGjqqryArYlpBymZaBVP9puxdrtqLpaLqJJG3QNH232irohoWqKFAWZFVBmWeUZUFVJpSVTFJlUGeUhYFpuximjaGo9Ltdnnz0BZ7fZnjzgduH74XJWNV4/tEnyLKK32wRBSGWYSLJKppu02y4xHGEYxqoqhBWL+fiB201muimRRJngITtusiSTKfXYbNa0my1sQwDRYUwCMhyk7rMqWuFUlLodjtYtkWZlyi1hKwaJEXAfLHBs3Ref/oZ5CmmrnByPODdd+eEcUSr22F4d8vLVy/oD7pouk4NFEVGtAqJoojLD++Zz6Y4novrOLx6+RGz6QxVkun12tzf3ZPlBWmWkWUFn358imq5jMZDlsslnufhuq5oQS3mpGlKVVaURcV2G3FwdECaxEiqzGw+odMfADVpliHFEVEY0my2cXyPzmDAZDzi3TdvyIsSXddQFRVFEkn8LEl5+eojvn/zhsloTH/QR1MFc/Th4YFmo4FEzbswZH8w4OMXr5gt53y4vmITheyVHYwkw2q4f7YE/3IzH2Ef0TRN8OsNE0USIH/LcbAdWygdqwqRHxJVraiir1pXiDNomSPvQK9lkZNnKfE2IN4G5FkoZpyK3QNAJaPIGrqq42gia9o/OMX1GyzHD4zHQ3q9AVmWo+s6eRRSbJYoUikcoqaJZYstqOE3eBiNubq9YxNEuH6T777/nr39AU+fPSeNI1zf5tmLl/ithuClhiHD4ZCqSKjKnLurW7abAKmuyLKKdreNJFUi24qwoOiWTpwlXN8MMTWdputh6hLXtzf85te/Q5INXn/6mtOzI6q6YjxbsA1C1uslhqFzffGezWpBnkXEqQCuPX/xAstx6XR6fPvmGypq5vMlH95fMVusSZMUTdPJ8pwoilGoWOyeQauqZDQc0fQ9fN+j026Jp21JIo0jFvMZi/mcYBMACrblYBgmmqaRJhmtVhfd0EmzhMloiOd5vPjkYw6Pjzk5PeXw+Bi34ZGmKWkutI/z5YpgvUFGIkszet0e7YZQtT8+PJClWx4e7/lweYtvN/irn32B2/K4nj0w36wIZ3/+4vT/UaQSsiyh7V57dMNE19Ude9IAIMtT8iz9f0FQZdVAkiHPU/I8Q6oqZBSKNGa1GBOsF4TrOdtgsXtnr3YsUXGUMHQN29CxdBnLdtAslyzYUFclntciTTOeP3uNZ9r8h//9f+M3/+Hfsx5P8VwPWZKpygrfcSnLEkXVBUUuL0iyjG1SgqRgmQaSrKDICoqi8f6HC+IoZj5fEqw3zGdzrq9vUDWZ56+eEYRrzp4dE0cRs/GM5SYkWK3wHYf5fMWHd+/Y67U4OztGURWW8xWq6bB/coJKjYLM06fPONg74PjwgPeXNyLtvlixt7+PUtfc3d7yL7/7LaZu8uzJcxq+h65rXF1fs1quCMINqiwz2DvA811cz0FRFB5HU4aTCfNVgGWZlGVFmmaslmsUVeP4RFxMOr0Oqq4RBSFuo0FZ1di2WHF106TR7qJoKlVdEseR6A1INevFHFWV8ZpNTMtCVcQUgaqqSDUiFCQpVFVNt9fl8voKxVB5+vwFe70+pmEwHI5YLeZEUcD5+/cs5htenD7j448+YpNvuZkP/2wV/v/yOOmagqYpaIqCrmk4tgtVTlVXZHlCkW+FlU0Tvk9Z0QXsNkuQJfFGXBQ5y9mQ1XqOXMvEYUBZVNS1LAIfgFpXKDJYuoptWOiqitXpE6TV7tM/xbA9NEMjL3Leffmv/P7L77i8vObg9Dluu0cRxdiqitXwBVhrr0fTtTgfDen22vzqV3+NLElsVhtM0yAKQtIkp9NtUNQldVlgGiqFZpNtApBUsrzi9vqeMs1pdPrYjo2pyGyCAEmuSPKMxXzJ0cE+VVVgN33SrOTo6JSyyJk/3uO32xiWS3ug8SqN0SyTcB1i6CXbOObi3Vsur+9wXQPLMvnD13+k3WoxnU6xTR1JUlitUmzbZDgVGJ1NGGFaJkVdsliu6Xc77O/vc317y3QqIBN+08fUdZrtFu2Gz3g84ez0DJmadrvNZDpmuZiT7dBBmqaRZQmqqpHnKZ7XYhttWc2nJNuYzWqDoessJ1OKLEPVNWRVoSoLdE0hDrYcDg4Z3T9iezb7R0f4jSaT8ZBNGPJwf0+v22U8GbHabDg+2OcXn33O7ePDTyvSP3ngVVVF5FhLJElBlWVURcXQNNGwlVQRPv3T1ykqpi2iabUkibGG9Yxku6HIK8qqIM0Fibmuyx9tGZJUo6sqtqZjqTKyYVHpFsH4mqqUKKuaPCtodQdUcUyUlrj9IxZJxO3tJZ91u9RVgaXrmIaJ43oYigpFzsnRAXe3jzx5dkqZ5UBFHKXIqo6sKmw3WzRNZr2agwy+56NImtjaqxLNMGn0hL15Pp1jux6G5fL4OKXb6ZLuBxiWw3Ixx7YddMtGpuDd+TlyJToI88UK13ORFRXP9dBkjaLIWAZbOv09NNMhWC/49IsvmM5mfDj/wGQyYX9vn/F8RpSkeI0maVETxAnjuQjGOIpKs+FTVzXrzUZ4VOuKmhqqiiAIONjfo9VsMZvNyQsxXSHJMLuYcnt1Taflo2kGjuuwjWIso8SyHcIwQNE1dNNh9DAi3caUeU64XgPg6QZpGmPaDqoZkKUZf/vf/Dum0yPOz8+5urqgvzfgyfMXTIZDlqslk+kUyzTpdLu8v7qi0+5wun/801dSVVVEXrIUjf2aGkmRsG0b07BQZQndtJEU/f8pUlnF9psYlk6SFERxRJ0L13xeVlRl+qOdV5IVaipUWcbWNDxLw1JAl0oyzUSRZZrNDh8uLvBbbVTDwmu1+e7dP/F4d0WR5azClPN357x4+RHtpo8SxayikMPDPaSyIK9qqqKmN+hSlzWm5+M2GiRxim1ZaKaJrutMh0PCbUSv1yEv4Pmr53z7h6/IopTnz04py5K8qPFbTXb7HNP7IX7Do7/XJclzgmVIWUm0VJ3Vckmebml4DQ6OjviX3/2OfrfNi09/xno+Q5GgdXBEWksUaUyr1WI8Uri5uSZYLfj1P/8a17LwGw3SNGPQ7xFHEaK7LJGmKZZtYRgmZVGRZhmPwxG6rtPr9Sirkmib4HkuSKBpCp1eG4ka12uyWa8YDofc3d+xWpgcHx+hm5pwTuUiWZZnBdPrW6qypK52C06YsDPVIysSk/GY49Njsjwjy0vqrOToaI9Wu8GH99fc3l6zNlcM9g/xm03Gw0c2Ycj93R3dbod5XbHeFf1PWEklDEPD0DUkhNVYkmWBCNdEpEvWNDTHRZJ1fjziSipWo4ftuCTxkiKLoRRpqjyLAWnn7hH/B7WMoaj4loNjaBiKDLqD2ewRbNZst1uarRZVJUjQ0/s7bj5cMDg6oXP4mq++/i0P9/fUNXQ7PdJySLrKqHeue9Hglei3uyiqhtvsoKkajpnhNprkRUGyXtFuNXnx4gW9XpvJeMJquaHREWfgEpgvFhwf66iKzOhxhN/yOX9/DlXFyeEJfruFrCpMZ3NMw8CWoNftsSNu8/L1M/p7hzvFY0CWJFSaRrhe4DdaaIbOl19+yeWHD5S1+F7rsuT83Tmu53F4csz3b39AUWSm84VIbYURW2tLVZUkWYZuWHR7HebzObIEsiwRxTGGphJuQ8pdV6AqSh7u74i3Ecv5mu063F2SFRy3gWGY5FmOZuji95ZmqJqK32owGj5SVTUSEoqsEKwDOoMDeoM+DdPj7XcX7B/s0Tvs8clnL+nv9Xj39pzryw90el3Onj1nNh6zWMyZL5Zom4Bev/dn6/AvXpxkWcI0RMO+rErKPKfMEupSPGFK1NimhWZ4IBm7AhV/mW6LVrOFoYo0f13XZJkwiEAlrH07maqmKPiWhWdZeIYliH3tAZIMcbQl2m7JipJKAlXXeLy9wLBsxrMVrVYLp9ljuQkAmcVyznS2pL+3x3q1pqwkDMNArmqBqUHCdiyWswnr+RzHdRnfP7JcLlA1mYZrEkcxq9kcy9bp9fsEccpssSRJBA1vOhHv2mEoUId7B0d89ssveHJ2jOs4WI4nfJ+DAYbjsNkmzMcz2q0ujU6fcLUkSYWhejwc0Wp2aLaarJdLyiym3+8yGAzQNB3DMOj2ukxnM958/w5VVTk82CfLchoNl6IoCbchUZKwDUXg3DZNNusNk8lCkPWyjDQtMA17F2BZ8ubN1ywWc7IsJ81LVsGW+/sJVx/umYxGBOuN6Gkjs7d/gK5rKLKEbbs0m20UWcGyTLZBIH5eiznzyYLlbIVimgxHM86/vSBZxwz2OvzN3/4VL168Zr3YcHt3RaPT4uzpM/qdDoosc393/9NWUkVVMHQNTVGpkcQ3lKaiuMqSskzRVA0U88d/SpjMJVTdxWt4qKpKWeZkWS4MaPIO4S2J8RRJrnFMA8+y8G0TWzdQLJtUNQiXS8JtwCbcMjg+o9/vc/PuO37/m3/G6Z/ROH3NcDxFN11ev/oIQ9N5eHhgkxb4gOPauI5NXlZkJeTrGMPwiLchsqrQaPjE4YpG00VVYDmdYxoqmqbQ6rWo85woTjAsU7zK6BqT2ZJG0+ejj16SRCFlXvPxJ68pkhjDdUBROTnu8sc/folq2qRJgmPZ5EWGbtmMh/dc/PA9URTT7bXRVZ3R6JFVGDB9vOH1syMkw+Ht+2t0ReHFs+c4rkMQpwSrNZ7bwrIcFFVFU2SKokZRVaJtxHod4DjWTtgmUZYFe3v7WJbOcrEmSROaTZ9wveH83TlFnrOYzZHFIY4sTkUbK89ZTBdoqo4i12LKt6io6xJVNel2u+RphixJAqYmyyTbmCdPnhAtN9xd39HuttEMnfPvP9Df6zA43uPV66f0eh3O373n9vqaZrvJyZOnLOdzZrPpTytSTVUwDQNZRhzEa4izhDRLxfksTYQfUhKl+adAA9RIiobfHaAbVzu8Yo4kQU35o+McScJSdTxTx7dtTMNEUgwKryPOr1lKFKe4jQbHpycYmsYff/OfmczmHB1/zl6jKWRVEhzs9VmvV4zHE/yDQ6GsjnKyKOX46TFZGrGarjB0ncntlMNnxxiWxnYdYlsWtmXQbPmkcYKmKcxmc5IyodyxPj3fJ97G+J6EazssJxMehyKcvF6ticMNx66FZRkouynZJMvYbqPd23mDKAqYjsY8eXHGYjojDCKhosxztDzjN7/5HZIEm22EYZi8ev4cRakZ7PU5mM64TCLanRbbZEtVFSSJGFVu2U2WiwVVLXTvt7e31GWJaRp02m1WqwVpGpOmEp5rC0lcLRFEIesgpCoqTEUVscI8Z7Nco6qKGFisC4qqQlNUNFUijTOKLEOWKpSdsaWqCrI8x202aXe6rKYz5qOJYFQN+swWa1bLNSdnh3Q7Dfy//pzb2yHvLy4INh8Y7B/yrNn8s3X4F7d7Q1PQNVHHZVVSVxVlXgmdYw1FXuz8kEK5Lf7skgKyhtvoiX4kos0kSSoyYpBLAnRVxbNtfNvG0TUswwDbAcNFrmWQdBp+k0+/+LkYoPtwwZdffsViseAf//3/wcU3v+OHr/6N64u3mJpOFMWYjkOz1WAbblA1DdsxGd8PMRST3sEeKDL9w31AIpgt0RQFWVZIwogiStDkmu1mRafdxGs0kHWVOEnRTQ2qjG2wJU4THsdTLMuh3e2L711Ruf5wQ5mmzKdzPvroFb7vEccRcl1SZDn//OvfcXd3z2K+5usvv2SbhFSKxM3tPZZh8cnnP0dSNNrdPpqmcXx0iK7rjMYT+t0ORwf7FHnGdhtiGhbbOCFNUyRJwvMEEn04GnN/94CiGUiSzHw+J4kTLMtgf7+Pruu0Wk3CIBT0vUIUYVFXSDsQcU0tyIi18BRQ1Uh1TRynVGWxI5rIKEWFZ1tYhsgZn5+/5274SGOvx8nLZ1i2ycPtA8E2AlXj/cUNN+9ukUp49uyEv/3Vv6Pf3efh7o7p7CfmSTVVRZUERVnwQQuyPKOoavI0Jct14jTGj1aovgOS9V98tYRquFiOLW7xtbxbSYXsVJVlXMPGM0182xNSMdUks1tQ1cwe74myjFazTZGmSMi8+cNveRyPmAURcS3xeK+TJDnbOEPT/hfiJMGwbRRK5osVSltGbXiEQYpm6yiKQq7XIMmsljN830W3TeGmMnWibcBmGRCsNpiORZGWJEmCIteMHx+wTRtVq4nilN5ggGVoSIrEcrQUr2+GzuNwjN9qMZ/Odha/mqoueHgc0u+36PT2yJIEr9FkNV9SVhLbaMu//du/8Itf/hWddpvf/9vv2D86JIoj2q0m2ygWYIrNmvV6zTqMd5KuHTY9yzANg0iJiaJYyNmokRWJOI7QDV20CusK23WZjyd4TU8M2pUVFcIJW8ti46eGqpZE5leS0BQNRVWQFRlVUwEJRVFQFRXbEqMxjmvTHrS4v3/km2/f8PTpGfvPznBnC2bDMfdBSH/QZ7ONWX/9juPTA5r9Fl/84lP6Dz0uzi9+apEqYva+KCnlnKKQBfeyLMjTgjQuicOYLNygul1QLP60+9e1hGw4mDsIlizL1JUIMKgy4tNnWbiGjqkK3U2m+yhumyyK8Fstzg5PScIVq9mUhuPx3Zs3LNdrZpuEhmNyd3NDXEi8ePUpmiy04aenJ2yjEL/h4zeE7dnzHTQFTN9lu0lZDFegVcSbCLWWSJIEXZfItgnIKo12mzDO0E0oFgWSJJFECYcH+0ynSxzbYa/XJQkDhvd3RHGK5ViYhsHnf/U5ZQ1vv3+Ha5t0O20Wszm6aeJ7Nq5tE0o1huMzHF+RlYIjMBoN+earb6gp+fjFC2zLJC9r+oM9/uVf/5WiKIjihEpWuBtO0XULw4ooy0qwteKE+XxBVVXIqrIDOgyoEZyoVrNNEGzYhiEVlRjjUdUf/QaKJI5NkiyL8PkujS8rMpJSUZcShmWhqII2gyIhqSqtbpej0xO+/+ENthNyenzMJoy4OP9Aq9Xg9PQEy3OZD8eM7oc4nkun2+b66gF/tuLoyQGnJwd0uz9xEE9SZMpSzKzURSHeheuKvMwp6posL4i3EUkSUReiQQ4iOSW+XsOwXGRVQZZkoEaRakzNwDUNHFvHsSxszUDTbArNINpuibYB7T1xu8/yirKG0dUF59e3BFFKnBSUScp8EWD4Hf7+V/8tncEJimHjNxpYjouqqmKSVdVothrIloVpe0LvqEn4rQbNTgtJEW2w4eOYMIoAyIqS+XwmngsNA90wsAyLulbp7e3R7TRZL+bMZkssw6Tf73F3d8ft1SVvvvme6XSC5zkcnZ1SyDKD4yOevnpBWYmcQ51lvH7xgr/527/h9vYWz/X4h3/4B774+c9RkGi1mzSaTRzXZbFc8zB85HE6I80qZEkjSRNGkwlpkrANQqpK5H6RxEonSRJJmlKXhXARUGNZFtRg2TaWZRGGIePZGEmqMVUVZKjLElmSUVQFTdPQVB1V06jqeic1i0niGE3TsU0Hy7JotNokaUqeZNx8uOTN118hU/Dq1XPyvOTrr78lSGIGT044fHpCUWTc3txRShBnOW+/uWB6P8XePbP/V6+klJW4xamyyCdWFZKEuDSVBSiymH4qgapAPG6KYtx9LDFsB8NwSZMcygpN0XBNA9d0cQ0TSzNQNYXEsNGbfcqqoNN/TrpZMZ1e0mj36XZ7/Po//18MZ0uSvMJQZeKsJC3h6OQp++0mrcGAKIsJ4zUSNYZmYagqiqIg1RJVVhCHW9Iko9nvYFoKmqIRBTWWo8BMYjFfEERDxFFFI44jyqpi8jDh9cevOD45YT6d8Oa7b1FVjX6/i2FofPf2gnCzYq/bIQ03uLGDrlmsF0u2wZaW1yDeRtgNB92xGU4mbIYTkGD/cJ/1eo3vNoijEMf3+cf/89d8+tlnxNstpQSW45BmOYoq4fg+SAqb9UJszbsbNvKuuyLJVGUhxMBlRV0XxImYspAVDUO3WKYzHNchjmNs06QuCkzTospy8R6/y1AoiowqG1TUyCg7J72Evguj6JaN7VpMxkMG/R6WaTKdzfn+628ZHO5zdHpGkra4ub5l6sx48uSMY/cZi/GE6WiKaZn09ro83I9ZTBc/bSUVLywlRVVS1RKyoqKqOtQKdVVhmEI3IysaVRZBnQLFjyuqJIkEuuPaAnyr6NiajqubuIaGpWkYikola5SaI6JgpoWqaZRFiabrpNuQYDHj5uGeMEpJsgK5romzCsNt8vr5C447HcosJclisiTDcyxOTvaxbIu8LKiqCq02yJMc13fwmy6r8ZwoCNAtHcMyabQbZDV09vrYDQ/d0FlMpyiKTKvbpt3rslotCbYxtSxjWC5RlLFahwy6bb74/DMOj0+oJEiiCMqcqqg4PNhnvRIJn7dv3nF7e8vF+3PC7Za9/QGHh0fYjsXj8J7NesXBoI+mqry7uGA0n/HDu3PqSgyDNFyf4+NjkiwnzwuqqkZVVYqqJktTyqqgyAtURUeRZUxDp64h2ISE4RbDUFGUGtO0sHQD3/XYP9gTDw+WWGEVWRZrjCwjKwqGaaCrKnWZCVMLEoqqUVQllmUiqQrzyZwg3OJ7LmenIr/7cHPHd19+SRaHvHz5HFXR+Pab75itV/SODzl+foYkw931PWlZUkh/vhT/YpGmWU5WFFSSjKTK6IaOoQs2vaqp6KoKkqCTVHlGXaZQJ1BnYjWVFCyvRaPVRlVkTF3Dtx0cw8TUDUxNQ1IVYsmgsnzSeEtdZBTxluV8giyr1IpMuAoYzVesooQkrwjTghyJjz/5lH/41d+zf3Agfq6aimXbxNsIRa6Jg5CqKMXtPU1JtgFVnjF7vOP65pLh6JHVcslysaKuZPb399k/OMB3HML1mnC75fjkCAmF5WxBFCUkecLTp0958uyMOBVbrGlorDcrNsGGh/shl9f35EXKwfE+0/GIqqowdAXNVJnNxkDFqxdnaLLEbDbj6uqOq9sHFosVy/kS03GwTJPPPv0Zrt8U9Lwo4ez0jF5/IAiEqoxl20h/2riddSYMAAAgAElEQVRqRM+aGsPUkGUJ3dBwd9OkSRr/qLhRZAnTEXik0+MTjo6PBI80L8jygrwuKeqSvBCWwTzNKYpK7EpSTZYLh4LjNlgtV7ieQ5wkzJcryrJkf3+Po8MD8jTl3XdvuHz3lm7b58mTJ4yGE9788BbJ1Dl6/ozefo/VfMHjw+jP1uFf3O7zvNjlJk1UVcUwTVTDwDAMdNUQQee6pi5rijxHzTPqqkJSzF28VEK1G/jNJo5pIFcVjqljm7rAH8oKtayQaw5pXqDIEpbrk2w2rNZrtDjD7/RYb1Ys1wFxVhKVoCsyRwdH/M9/8ze0DQVJU0GV0NDZLOekcYxt6siqTlEWJHmKUmncXrwnyTKub26Zzqb4foNPP/0Yz2/gNdu0ux2xXeYFbqMhxmDKnLxIxC/W1ElTkQQbPY5I0hjb0HmYzYjjhKPDfT7+5BWr6YLrq1uWm4jHhzu++OILZEWl2+ny23/+J3qdNoZu8Th8RJZknj89paorqrqi1+/zq06Hd+fnvHn7Fk0Voxx3D/fEWUxwd8fZ8ZHgreY5mmKQ5SV5XqBIEoZpoO3wjrquI0ngWBa+5wk3lizO4I7rsVZFcLy/t0eWpSziBElWQJKRJJmirIVhRgLXayBJJVVZoikKCgqObXF1eYlpW7TaTaJtxGq1wTRNPM/m9OSY+XzBZDhivVpxfHbKi+dPmM6WvPnue/b3Bxwc7GP7PvPhTyzSCkCWUGT5R9OIoRs/onSKvCbPctI0Q4sTNHWLrMpInrb7FyQUw6PZ6oqsZ17iWgamYaCrGrUiUygGpWkLd2m7j6JqBPMlrtckjGJWqxXr1ZKD/T5HBwPSWqHT8Pjl69f88qPXOJ5DXpWgisb8Jgzo+j5FUdHv+kwmY8bLOeFFwMXFOZKm88MPb3n37pK9/T6O63B6ckqZ59iOi2qY5HnK/qDPZZIymyxQVI0kTdnGEWmSEicJi/mcvb0uj3ePTCZT/u5Xf0uZp/iezaDbpRAZECYjgXhcr7dYjkuWZvieR5jGNFttojjm6voGSap48uI17y7eM55M6B0cYNkZ45sbiqKi02yy3QZcPU4Jo4hup8nDcEKRl2Q7i3W32yXNMvI8w9pBcTVVpdUSLoAsidEdh+6+MECvmjOC+YLpeIymqhiajqIJPY8YiVaQdxr1bbRGQcYwbJI4od1pMZkMicOAJAzJPB+36WKaBptNyHye4bkO/X4Xz3MZj6e8/+Edi9mc06dPaTafc3f3wHy+4OmzJxw+f/LTilRWFBF0NkxUXQzbqbIqgg1RxGy5QNMVbL9FkqTU1UIk4x0xMgASkmxgNzq0mi2qOMVWFQxNRZElakkl110U00FVJRRNJd2GmJ5Po8zIy0p4S5HZGwz4/PUr+s0Wg06H//V//J843N+j0DUU22YVrSnyGEPTcVwXw9YJgoAPH65YBoLOfH17R5RkPD6OGE0XpFXB2/cfQKqxDIsXr16jagabIMLxE6S6YhOGrBYzlvMp3W4fVZaxdBNJkZhO5wTbhJcvXuB5Lo+3K/Io5/nrZzw+PKAg0+l2UBWd/YMDxrMJx0eHJHnOdhuT77DfZyeHrNdrZKlicDAgq2ryJKMohcXl4v17Pv/4FWlZcXl1xXg2w/M8iqKgLErKuhLbvaZhuzaL2YJWqyF6p9stpt+gKEriSLCxVosJpmmh6wa1LLHerKCsBapz13qyDAdJVkiSGMvUSZIMSxOYo6QQ+dliF66WEXC4LElwmh7NVoMkjllvApI0xXMdTk+OWCxXzGdzgvWGw5Njnpwds1oHvHt7TrvT/mlFqmoKmq6hG8JUp2kWRSVeKDahSN40Gj7pNqYqC1I1w5MrzFraFSnihu+0aHe6JPPFLphSgKRSSQqF4QomkeuyGj4wGo4xNA1dUXAcC0XTyeUUmZrnZwd88fyU0/1jjo8PSIucSlVQDI1oEaMqCq2Wh6LUTB5HjMYzzq+vGC9GXH645epmjONZhEmG3xAzTe8vPpDGEZ988glFWeI0fQzbIi8qZEVFVwSUbdDv0Gy1yfKSeBtSZiWGZfDq1RMoK6ajCYMDcV4Mw5j1ImRvv4NtWzTaTaqyIN4EPH3+kg9Xl7z94QeSJCVLIl49e4bt+Fzd3IiJ2Bquri93bZ+EKI746rsfMByHNCspiprFYk1eiFdAv9HAsWw0XccwVDRN3k1TGDvwsU2eJuRZhm3Z1EBV5nheg+02pNlqM769E5O8qgqI4I+qaei6gWE5tNoldVFS1SW6LoYkPd/FsmyW0wVFWRCFG/HI43k4TY9WxyRYByJH69p02i1c12E8mXH1/gOL+Zyzp095+fIFDw8/MZmv6zq6JsBhqqohyVCWFVGcCJCDphHHOevNCie30E2T3DKod5/GXZUiGTZus428TSjLGCoJRdFJDYfa8jA9n6ooGT2O+HB1hWeqWLbHNs1Ji5q8LlE0E09SyDZr6iJnNZtht3vYrdauXVTg6Ap+26XMUsbTKedXV7y7vuby+oZtJIC5qizRamgURYGmazyMRqRZxuHRCbPpHNdx8BuuoAfqOjeXl+wf7hMtAywjZRWEGJqMoum0223efPcDlmlyfLjHdhsTbLe8fNHiycsz5oslqqqi6AZRHDE4POC7r7+j1+9zfX0lHKubJacnx+i2i99o8e79BesoZbVZMZsuefL0jMPjY2aTGWdPn/Pd2w8ibpdmOziYOFoF4ZZtFNJuNWi1W0iyQkWNrqu4ngj6aJqOJMu4rkuWpXR7e/ieT6PlkwYtsixD3fm54m1AVZToqkaZZziWJWoA4YCt65rV9BHTcdg76rNeBmw3AXWeUixz8eHwPbymT56mBOGWJMnwPIeTowOW6w2z2Zw3X3/D/tEBRyenP61ILV3D1HWx1UvSbnamELIGRSY1C9ZBgExOXfpYeYrtmIg2VIkIm8hIuone6pLOp1TbGEnWySSJwmyBoqLUJXfXV2yCEENTafb36fcHvHt3zsPjLZauIWsmum7RcH1ky0aybHJqDM9h+PhIWWZoqs3wfsg6CLi8u+eHdx+Ybzbouo3jtjjY6+NYgr85my2JopDtNmITRqR5gqKr4k27rLi7uuHw2Sl5UqI3TfwjjyIvkeSaoqxQFYnHxwcMy8TxHCbzJdJyQ12mfBVscBoelqnveKs5hV2hUmNYJo8PN6TbmOOTIzYbj6ICE0m0dGQFSYbNOuDs7Ixms8Xtmzf0+30m8ymz6ZwoiqhrMDQTv+Ej1TWz5RzPdVivA3zfodNto6sqjvl/c/Yev5Yk+ZXm526uxdXiqYjIzEhRWVUsNtgEe9N/8WA2s+oFOc2e6UGRRXaRRbJEitART1/p2t3M3XphNxPcVBETASQQmUAiXrxn18TvnPOdkPF0imxrHDsxRh8NVVXQtS3T2YKqyHBtj8PmgbKsDAIyDOha4/Bv24bRaAS653g8wDAQhCH9IOnVgbYuGU0XxMma3eOOXkoTsmxbuiYhGadM51OKLGe/PxJFIZNxShJHPDxueP/6LbvN9uMWaeA55sh3XfRgRk24GtcNTMPxMFDUFVorPNvD0pp+6A2odDhFnO0ALA87GuFHAbqp6DX0jk9tOQRouqrizbt3CCyiMCQ/HBEIAj/k7PwClKJxSgI/IvItAjfCiUPCJCEaJTz86yNu4BKlMX/45jvu9zveXN+yywvS0ZhPV+bhdnG2YhQFVHXLISv59a9/Q9v3DJ3k9Yu3/Of//JeM5xO2d8bhND9bMZ1PCQIPV9gcs4ymqRmNJ6gio24U40lKnhV0TQWWRZ4XeK6Pe/fAT3/2FXEaMiiJ69pcv3uP5Vq8v75BtTVffv01ZV2TpCOquuZ8tSYZTdkcMiaTCZYtePnqFXFgTqn/+ctfUTftSXq2CAOfNIlBa3a7HZ98+in3dzc4wsic89kSS9hMJjOapqDID4R+SiM7hkFTVSVJMmY0ntJLRXU80vsDTXvq6hqNEZ6Ptd+YVHCv8VwTF7Edh66W9P3AoCX7hzvCJGF1saDIavL9Eak6+lNzXjROidOEXimKrDQ18mnM5cUZWV7w+PiRPU62bf2739vmGLcMXNdxXdSgyMocxx5R1hXCBW3ZoCR66ECbhxMILD9CBAGW44B20JMLBhwG2fCYZzw+bvj0ien8ma3W9FKRFzla9/RaM5pNcYUgjSLawnS2J4HHbrNjuZrBIHn96g3v7q4NxaRT/OIXP2O5WDKZTVFNS+D7pKOU2cxiupA8bvccf5dRS8nDZsv123eczWfYjsN0PmN/ODKfpdze3VOVNaPpiM32QJk3fLi75fxyTSdNCE7JDqUVvuvxiz//GUVRkx0zsB2y455vv/2G+XzBzcMdl+fnWMNAtt3AoNkf9tw/3HPYbk65L/M5f/fuHU3TMB7FXN/csNsfEa6DlPK0AdioXhEGIbPpjKvLJ+S5EQ5sy2Z9dsHhuDWm8uUFrnBom5LQ99Cua7JmbW3unr5Ppxr0oIiikK4fwNakoxFNcaBsamTbIizxIytgulhQFSV1VZgazSynbWrSyZzo6ozd4w7ZtDR1iexaurolHqdM5xPKomS/PxKGIWkSE0cf2YjnuR62cLAtgdanmRkaYYkfS1LjwKdtWw4WjMapiZl0LTgOOD4MEmwPbB8nSrHFFmV5DI6HLzy07nn1+jt6PbDZbbi6uEDbBmbbKonruNhAUxW4aUqWH+mbHhyBHwXsdkcuLs/5/ve/5+Wb1zw+7qmbjueffcZyvTYomsmEIstxXYHnBYZzLzXjyQjX83AcGz/0+Pa7l0RRwtc//Yo0SdlstmjZstvu0RbEKub88hJXWPSOjQBs4fLss2ds7u8omgarH2jalla2bLd7/CRlNBozW6743e+/Y5AtF0+f8snzT9k83PHh7garHwg9lzSJaLWRMBkGAt+l1wP32x1V05GkMZ7v01QmgqMHzWazZTGbkKQhQeARxzGubZ/IyikDnbmiqJr16oy2aznut2AJvCCia1ocxyIIQ0aTmWletgWeH2PZoHtJGPjIrqMfBpTucXHxLHM18kOfIFqS7Q8oJdFacXi8J4hjFusFVdVx3B7QSlEc98i2IUpT4nFKEPjmFOo6kuQjF2kQGqCsLQRag3BsAj9Co2mbyti3tEMnJb7nEHgBwjJVMaFtYcUOIAEXbBcrSsHx6CVUdY0ITWd7UeQIYdSrdx9uWJ6dYTkedSs55AVVkaOaGmvQJscdRHzy5IrNfguYGO3b62sedgcs2+HP/+JneK6L1hrZd9RVQxSF+J4HtkbKnrLISdOUKEo4HHZgC9zAo+k6LA3jSUpZ52x2eybTEYPWRGHMxHfolWY6nbA75GR5xvZxw35/oKoqXN/nb/7m/2E8m/DFl88pioL55QVe4OL5Lo5r8fB4z2w2oaprJvMlVdcRRSlXV095f2c4UEpJkvGEd7/5Da4XoPqOKPDpOgWWeZaWJybToI3/8/3b19RVxdmzTwhjE5QMz56Qjsbstw9o28IPYsK4Y7d9RANd01CXBXGUMJ7MqbKKvmvwfQvHc82cdb6kqBscKbGFwSm1XYPn+chW0enOZMHqhjLPcRzQRUnXNCSTKWdP1uw3R5qyom1qZNfRNWZXncwn1GXN8Zh/3CJ1fjBooMHSCNvCtgYaWdN3Et93kU6Ndiw8kSJsx7jpq/pEIWmw3NDsppaAIEX7IQqLtlN4oqOsKsPe7BoqPZCVNTf391jCpW4aXM9hMplx7FrqpmR72PPpZ0uE6/D9v77hP/35zznstrx68QY/9Fl/fsliuaKtGyxrwLYEjmOw6lJKZKsoy4ZOSuqmRg+aIm+4vDzn2bMnrFYzirJg6BVFVVOWFdNxghYWlg0CG9k3vHp9w+Jsxru3b5F9T1nVHI9HFsslq9WcummoyoZSZbRlThjGrFcL+q6hKmqyqmZ3yHFsBzcWvHvzlsvzNT/56ivyvODv/uFXvP9wQ9/DfJxyPNGVs6wEMJh4ZbJjetCEcYQtBF9/9TVPP3vO/e0byvLIZLYyGPgoZr+9xxE+elBkxyN1WVIXBcfNI3q5pioymqrAPplIBq0QvocApvMFKmlpWzP/tLVGtw1CmKlBmZd4vsdsuSQ7HIzAoyHbbvDCkul8QZfG7B939H1PmR/p2pZ2lJKME4LwI2sbHdc5VdSYd/qge1TfG6lQdriOoG1qBs/CdVw0PwyMY2qnwXJd/ECh6UE44IaIeILqWzzbpWtq2qpCSUmeFdjjEcJxKZuW/faAth08xyI75pR5RuD5LJcjnj3/DK0HktEIYWneXn/ATxLW6zPCJMY2tiz0MIBtmyiK6hgG6KSkk5Ki6VB9z2Q24sP1BwZpjClpHFHmJZvNls1hTxIGZFlJmCYoVdJaJbv9kcfNA+9v39M0LWEccHFxThCGRKHHaGQy8HVdYw1GDx/NlnSypWmM08jxPDzHY7t7oKoLjrs9292W4RQTth2Xx+2eTz97ThjGYJmYSdc2oLUhy3gm9bBYLJiMU87Or3j2yWdoYD4/J4pTwjBAtjWz+TnZYUOWbSmLiiI/0nfdqfnvYGagvTGf9L2iKkvScUqYpAaY0XRss5xeauIoIi8LVK/wMI9lz/VQakB2JaPJGNlJimNGLzRa12zba+LRmLOrFYddTlUU0DVku848rEYfyYLyPcN0+sHBIGyXTkqyvKBtO6RUlHWD6ns8z6PtOqqqoq5rmq5GdRLdlEbHV8pMpYKEqmnpmgbZSKqy4vWbtwzCNhU1XWcKHoTDer1EdpL7+zu2hwNSgxv4NGXJdrNlNZ9ze3PL69cfmE+nOJ6PZVkoaSCyddlgW5Zpcg5joiQhCAKCMMbxAgPeEuYhkGc5D5s9XavQQ8tqPUVJief72MLFtm0OWcb1/SNqUIwm6Y+zSi0Vnudwf39v7sx9z3Q+53DMePv+Dsf10QM8bnY8Pm7ptU3fSb748jPms8lJuhzhCGjrCj302JYBvD0+3PPtN98gO0N7+SFWbjsCtGY6nTKbz+iHnmFoabsaqRrjxrcs4niEGyY4vkucjI17qlcwDLR1C71m6HuqsjJFZ2HIMAzkxz1VkZs/TwjatiKKIyxbo9XANJ3g+wFN16F6ZdCQSmILj7KoGbRmulognIC2GVByoDjsOWxvGU0ClucrEI6ZuxcZhz/xuv8P2kdOQ3lLIxzBoHu6tmVQGtlKiiKnGxRBEAGaQ3bgWOR0TU1X1icKdA2qx/ISeinJjgdkr6maBm3beK6LI2y6uuaw3/Pp1SXL6YwkDLh5/944lfKC6WxFnI6YLWbIQSHcgMV6xsPj1hx1jkB4DrZjUzeGIhdHoYniCoEXhKb0zPMRXoBjW7SdSUu6jm3sbHnG4bDj9m5LLw1PapyGjMcxt7f3pxmiYLc7mplx09I0NW3bkRcVjudwe7fluM948/YDqu+5enrJ1dUFbujR1B3ri3PuHh/Y7A4UWYnj+oxHE/wwpihbbh+3lHVHEEW4riAdpWitGY0mYFlYGBMJGrQeWC4XhGFIVZSkp5K1KIwZ+p4sP7B5vGaxOMMWNul0QRSnJMmYQRus427zgO+aO29ZmHuh53sIx0iiqpdg27hhaMgr0ynCM4jOwPGZjCYMWpvFqhRNU4FtoQeLMi+J0oR0OkNKi7bTtE3L7v6Grs1YXy4Nk0qDkt3HLVLPdXA9B+f0wldSmRcchkRSlzVKdrjCp2oked0ilQlvdW3z49E6dDVYIJIxvSXIyyPHPEcLwfvrdySTCZqB71++4rtXL/n+1UvKqubFi+/ZPGzotTYtGuszvvjyS8P0DEOqvKSuG/woRA3QNC15XlHXJarv6S2LWio0FlLW1E1FWdXkeUFZlZRlSdd1tF2D7QoeHnYMWJydr7Bsm6++eMbxULI7FnSdNJMLBgZLc31zw2g8pi4qyrahaVpcyyIOfZZnhhXquR6uFyKlIs9LptMpKIVtDYwmIxZna/7qr/4Ky7LI8hJt2chB8/3Ll7x7Z+gei8WCp0+fEQSegTV4riltsCwcIdCDYrt5YNCaMIp/ZOWno7HhcdUV+WGLbTn4Qcjy7JyH+2ssy2Yyn+MII30myYTBMuUNUToijGOTbnACXNdnPluSVRUiipmuL4gnI/qhZegkk2RMFEW0skP2iq7r6GRrjDlVg1KK2XKB54W0zYBUmio7sH+4Joxt1pdn2K73R9fhn1ykwjGdPM6JtKZ6xdAPqEGiLegtfULlWDRdSz/AgEWnlEkhNh19d0qUao3WNrYbkY5mtF3DbrdH9dDJnqbriZOUm9s77h4faKQJu+2LkjRJmM4mLBdzjoc9ddvi+4JXL95QdR15XgEWTdOy3R6om4aiKMgywyYqioJjVlFULcMwmF6nE+ygbc1wPB0lhGmIH3h4ruCw2yFbieu6NE1LOoppmoYsq3j35h1Dr5iMI9JxalKUlkXddpR1w26fkcQRtrDwXUGWZUglkUPPdr9jNJkzGo1xHEMHub295ezijGQ0YrvbsdsfSJKE6XSC63rM5tMfkY6z2YzRaMR0OkEIC40mSRJWq7VxcTmOqWgcT5hO5oDm4f49YCTOHxo/kiTBtiym8xl+EKFkRxAEDMOAUh1BkuLHpsNpUIogHZ367HPaYSBdrJms1jiBQ9tWeJbDdDzFsm2arkWd4ibDaZmZcVXIZL6gVzZtC10r2T/eUZdblufzj1ukg+rRg9HgLcwn1xieXVzXIfA9k50BpOrplQI9MPQ9Uja0sqNTHYNSaK0YZEdRmxHEfLE6sUoV3377Lbf3DyTpmEOWkxc5SnYkUYTVa6NGaM39/S23dw+EcUKd5+yPe7quN07+oaduGrq2QamTgbdTlE1H10nUMNBrZbI8eqCtJYO2cBwX3Wvubx4ZVM9+d6CqGzaHjNvNjkY1CNfi7v6BvCzA0oynE1wv4O7ugf3uwOb2lpfffsNmu0XKnjw70OvetEr3EmxB3bbsdzuKouZsvTYZd9Wy3W7N3b6o2R327LYPHA5H0wfghxRFjus42LZNkphZ6Gw6xvNcoijEtkHK3sw09UDgBfS94eUfiz1oG8sSNGWJ1j3TyZJkPEX1A4fdHlvYprB4MN8zIcyIrSoKgjDEcizargVhs764YHV2ztD3Rg4PE6ZnF6TTCT0S1baMwpQ0TuiUMcxL2dG2DbZwaVtJ27RMF3OCMKFtNVJqqjxne/fHSc//YXxE9ZJhUFjCwvVdgjAgCCJ83yPw/dMnp0Od4A/CMrFY1UvquqBrWlTXQVdSZ4dT7KHHdV3evn3N7cMdVd1ye3vH7eMjXSdZLtdMRiNub++YzKdoy6IoSuTQU9QS17Z4/fIVddfhBs6piMD4TnU/oPqesqlxPDMr7U+V6EVenuaZ5q5lvs6evCiQSuJ6Po+bHXePGwZ6yqJgt9nRlC1v37xn87jFdR08zycvMzabPb3sWV9esN8fsGzBeDZD24IsL1BKYtsudduiOknXdqe0bc/LF6/Y7Ha8efuaIAiYjMe8evWSs/U5niNAqx/7mb77/jtsW7BerfF9jzgOiROfMDLGla5tEZaNjWbQA21rmrCVVMRxStfW9Mro6Up1JEmK5wWMJzPidARoQzbUA7brMGiNsCy6pqEra7phQFiCdDRhNJ1ycfWENB1RFjl1p4hnK6brc7zIp+0qhLaZjqbmXtu1qKGnbevTKWZEAMdzmS4XaO3Qthol+z+6Dv9D03PfD3iejeucMNS2wMLQ9gLXwcaiqkuiwDW1N5aFHhSy1biio+/MiGFoSpqmgEEzW6zIioKqrmla8zpcLBa8f/+eL774Atc1x2AchVjCZn/ISNOEQYPnOci2YZ8ZvimWpqlrqqo0u6Wj0dJQ+4K4w7Ztuq43qJ3WFEjESYIalIlMKEXXSS5WC6bzMUkQgzUwmYw4ZBXiJP+eXSwIw4i7uw1u4FOVNZP5DMf3KPKcOE0Zj6es1mtcx0F1HedPnsLg4Icei8WC1dk57jAwn46JI59/+7d/I/AcPnn2hENZ4TvmXpYkEVVZsLq45P7+Hkd42AIO+y2LxcrMJh1jQPc8Dz/wiEcxUTrCFgJL2/S9IklGuF6A7hV1XeGHAbbjEkYxURyyvZe4vk+YmEetarWRR+vafBhdl6ppiKMpbVuzXp8R+D5ZkeO4LnESs9tsOGZHoihmsr6gzg6Ux4PJk/kxyg8oygJFb/ChvTIiQNfTtR3j6ZSubSlO9eb/vxcpFjinb4gQwiBybIErHDzXR/yAbtQWWALd93RdQ+96Bs/iSSOlKYPlabsO4bk4vs/3//RrXNdju3skjCKePrlCeL5JLQ6aw26H57pMZwtWyxWXV1dcXV7xxefP+e0//QZ5OkplP1DWFbpXhqxyijxYtkNelNi2TT9oHNelbjtcYWM3DW0rGYaBrpOEYcB6vTQ/XNWjToAvc18eqLucw7GgaiTCtRGOzWg8JQgj2qZF1i3jyYjZiaNfHDNsYSLdX3z9Fb/7l9/woSx5dvWMy8slQ1fTtvDm9Wt++sVzPnnyhPePWwbVc8gO+H6A4wfMZ3NeWN9j2zZZdjQ4eMcy8Lhe4XmmeTBJY1zHZeg1ZblHdh3Cs4mjlHQ0Yr97oMiPOJ5D4AecnT9D9xbZ9pG2LJnOl9hC0DzcGeK24+B6PkoPSFvQDwNlU3N9c8NiPmc5m5MVxSmoF3Lc7zge9tjCIR7P8MKI8rCjKStsHCbphKqtaJoG13HQrTajP9enLCpcz2G+Wn3cInUdz/zjGi+pZVnAgC0M6KEfBpSsiZMxaIt+UJRtg++YIgWlpJn5CYe6rsmzjFYL+rph0FCWFVGU8uWXXxL6Pg+Pe5rKpDFlJ5kv5mgsVNcxTkeMx3Pauubm7p6qrc3d90TmG3rNcPq949j0WlOcRkZRGIE2MRgNHI+5uafKljAK2B81x7ygqRuuzla8ff+BvCyZTMYUVYUaFF4YsN0c0FphsaGXClTPbLkg9Dyc0DPZoShCthHONtAAACAASURBVJK2bTgc9qjTVODFd9/RlgUvX0Dg+swWMzzfpa5rAt/j8HjPNI2wGYzYUFSE8f2pwKHm8vwCWwiKskQIQeCbErNRGmNZp37P4w7VdzjCo60rBtmSRCGjyRTP8+nbjraukL2krDL2mx1dXREmKUEcEwQBbd0QRxHaFhyKkourS+JTGdlAz93DPXEUM5/NCIKAPM8QjkMUJ+w2jxyzI2EUM16d4+VHyuOBrqmJ3IBg5JOXBY3s8HFPp7TH0GtjkfyYRer7AX7g4ji+efhoQ2nu+w6NQMqaXipc30htTdejq5JAOCRhgNCANilD2UrauiGaL3l8eKRpWx43j8znS9IoOlXauNzd35CMZqzPzqnKgjRJCVyP8/Mznj0951//+TfkZWG+lr6n6wf6AVqlaGWHcDyEE6L7nqZucT3HPDz6Dq0HmqYziHVPIFtNHMf0akDKniAyaO+irLj5cI0aBqq6xXEcY8AYp7RtTVM3Pzqq0jihBBzbJUoTFqsVoetT1Q1NU1HmR/wgYDxOWa/nBH6AH4RIKTkeDlysznB9wx64u7vF8UOCIKDve47HI+PRGNdb4NgWm92Wsiw5OzvH9VyUlIRhiLZN3r4qC1MXjqKuWtzxhE52xhReFUwm0xNN2zbvijCgPGZYeU6UjFgsz7m9+YBUikFrDvmBC/EJauhZLC847DdgSaqmor6pmU9nLGZzU8EjBJ7vkx0OHPZbutYiTid4QUR53FHnBZYSTJIxdWfSBq5woNOmmcb7SDhEELo4jmPambVp4HUdH8/xTBPeYBhCSprO87IyEmDq+0SuewJJGCxP22oGy8Z1HKrsyH6/58mzT/Bdl5u7Wx4eHjnmOWcXT7m8PGc2n3Pz/r0x7kYJi9WSx/s7Xrx4iZQKLM2gwbItpFIUVXUKCxrcjkH9KGPSNulqirLGEQ5xnOD7Dl3X0nUS33O5OF8TRwHv393SKYnlepRNRVm1LJZLsjxHyo7scMQaesLpzBg4vACBKUaYTKZEQUp6HnOsMvKioO8VXduwXi9pmg7PDdBacywy/CAiL0rypuXF6zfstnvWZ2ckSYLwfOqqJj2VN1RFTlsbhLsQNr5nsvXz5TlNU+K5zo+srSCI6LqOKIoM+Dad0bQ12K5J81rguO6J9LKj19B1kmQ8xX18YJdnaFsgbIe2ackOW5RULM8uaJuWPN8jhOBxuyEsQxbzOUEQkGU/7KrmrpplR/PhXpzhhxnlcU9bV/iOjz+aklc5TdfiuR5D85EPJ8dxTyWqJ5nOcwl8D4FltHDdm4eS1nTSuLgH3RmssSdoVW3ueGowOrZl0zQdjw+PDL0ijafsthuKquT9+/c4QUQYx+RFRRj4LGZT1osFjhsQhD6/+uXf8bjbogcLbUM/DAwD9Eqhe1OIpi2NlAqpBmTXMgwadTJiDMNA4EcIxzn9NyiLksVyDrrn9at3tLIjSVOSdETT1riex/FwxLIG9tstx92R+XTCKB2Z2LQFs5m5i8ZJbJieroflCco8w7IsJrMpx8OOrpU4U5eqqbm9uUe4LtqyToE1hXAEDw/3pKMJlpDkeUFXZKzXZxz2W1zfYxzFWJZGMzAaT04E7DG73QNBFDMZT/B8jyLLDS7ecRDCxQ9MXZGZXZq2lzAdEaQpvVLUVcl4OmcQULQdlu0wThN6qbh68il3t+8p8oz1xSXL1QWH/ZZhaGm6hg8310wnU+bTKWUdUAgH1/MosozddkPWtsRxyiSIqI47qjxHdxbjaETbtz9eYT5ukQozn0MbIp3rCNN7Z9k4wsV3A4MCFOZybVsG6eh7HmkYoS2z+3adpG5byqYlr2ruHx9MyZjWJzPvjtlixbNPnzNfLjnsjhRlw1/82VcsJlN6y+Hh4ZF3799RNy1u4GPZ1inOK+mlmYUK1zav9V6dwgE9nHAxTdPgeh59L82w/liYLgo9ILBpVU/RtMYJ1HYESQRYRGHAYbfHCzyassIVGqvvCRwHdxjwbbh7/+LUqXnG8uyc6foMzw+QqqPMMoqmMcRp1+b24Z6mrjhme8Iw5OrpM7757ju0HvCDENt2WazWlHVJ3bYUpWHLW7bNen2BbZvsmeuZgl3P84jCiE7WNGWFHk+JRxN22w1hMiJNU8IooMgVXdOBZUrFqmxPEMVYwgYEsmtpuhbXN91cu92WJInI8yOX9hM+/+Jn3N2958O7N4xGY9bnVyg1cDxuEcJid9hRlqXZVecLjnlm4tBhyH63pcgyXN8nnq/wwpjysKOtKxzbYzaeUtTlxy1SIUzPkWZA2BaW1gjhGhwgpnmkH0zG23EcelXjuSFREBAHAUpLtB4oy4LDMSNramRvcj6jyZSXL76j6RRCmH8Xlk1dZEzHKY7tYPcDo+mMaDrnb//2b8nKAss21dyua+5kXdudjtUe13Jo6+4Uv9Y/LuSmaRDCpe8VyrJpW4llaYTwWK4XxHGAYzkEsUdVOxyPOb02XfF+6GMJm2J/IPI8nMBnNorx9IDqOt58/w2/+Zd/pZaK5WzOL37xC7wowQkjBq1JkoCqKMz93hEcsyO317dcPLmizDNWq7V5ZI1HvHj1GgtIxylZXmLZgrIocB2Pqio4O79ACJvAD43p23MMWMyPmC8uuG9eo5TC904xdOERhAmu7+F0gu32lni0oCgKw021bAYlsbDxgoibu2uS0RjPD4ii2GAjXY/vv/+GxXzJxdUTxuMZtzfvefX9N6zPLliuLsiOe9q2QvYd17e3TEYjZuMJtR+a7inPJY4Ts6tmGXGcMFlfUGUHquyIbBRJ8MddUP9hRY7WRtFxbLOL2vYpQiJMtxA6IPI8fNdlsHuSKCbwA1P+OljIpqUsG9TgoLXL4bjDwiaKY6qqpu5azs7PELbF/X7L08snPPnkKeMoZJpGDIPN490dv/v9tzSqRwjrZCUzMLFBm1kuWp+k1wHbOilgUhmqsTCX8jAI0BjkTBRG5HlBXbYgBybzKfc3j8i+ZzIZg9an126LpS1G4wmi7/Fthzj06ZXievue//Wb35JLi9F8zU3e0vzjr5icXbBYLXEsm7yoiUcj6rLBSxMWnkuvMeOvtkOpDtsWtG2LlBI9QFk1FGXBfn9guVwxGk14/eJbhG14oH7o03at+f4DwjH+CsfzGE9m1FXBanVhPAnCNlc1N0R1Ctm01EVFUVREYYTl+jR1bT7sZcloPGO5XOA4wkxMBui6joeHO7LswNXVM55//jUPDzfc3rzneNxzdvGEKE447DdYtuaQHymrisV8zmK+IMuNqd0PQ467HcfjwQCOp3P8IKI4mnHVRy1StDblzJZACJN3GoYe27YRrmle1r1lvkG2jcYjCDw81zTpqQ5kp8A1ENbUj+hOKOzt4wZLGCBrkiZ8ePOOdDrn8vKKxXjC+eU5jiVIp1P+3//z/6BoCqS2kJ1E9ZKmbvE8c93oulN35jAQRj5KdlRVQxyFaK1PpgzLWNywGQZT9aP1QBwHWMNAGPsmcXDMsYXDMCh816cqchwhmM/mCNmTJCldXfL+zUteXD+ggjE/++lnOLZDXlfcv/wDL777BjcKub1/xNIDi9mMxWqJbFqePn3K7775njw78POf/ZS2bdlstsRxghAWo9mCbuhRSuEIlzLP8H2P1fk5ttBgDYZC2A54XkQYjXEcB3RvgophTNWUDL2kPeyYTqZI2VIXJUWRo7XgeNihpKQRLZbr05UVnZL4nkdVllxefXq6Rpkup6Zp6WTHoGtevfqeyWTG1ZNnjMczbm7e8frFNyxWZyyWZxR5Tl3n9Fpxe39nfBeT6Y/jKsdxiE4iQHbMCOOI8eoCP//IvntD9xWmJ1T/wK70EMI2YyhtPqUDA6pXpiCg740DXvZ4jsfQQy88wMKyYL/fnax6NU1VobXAcX3Orq6YL8549uQpz55eMV4s0VJxODzy29/+jrpp0MJBtoqiLEEPyLqh6w1Ma8CCk44tO3kyZAwIYSNshyAwoybhmi4iQ4jrmc+n7HcHXDfAEp2hBVhG0x+UxBGC9WLNOEoodxtU27Ddbnh9uyO9eM6XqwXPP3tOU+b82z/9A8L12dzdsnl8ihwG8iyn7wfG0wmH4wH/3md/2OG5HovVGtlJBq3JsozxaEoURdze3eE6HqNRzONDaQpsTxY8LPD9iCLPTDYrCE7gWxPxabsWPwjppeTx4ZqizBGdi2p/cCdtybM9RVGyvriity0GrQn8iLLI2Gwf+eKrr4mTBNd12T484AcRnutSNzV9L9ntNhRFxsXFEz779Cs2u3s293fkxwPriydE8Rn73QbLHijKkqqqmZ921bwoEI6D7wccDwcO+x2tbROP/jhE908f97aNsC2E4yAsjbCMK0qfNGIpJa4DWgu6HhwG9NBTVyV9HNEj6dEo7aOxqKuSLDtiOx5t05qc0WzF29dv+dlPf8Jnn37CcjlntFhhC5uua/n1L/8nr9++YbPZg+MgVU9Vlti2oGvNceZ5LsNg4TgOddWczMw2vVL4QUAQRkRhcPI7NghHIIQ4eQhswiQ8/b8Vlh5wXYeh701C1RZcri5QVYnyHPbbe169/sD0yefM1ldMQg8vHDGZTPnmn/8etDHl5FWOlD1xlGALm1cv3/D806e8eP2K+XLJw/UNZZ4zXyyJkxHth/dESUQrDVghiROSJP0RgVmWGcMwMJ4szI4ZpTjCoakLhBPQD5okTdlu7hlNZjw+3CGlwnE8knRE67a4rktZmdf03f09cTJmOV/zeHNLMh/RNBV5nlEcD4xGE8IwZTyZc/3+NbKTxHFM23a00nxo3r57xW6/5enTTxmPptzcvOPtq++YzZcsVufUdU1RHLBseHh8IAqjH0WALP/346pHsuwjy8aEbSOEh21bOLZ7YlWaXk/TOGJhW5qhV1i2SVw6QqC6jt1hjx+kWJ4J8gV+xN3DI1Fk/qJZnuNFMYvVgrZp8cOY5XzGYmkkOo3m4fo9//Crf2C7O9DULVLXtLIzd9ABmrbBcU8TCMuiVwqlTuZZ26aTGtezzBhMGu34B3xhXVWUeUFdVZw/uaIsC2zbZjwZn3Zfg3schxH+lYvVYIKC72+xohF5U+IdHoidJUo2dJaNbQ14lmYyHdNrm/F4QhrHeK4gTQKeP3vG5nCkLIzLPfADLNuilQ2r9Zq6bbm9fwtoA2OwbRbLFXlxxHN9onRMkqQcswNtUzGbrajrmmGomKRj5OCQ53u0/gFg4VM1LVFi2Pl1Y7wSjVSUdcVuv2V9fnUSEzyDJ0dzOO549slzjocjaIvPPv8pu+0997c3eG6A5yZUjcm5ZccD3/zht5ydXfDs6eccjlvu767JsyNnl0/+nQjQUbdGWp1NpyymM4qqOkmw3p/U7v+06dn3cB2j1buuQ+j7RJ5D5JuHUuCHuMLY5CzdE/shozhGacvIjE1jKm8G88LP8wzHFXRtx+3NNav1mu3DA5PphK+++pr5bI7n+zD0dHXNr3/197x5+56iKlB9R1GV1E2DlK1hZKrTXbQ3rsWu6wzOpesYhoFhUOihN7PeH9BUFgy9pqlKlOqQSpvysf3eSKeeA1oTxT6h67CcLwxFsFeUWQ7+iGi+5s333/L25e/43a//P375f/83No8bbGExSmLmq3O2uz1llQMDZVliISiKivv7W3zf46dff8V4MjYqkWuMzEVt6hCn04VZVFWBcAS9NO8ARwjqqqCpKpQazAnSK46HLfrUTjQeL2jahsNxzzD0WNqiKDOyE9bmcDSladqyqUojLU/GY3rVMR5PcV2PtjOix+XlE6IgoKkqxuMFn//kZzieiZLEYYTrBrRS0XYt19fv+O7b3+N7IZ9/8VOCKOLdm5c83L5jMpmSpnPTaGIPbHZb7h8eCH2fxWxBnKSMZx8JLDOZdwvHEfieRxT6uFjYqj+51K2TJ7QicB0maUwYeeRFTde2jKcC4QXItqNpJFmekaQpeXkgTCKy4shqfcZiPOWLzz8hdFz6AYStef3dH/hf//grHjePtI0kb2oOWX6KUIDnma/NmJI7PN9BD5pWSoRjCtK82MMPjNE3jALKokSpHt936YW5Hpw/WfD4sKHICrzAQ1saV7hs7x5ZL+ZEcYRSkrIsqKuWaLbgzc0Nx80tQhaU9Ggn4S/+639Fa81iMScaT7j9w3csF39u5ELPIXAdXN/luN8jJpo4SdnsHrm+vqGVPR9ub7CEw2g8Ik1SHu5uzSNTCDrZ4vs+w9DRdbXxaHYVUrVkxx2DGoyjPhlhA1VZUmY5vnARrkfdNNxcv6NuGo7HHM/zcR2HMEnwgpB4NKEqzIPRO1UN/e73v+HZ0884P39Cnh/Z7UxpxLNPviTLdtxev0PYLkmcUjc1bScZdM533/6e5XLN5cUnjMcZd7cfzLjq3IgAx8Oevq/pVMv17Q2T0YTZZErVhH90Hf7pYb5lkNSeI0iCkMD1TbzZtvADDwuLrm3pbE3seYzTMUnoUeYVjhB4boDsYb87UEuF54VkhyOv37zB8SImowXLxYrFakWajgl8j3L3yGBp/sdf/zXv3n1gs9txLGuKpqNuDYdT2EYFsyz7FA4zkWVtD7ieyzCYmC+D6Y6SnaKTJXVd4AqLsmzxhGnY6JqGoiiJopDj/kgQBOaB4vrMxlO0VPROQJnldGrg8XDPu1ffI8uSo+zwHCj7nF/+t/+L6Tjli5//GYPtcbZeYTFQ1xXTNOHu4YEwjvA9D+/kw72+vcbzQ+arKbu84HjMzPjOC/C9gOxwID8cUF1rRnqYWpq+H5iM5zRNy2azYbW6xHc9ptM5dV1Q1zXzxcoQZ2wLLS1+//vfkiYTM4uuKwIvJIliojhGbMEWDm1TE8cxSpnH6ctX37HZ3PP5519z9eQp280jRVEQRSO++MmfcXP9lvxwJArjkxO/oe977u9vOR4PPHlixlX399dcf3hLmuxYXzxh0AnH/QbLtthne8rKiAB/7NefDuKdenw8x8F3HUL/VNEdpaRJRBqHJKFPFPgkcUgUeDjCJQxMLsa2BX0v8YOAKExwHOMSL/MSWwjOzlaEgc9nz55i6QHLcvDjhF/+9//Or//pn7i9fyDLS4qqomla2lYhpTI7ZivpVU+RV4BGShMEY9AmCYCF7E1R76B7OmmMx3mWc9zvzVwwLxn0QNM2eKEBswV+TJLEJHF06vbT5gd/UsvqquC42xgNfBgoGoVv99x9eI1lu3z6+RcUZcWgB7Ljns3DI+/efyA/HimLnCIv+cu//C80raTIK+IwxrZtfD8gDEKEcFGyQ8qGKPQ57jccDweKY8b+sOF4PKB1z3y+NNL0iSTjeiGuH+B4PuP5gtligVIdh90Oy7ZRsufDu7fI0/FclgVZcWTQJkIzmUyB4QSnM0VyRVGw3e/4zb/8I9cf3rJcrVmvz7DRdE3L5dWnPP3sOZ1qGIaeJEmwbIe2k1RVyYsX3/Lh3VtWqws++exLOil59f03VMWRxeoCzwuNp3eQ3Nx9JPrREaej3nXxXZ/A87FscISL65gQWDEodO/i2BboAc91EbbA8yy8wKGUPdgOQ9/SDz2dkixWa5Zn5yRxwnK5YrZcY1tmRHV//YFf/t3fc31zy83Dhq5rKauaVg506sTGtISpbZGSrs3QDNi2TYSF5zrYlkm42o7AsgZkZ45NISyqSmKhEZ7DZLZAY6oIcwo8zyNOjINKYGAYXVWi2o54NOb4+gOdMiEzF8tEN5Rm5XvYjsPZ+gLf9QijiPFshmpqFvMJs8mEi4sL9ocDZxfnbDYbvv3mD8xmM6q6xJISYdtUZUYyGlNXRiK0hUPXNFR1Sd8rwjimFhX7/Y4vv/o5jWzxfI8oiU1Q0LJIkjHCETDYZIcdj/cfSMc/ZzyZsts8UtUljh/g+uB7EZ7v4QiH8XhGlu2x0LRthRAWFoK6rJBSmpf87pHnz7/i6uoJ2+3GPH6dgC+++jn3dx/Yb7YEQcTgej+OqzabByOtXj7ls+c/YbO54/7uhuyw5+zyqREBdkYE+Kid1BM2vrDNTuo52MLC8xyiwGUch6RRQBSECAvUYNow2q7F0j2uK06G5IauaynKnMeHO8oyZzZfEIURTV1jDwrPt+n1gGwr/sff/DUv3rxhc9hTlCVNK2m7HikNr11JE/KTqqeTikFLutNDSWuN4wgs2/px5yzK8sddVzgGAXTc7rFsjyefPkFJiXsinCzWa1zP2A4HpRiUeZA1VUGvFYfsSD9IU6NtgRo0kSfA1vhhzCfPntAoRdNLhGUTBD5pnDBI05D88tVbHM/nzfu32Lbg4uISx/PJisyocJExdKA1dVXSVPWPgsfQK1zXoSwK4jghScf4boTnhURhaPL2XcfF1VOwTF9UPxiTzc27V6hekRclSvbEUUSW7fFcl3RkqtRN6NIlDEPOzp8QxTEDvbk+qZ6iKNkfD/zbb/+Z16+/Yzabc3F+YRCgdcNq/YRPv/jSmN1lSxLH2I5rur6ahjdvXvL61Qsm4wWfPf8J2rJ4/eJbjrtH5ss1YTj6uEUqbIFtWTjCNogZ28J3XdIoIAl8AtfBsQcsPTAodYoMF3SqN1UrtomXdFKiesVycU4YhFxeXTFfzhlPJ2w3O9784VvqsuLlN3/g7//hV2z2B455iVIKW1j0w2AKczGu+7ZTyE6eQAnGhWWG8FDWHWUtqWuzeOu6oUdTljWPD4/ItiWKfKbzGU3V0LU1fmjUkNEoxncFVZHB0NMP2tgA65r94wNSdsYYc3JfDYMmdG16bRMFCauzNe/v77i/vWG/39LWFbvjkfMnT6mlQsmOMIxo1UA6GRPEEdPZnKIoKKuMNE2BwdC0lSIKPXpl6ISBHxrHvbBZrs7oZEPb1nheiHB86rZmv99Qlzln55dMp3Pm/5uzN2m25Miz+34e7h5z3PkNOaIw1dBNdqvUbFLUQp9Qn0NLLSiTmcxEmWkno6nJarJUrAJqApDDyzfcd4eYB3fXwiMTqGZXt1nmBsiHtMR9mR4e7ud/zu9sr9AqwhjH6XTC4Sjrs8epO0fT1jTVibwoOJ+9GmDx+vju8gkXl9dzIx5oreialqqqefP2Nb/4xX+gaSqePX/JZr1m6jsCFJ99+RdsLy9o25JQKf/gGW9qOR4e+c2vf0l5OvPppz/m6slz9vt7vvndb2YIyUcs0iAQaC29I3+uW0yjiCyJ0aFnRNlpQgq/gIZpoupaemNwgWaYfCCua1qfR3KCQGpW6w3LxYqyLMnXBUEQ0JYH/v3/+X/x5t0dh9OJum2pu56qGebSLE8lcQ4m45is/38662FdKhBYY2mHgW7occ4ghJ/ADONA0/qIszUjeZETRRE3b9/y+s1bbt7eYZ3PbZ0PDzRlxWQsXef9m1prpBRcXO7o2s5/Bmsx1tGbACdDXn7ykjCO0ZGmrSv6tsXiGPuBMIl59epbNrstFkEUhqhA8jBTO6TUPjhnfFrTGUsSRcRZhrVzbsxZsBNhpEnTHDsZhsFD46axZxp67t++4f7unQfkjv0ctMvZ378lUiEy0Nzd3NB1DU+fvyDPC25efcfl5VPauiWJM4rFEvDN1Emac/30BUWxxDqDnuW5sqw4lWd+/Ztf8tVXvyQvCp49e0EcavqmZbO55Iuf/CVCwtA3nvSnI4Zxout7Xr36ht9+9WuyJOeLL/8CHUV8+4c/3y36T2N2opDwfW9TEKC0JNIBWgUorQmkX8jO+tbeYfIQhKZtPXSh62fj80QcadrOF2zFScx+/+DNFUISZxlf/fo3/D9/93fcPT6yP59omp62Hymbzt/WHfhUo/CvW5hb33ypWRgqhskwzdXcHkjmq8jbxoN+zdijdchivabram7v77DWsVjmfPrJS9pTye3N25lpVWKcwzpBVR5pqpLtesXQ9wQqwOKDiqNzXF8/4+XTK44n/7mL5QpjHcfHE4vlgqbufP5rMry7eYsQHhacRAkuCDyqB/9AhZGmH9o55eofRKU1QkiMFZjJslwsmcYJ54R3p+G4uLgkTjOsE4QqQmlFVZ0JpQZrkUoyjgPOCW5u3oA1SO19tX3fEkYKHSmKYsVyvSGMIqZpwjkfnLy6fubLbwNHGGr6rqeqam7v3vGLX/wHjscHnjx9zm63w04jdnJ8+vlPuXr2jK6rkYEgy3Kc8+SYsjzz1Ve/4uHujhcvPuPFJ5/92XX4T+PI48hX9wlf4xepkGjOgAthkYGnQIdh6C8g/UDTDX6MqkOEVigjgIambQi0xAG3tzdUlYe5RlFIvsz5X/7n/5W/+8+/pBsG2m5gGCcv0v8A5OuLiefuGQTGOhwGPaN1+tESRjEyEBij6YYehp6hb1nkvmpwtV6z3q59xXbTsSwylPR0j7dv39I1A03UIpFMdsSOPe+rtVXgKOKIOIypxhomx8urNX/zVz9lsd6w2F2gFiNJEfP73wmvAuAX2yQE9/sHLA4lJQjB9vKC24c9aZIRSEldOfreny3NNBIG/nwt8OE/IQOmaUBHIXXTEMjQ1zeagYvL/462vWMaevquJxABdXlC2JE4TkmSiM1uS1tV859eQNvUJGlGXVcMfYc0jkT5S7JehTRtRVvXjONIFCVcPXnB+XjgfD6gtcRZfNR8mvj6t7/m/v6Wz7/4Cc+e+3rLqmko8jXFT1fcvP6WqixJk5xxmuj7DmMsNzdvOB4PvHj5o49bpCqQSCFRgSAONdkcoZUzLEsGEqWUJ7eNjnZsMM6QhClhGNHMZ7ph8Df7KPa30OPjAam1d6oHir//T/+Z/+Pf/99UTYULAqzziUjni4P9AnXMr3vPp3KAsAKpAp9nbwXh3AQnAkc/jAjR4CwYLamcIU1i1nO4T0mNjjR113BZ5IxT73vfJ0PXdghrCKOQIo3JFmu6pqF+uGMZaa5XBW0WUyQh/2qmSa+fPGUwhqY8zkRkiHVI0/U87O+5vb9j6HqePn2Kmyb6ceTd7Q37vZfDzDSbYkZH4C4+0wAAIABJREFUnhWYUHlua6CJohClA7IswRHQNS2H/YMvRps8pS9KUqwz9H3P/e0t1hkv+tdHsnxDWVZeTgwjlNQUxQIlvazoHwrD/c0d9blmd7VDpyl5tiAMY+rq7Gl+CFabrZ+37x/ou5Yo1Iz98MHUU1ZnXjz/hGfPPiGrKh4f94y94cXLLyirI29ffUsgJHmWfz8EsBW//frXH7dI/cTJEYaSJFboyDuiAgEikEShJFKCJhAewzNO4EAp79yXIsS5DgQM1l92hm4gST1L08MMDP/bv/vfaduaZax5bHosszg/1z0H85n4/WIFfJ/77HFt2gEnJcp634CZAkzowHovrBsNWewvS/liMRNDvOiNhSTJuLvfE+qQ9W5LeToyDC1plrJaL1FOYgiQEtaLBBWADODq6pLPv/yM65cvcULR9Q3b3Zbh9sE3zV1fsSiWaKVZ5gVFVrBY5Ny/e0uaFlik12m7mqapqesWiSWJQx6rI33XEkeKPF+QZDFZvkBIRd2cGfqeLM9Js5iLyydorbyravS14pP1ydDNesvt/Z0fAY8DTVOz3W6om5rNPLM3k2UYOpquxFhD0/rvY7lZE2qNXm1p25qmrhhn6uHVk2eU5yOn4yNSebBuPctVf/jmdzw83PPFFz/5MAQoy5I4yvjyp/+CdzevOD0eiJMMM5/9jbUft0gD4XzVdBz7Wa3yO5VSGi0DhEvQKsI6PLfUWcJIs8hTtA4Y25G6qjmXJU3TocOI8nwmDP0hehw63r55w9/9x1+wyWIiKWn6iWoc58vSvIt+eOPbudTAR1gAj7MhACsYRwNmQKkAO00+sZilvktpuWCz3ZBlOWV5ph8GtFaslvNFYfCfVYcKMRtmAi19L2ieECUZcRJjpomsGAiAF59+TpituD+d6bt71psNWZJjjU8kVHVNFCWYcfCNHmFIeT6TJDlpnvmMmAzmOPKJ4+ODN40noe+Udw6tJFkas7t4gpUCHaZIqQikxDpYrrYo7R1cYZjQ1AeU1ty+ek0YanAWIXw6VKsaMbcbSgFJmmGMQemQYrnm7dvXDPWRNM65fTdRlRUXlxdERUaaZoRhRF2XdHMgcLFck6QZh8cH2romCjXTZKjKGjMZ/st/+U88efKMl598TpYXPO7v6bueJ08+YbXe8ubVtzjjyPOCrus+bpEaM5EkMUkU+Uq/OTqrlETLgKF5//oVTGZCKclmtWKz3iBlQF1XPNw/0LQ1F7srdBTx4rMfsV5teLi75/Wr19y9vUHZievNmqqpiVRANbzP+M+L1H0v9Pq0gA/VWSHA+YsbzoAxSK1n6Ja/3SulyJKUJE2IkwSc53He390x9gNSOPqho+s6urbDlF7Ij7SmqVv6xUQYaKxUM/BLMI4D2WIFOiTKC0Znce2AsBYztL7/Kgy5uLgkSiJO+z1mGDDGcH93y+XuAikDzocSY6BtKw/hmMsWAhkjVYA0klCFSK09t945lJbkecHt7TuU0oRhTJwuGMeBUHlvqTUeTZ5lMbbqUCr3cA9nkVJQNRVXF5fkReFxQ5Phi89/SlEs+fqrX/H4cEs4eopM13VsNmtWuw06jFgs14RhTFOXPvUQSC6vnlCXJYfDnkCCRNE2LeM48ur1tzw+PvD55/6s+rjfcz6fUDLiix//Jfd3b2fP6kfO7q0zREqTRKFPglo7m/U9J9M6z3Wy1qKUZlEUXOwuyeOYU+tBVWGkiZMdQkv6sSeTK5hF9+dPr3n37R959vSaoWlput6fKb9fnry/JH1fXvb9wjXW4CaJv2f7Jo5xHP0ESkiiKPIXszwjTiPvNreGsiyZJo9R7EfD3c0bmpk47dmfHhTbzkS+izRnc7mjPJ7ojMEJhYgSVJpRdRPWjmRFzvWzJ9zc3HI6l7hpYrlYMUwDOowYm4Y4CkmThPVmxzh5g3VdHhm6AWOcRxlpP00TQpJnGVKGLJZLojgmcGKuavQlCc+evkApiVLSs6aGnlBJjo3vGRi6ino4s7z+lK5tyPPCKzY6Jkk8/Ox4rIh0TODg+ZMXrFcb/vDH3/LH33/NuTmSRhl3d353vLjakSwKkiQhDMN5V20Yx4k0L4iTlONhT1Wd/RDAWKqqYpomfvWrv+fi4prPPvsxeZ6zf7inbVp2uycsVxvevPrjxy1SGXgSMs5hzMQ4Qag1kzH4BmvrQQLWkqYx2/WaRZEjDIhgQsjAKwEzVU5YS1WeuLzY0b3tuNyt+fqXFXmeUI4DwRxr/QfL8cOifP9D4AXn918XQoCdoVeuR2mFCgVSSS52W54+f+p9scJj05M4Jopjb/6923M4HGa7nz/7xnFInCX0w0g/emBbksRYgjnDr7h4conW3qPgzMhx/8D97T1mmljk/qw1mImqrFksdwj3iA4jZBSxubigazvqumeYRrJ8weP9HdYZsnTBOPU4a4izBALNxe4JYRIjht43dlQnwlCzXK08mcSMpFnGu/tbAhHQVhVKKc6He66KkGnsUSrgfC6RQvD05TNf2qFC6upMvkvohwplItI45S9/9ldcXlzz1Ve/4v72DWrssc7QfdezXi/ZXOxQcUyx8LTnuioZhoFABGwvrjyf//DgKx6lpms7xnFkMm84nh759Edf8vT5C46HR47HI+A9qx+5SB3CWabRl5yKOevu7Ohz78braEmWzgaJFCbjQa4zg6ntWgJp0FFC05asw5CHd7eU5zNxKLl/9w4xH5qVUugoRDaDz9EzC/bzzZ4ZfuAhsn65innm73+dw0zOO4aEr4lZrdcUWcFytWSxWJLlGTfvPD59OpX0Xcc0TiRZgpKhn+9XHbEKGY2hLBuqlXfKF8s14zBRLNeeYw+slkuWRcwfjCGOEs5VxeQc1jrevnnNbr1jsVlh7IjWIaHyufuqqhABXF0+5fXrP6JCRRhoT83uHYFUTNaPoZM0xgnfFyplyOF4Zr3dYe3ExdWnlE1JoBR91yEDxavv/gBC0FZnWF4x9B3rzQXnU800DOSLAiccUitipSjSzCcopg5jJ7SOubq4Zrlc8c23f+D3v/015/pIGqbs94a6athd7shXC8+t0iFtU9E2Xq6K04zrOOF0fKQsT+hQYa2jqvwU8auv/j/u79/x+ec/IcsL9vd31PVHRpqx3l3UCovDEkU+KuyEB+U6Z0nTFDH0hGEy3/q9vmkmGId+no1rcL4wtmsGnJyw08DpcACcl0ID39LsIQHuA3rbzfPO9y/+ecV+EPf9j7kRWgSIQCC1JEkSlos1m90OFWqM8dCIrh3AOrIsJ61bpqHHmNT/+uUaYw3jcOchE5Oh7Xsej0cOjyU/+vxz1hfbmYnqO5Me9/cMteKzT15Sty3dzWve3rzj+tkz6mPJyxcvqWvPWxWz9HU8HnxSwHhDtlQRq+2W89G3Xjsb0mmJCCSrxQoVzm8vG6BU6Ml5woKzKB3w5Po5+8OBsW85Vmce7289gqhriOOIQYBWAWBJEq99J3GMEIIAAeNIFMVMwjLaib6vMVNIGMb8+IufcbG75Ouv/ys3b76boyOGt28GFmXF7nKHShLyfOnlqvo8D3EE6+2FZ0Tt7xn6nijUH/CXk7WcyxMvX3w6e1Y/0plvjY9jWGuRIkB6Aq2fRAiBjjPiNCONU0KlUBKwFssMM7MGKTWhChEClsWKxbLAuIm2r+m6hqbpCEJfavYeaRj8ySDXKwz+Zm8/XKh8c5zfsaz1cWb/Fx6idUSaZVxcbph6n9EX+MtYFEUoKf2rvOuRgUIIyaIoeHJ9TZGmbNYronkmHgSS3e6K9W7HMIzUVcNqvSbLF0ShZJHFtE3N6bgnVJIs871QdVmSpSmBlhweHnjPAWibiqHrfLmCCDif935gokOE8Dd9At8+kiQpq/XGa5tKYuyE1Jr9/RsWixwZCI6HB+I0JwgkzhqaqsI5QdP41uo0TdChN3o4a1lvtgxty/bi2ufROg/ybc4npHPEMkQHAmN6+q7CTCPb9Y6/+Zt/y1///N+QLArO7ZGmqzgcj3z3zXec7x9g9Lic5WpLsVh61WL0zNfrJ89ZbbZYPEwuEAF1VVNVFb//w9f88pf/EaX+/FL8J3fSyYwY4+klURQTKl/rooIZAiYEURQSIDBm8DdTERCqhEB2GDOXQgjhqc9mInKO/X7P/uGBLPEQhGLhiyG0Vh+mXHYcEf/IefS9mvD9zy3OCYQM/IVDqtm4HJOlMXVZc3Eh+eSTH/nysbkifLlcUp3PTKFGyIDFYkGaJ6SZv1QgfMXNbrtDq5imbrj67JrH/SPH/Z7tekFdemdXHIWMw8SUOM5lSSAkY9/z/LPPaGqPOwR4eLgjDEMEgWdkIZgmQxJHHA/7+UEKCAKHlIosTYnjDCkVyhmSJPNoRjxFL80WOCupq9K/Eaxlv7/DmJHqfGSRZJ4yKGOsECRJRBxHLIsFRZZRnR5Zr7aczke6cWDR9+RFQRgnyMDO/PvaU1/ChM8+/ZLt7oLf/vbXvP7ujwzNAWtzbm4myrLi4uqCMEvJsoIw8kOAvvOVPsvVxstV+we6tvFy1cxFMMbwi7//f//sOvxnTM/+RStlMEskCq08EyrUkjiOiJMQFQaoQOGcRMjQC8ROMgw9HrPT0jU1whjK45F3Nzc83O+pq5Kb2zuOhxPjOCG1Ikl8fNa3a/AnC/L9xebDJ3Pff805cP7k+v2NPo5YLhaYaaQfBo/XDvC4lyxjt7ugyAsC4Tnvd7f3LJar+eabQCCJ85QoTXn6ySfgApI043zYUx98hczvf/8H2qanGw3ffvsd5/MZHYYe6jsaurbBWkMcJxR5TpwX/g9eSs7nE9vdNUqpH9Tx+OBgHCcslivCOCYKFVJJj7ScBuJIIe1IHGriNOZ03FOd9php5Hh4xJqJtmsJtWSaBtK8QErpSTNSki8XtK1nt65WC54+eYpQmofziYf9A9XpgDCWSIXoIMCaga7zD8KyWPHzv/5b/uZf/Y8sNlvKtqTpzpzLM99984rDu3sYOrSULJcbiuXqQx+qkprL66dsdhcgIJCe2VDXjS+d+5hFGuqYKIrmSkWLFYZAML+WQ19vIyTB/CpWgZ8OCXw4Tgq/5ffD/Fp1vgltmjq6pvWBrPsHypOPt2ZJThp5WtyfrM15UQrhi13h/Y7q5q/5hRrMWmOSRCSpd7mnqZdLuradL11izuEnWGfnqpiG/cOe/d4Xcb2niSRxwuPDHqUkbVNzd/eOMNZESYzDMA0jVxc7oiQkTELCJPJ4G+XfNEmWcjjskUqTF4UX9OMUEUj6ruG0f6DvGh7u3jIOvWcJDANt6+kieV6QZSlJFKKUJAgEZuoo8pwszf3X1HzeNpMvb6sbZBCgtX/TYX2sWgWCLElJ44jt9gKcIY0jtJYoLbm+vGSz2VEPI/eHA4f9A0NdEwaSaJ48jmND3/rZ/8vnP+Lf/A//E1/89F9gpeBcH+j6mtu7O15/84r+dCawhjRJWa13pFmGw6cI8mI5U0+8Z9UHCj+Sqhfq+XzonKc5O4l9fzmRIcZ0fqKBn2II3z2CdYJx6uZNTnrRWUc49977acmKhKH3RuRABf7smiVM0+B30nlheg30/aXoH8zy588i5kuWkpI0S4iiiDhMvNyUpr5VwxjOh5M/0G82WGs5Ho+8ffvWX9qkYrlaMIy9n+ZYODzeE0ch9w8PJGFMVZ04Pj7SVCe0EMRZTBzFvP7uNbtupFivuXnzmiAQrC+vEYEgjmN0FIKQvl1QOEKlMTpmuVjQNjXW+IevqUuvEwvP5deRP7ZEYYRsGgInEM47qPLEk7alimjLEqUT+r5je3GJNZZllhPFEZMLWBYrqvqEW+YESrFYLLi/9eURcRzSth1N21EUKWmS8Hg48FiWdIM/AmRFQaw1ozWMZqTvDUpF5EnOv/zLn3N5ec3XX/2Kh7t36NHLZ13Xs16v2Fxs0VFEsVh9mFiNw0gwe1bTqvRy1Z+fiv5zEyeDmUas8yylecADAuxcPIAQhGHMNFW4yflxprR+VCkCVsv1jGky1G1F1ZQcH88Mg7ea5Vky+zUD4jCB1Ps330+W3r/OdaTmeK9lGsc/qTn3EIuAKNakSUye5SyWGYuiYLNe0Y8jXdORFwuk9Dvc4+GRqqoRBKzXqw/OIIdjs9sCgnHsCAJBeTowJSnCWdabFVp59lQSJ4zdQJJl6Dji7u4WZwzPXn7G7uKKoe8pigVFscA6M7ee9PSdL48NggAdRlxcXnE6PpKTUVYnlIoII2/mSaOIQDh0IOjsBHYki32UJ5B+x+z6higu6NuGWGkO7YEii8iLjGKxJs1T8iyjyBbESU6cZuRphhCBd43NR7i6bhkYubjY0jQZ+8c9/fGRru8pioI4zZAqYLQT0+jjIVrHPL169oMhwFecmiNplGIeJurKDwHSxYI4TtBhRFOXtI2f8ydZ7hlRh8ePW6TMN2gxT3wsDjFrlzjnBecoonM9SkmwfstWOkHQeiykDknimOp8xsyYxr7vEEHod4UoIQoj0iwnCjVmUt5H+SEnLwhk4Ls4Q01PzzgO3++oM6tUBIow9OPDvMiJdYQONcv1hsPhyPXTFzhjSfMcC/Rdz2K54HTyMRUBhFpyf3vL8+fPCZXnc7bjyOP+Ea1O/PRnP+Px8ZH1IqPvOw77PWme0Y6DN0JPE5vdBav1ln7oPShj7KnPJ6xz3N/eoEJPUtHKQ2/HviGMQlaLFZPpsM6QZyviJCOQCmEtQnqCXtMGaClJw8hX+yCZxo7Dww0XzzJEENAPNbiJKM5YFAuKYkkSh2RzldHl02cIAdurp5Tnoz8La02USKRSdG1H07SkaUQc+VzWsTrPu2o3T62iD3KVv1h5++LPfvIvubjwu+rtzWuGeQjQvxpYLSu2lztUElMUq/liVTL0Xq7a7D6Sme/sBHjtUmmJks4bnufMDRifcQ8D9Khw8/xehxrrLDLw8VkhLMWywGI4vjoxDhM//cu/4LQ/8EoFOCdI8xxnHOXMB31/o5dKQuBBZdYYzDj6Ylu/hHHCgZstg3FClmas1ysWecZi6f+yt1KRZDl2xncbZ0jShGmavC5rHEIKwjhCK8nd/T3b9Y44zXBtz3q1xpiR8/nI+fhIW57523/9rzgfz0zGZ+irsiRNF2gdslyvOTzcg7MMo4+CDH1HGufoNKEsS+qqRAiBcxMyCDCMKKlY5AvyxQqEZOhbBDlSKB8RjxM/VHETzvl+qPNpjxSKujx5g/L2gmdpwrub1ywWBVmaIZwBOxFlOXmeoQWst0/I8oLj4YGmqvzvH0YzJ8Dvqn0/sN2uyTK/q94fj35XzQuSLCeQIaOdMFNHN++ql9tLln+75Nvv/uiHAOWJJEywB0NdN+wut+Sr1fee1fdDgGH8uEVqZuCX1pooitA69DqmUBg7oHSM1AFCCsbOV4pHoe/wHIaBYZroep/Bj6MEGfiz1sXlFV98/gWvgj/4+AcgBRzPj9zf3dG2PQBBEJClMcZMdN1IP/jXrJgvUR+CTc4iA2/SXiwKFkXBersjS7MP2G2sZZztf8468mzF0I+ESvPk+oqvf/cHHvcnsiQiijVXl5ds1xvSfMXvf/dbHh7uSJOE1bIgjBJu7x9ZFAXZsuBx/zh/HsNyvflQDpZEMU3bzkTpis1mRxBFVOUZZyxWgHOCLC0IhKPre1QYI3VE27XoFpzdIucHXqkQqUekjHDT/DaZLMYMvH31B8CxWa0QOmSRZSyLgjDUmLEni2PifOF5pkoz9R1ZnBNdp5xPjxyPe/ph3lXjP91Vo1jz9Pqa07n0ctXwvVz1wyHAMDS+uTmM+fLzn7LbXfLbr3/Nm9ffMDQ9xua8fTPOQ4AL71nNF4RRTFN/pJivlCKcWaNSeFoIgT/8K+XjJIGeKSeBINReU+0NdOOIkiGhTubSgQYz+QzPjz77nO3FFVmWMYwjxgzc3dzw9s0N7+4f6QfPcxICslSTRHpGxvgPrAL/TykgDiBwnkcVhprLqwskECeJZ9onHg9JELC5uGCaJpq6ZZq8t/Lm7VtO5Zntdk2cRATaQ9Hu7h6wQlBVZ9IkYrlYkmY5xWrDcrkkLzKSLOFxv//wfbVNzdgP9IOvnDw3NXEae0SO1gQq8OZhazgcPVZdBJJABmTZAqkUYRR5zv7Qw2Rw7xtcRODphmMLZvLVREFA39WcHvdUxz3COaJIYc3EbrMB53ytDo5lsUAJ6YsfpGCylqFtEcayWV/y5OlLssWCYfI2Sa19VHq1WpAmEULCarXgyfUTkIqH05H9/oH6fERaR6zCOWfW03UV09izWW7473/+r/n53/xbsuWKsj3T9iXH04nvvnnF6e7eDwGUYrn883CIf7rYIY797VR6rqezBoH1YrOKQEpfg2gmjJv8eFMIut6bTpyws0LgKXdVVXI8nkjTHCUk2/WGJPEpyJu3bziXDaeqwcwXJmsdZTlgzIBEEEov77+/TykEsZb0zl/Y8izzLvksI44zthcbVJygtGEYBpq69ccTZQmCFq0U3TDCuSKKNdvt2vOkypK3b96SZimhDsnjiM8+/5Q//v4PFHnO2Plfk+U5UiqE89jJy9UT7643I9ZohrZG6RCV+B6syUyYGW5xOh+YponlcoHFzVVEEXG64P7hjsBBHGp8UzaEQYAWgmnucLIIUh0x9DVSeRr3dr1htb6gbmvUJAgc5MWSav8t26tPmQgosoz93VtklBKFGW70k8U4TLi+fME5PXA8PND3foIUxrF/eOYjACiur64oy4rj8fD9rpoXhEmKDGY5bGgwxvsAfvTyM7abHb/73W/47tvff/Csvns3fhgCRHn2cYtUSY9I9KG3EecCpPAzdiElTkmc8f3pAjE7noIPBmicnX8+Igh9w0WR89mXP+Hq+grbN1xf7Li9vaUfR5qhpxsnwAf8rLVUdYMWglTOppK5oVgISHRIHGvqYaSxAc9fPCeLUxarBUWWelIcATbwFdbMJhWhBFXVstpsePL0Cbd3t/zx199wsdux3a5I45h+6PndV1/zyScvSOMd5/OZfLHg5uaGn/70JxwfH3GA0orH05FAanYX134saR13t28JIy+HBVLQdg1ae4S7A5aLjf9vQYAZRlTkzST92FOWFc+unnK5uyRPU8w04hA446czgRsRUYZwE33TECpNEqfeFRWFCAyu63BOEichx65CyoDF5onvg9XQNEfM2BHGBaGKsV2LUorVYksSZxyOD1TnI4I5oZH6t0HbtLRtz2KRkyYJ+8Mj+7O/RxS5Twt8L1cN9HZCqYgiW/BXf/U3XF5d8/Vv/iuP+1vC6XvP6nr9kXzSIJDgfM2NcwHORVhfcQzCIPANzJOxOCuwToCUWBy+UyFAKcXQdwgBURwTRSlxkjKMvhDi+fNrbt/dcDyV1MPgYwTufYrJT7zCQBApCTLwYN9ZrC6SlDSNGO73XCzXfPrJJyyzhCzNuX75nPJYYm1DICO0ChjHie3VNbdvX/sEaNN6X6dzhFqyXGRIKQjCmLppGAbv+TydKzZr5V+VQlCs5qrBquJ0PpMvCsxoaZqapqn8Z3ew2V545pHwOm+a5x7ViKVYLr3ZwvhLUNdPWDS3d7c0Tc1ykbNZb4hVQN0fsELgxg479kymJslWCOd37SAQbLcX/oycJgxiQpAyEiCxPjKtNIv1km4YSBZrwrilLiu6as8U50Rhzve1ijFXF89I05zD4z191/qayCieL1bhPCFyXF1cUNcNj4dHusMjfd9RFAVR4uWqwUy+78tMhDrm+ZOXrFfb/8azOt1PH7dIpQx8ZBmBmfyFQ+nwQ4LTGQfTiJh6/CVcIOIIW8680jDC2JE4TsiygtGMrNaKvCjQSjH0A0Wekxc58vFEMFmE6OcL0Xy7FxCqgGQ+LyqtcTiSSLMsMq+x7hU/+/GPub7YscxzpnGi71oe93sshsVyRVmfieOEvm0wxtIPPeXpwOPet/Bt12suLi8Z+544y/nmj6+4urogSfzli2A2IzvHm9ffYY0hjBJk4A0TceqNJmYacQ6yGfTwPvtfFCsQgZffCBCBo+0q8iwj1CF119FPI7e3N95QbkZkIOaHyC805yxu6j1nVStgdqGJns3VEz/hCTWhS+j6EqkjTN8RxbGPnBjD2PUIGSLCgMUmpK89mKIZe7+r6gTXd0gpWeQr4jjldNz7tr1xPr5JiZphEU3bkeUJceJLgA/VPATI5iFAGDJaw2RH+mH6xz2r794gx/7jFqkvtJtw1ovcSiuk1l4CsRZGXw8OfmIiggAdJUzTecar9AxDy2KxputaTqcjfWdQgaJvG7q2wVhDsUzZ7Za4xzPtOFC1fgcLBCghSOOINEmROoCZZ5/GCUprjqeSbLHgZz/9CctiSZREpEGANZbRDAyDbyMZhwElJW+++4a723tC6QtelfLZI6UU42hY7y58Zc9mQRQqysMj6ws/RvTFa5bH/QPOggpruq5nu96iVMibN9+SFwuSJKNtO881dXhtWTjvW00yPyWzgmkaKNLMT6OCkLY70jY1sVJIZxiHBjeOjL2fhTPLPUGUEyYZgYA4ilGRd6GJwaKEJZCCUcckixXl3WuSfE2SJlgzoIQPRAoV42REmPsmu6qs6KtHTJwSRjmaENsalI7Y7Z58yDJ1jY+6vJervE+hoe9HdrvND+SqA93wXq7yCYPRjv+4Z/Wb3/P73/3m4xbpNE0YY3DSztRn/8pxLsBNE24yGGN83ZybkGGC0CH90GOmkbo+E0UpxjjabqAqS569/Iw0zZm6ButmwG0/EVhHEgZEgaCXXnSQQKIly6IgTTNfejvvToEI6OqW/WPJX//tz1kvVwQyIM0zwiik7ybyLKGTktPhQNM2lGcfIkvzDCsEaZHT1A0ygPVm5fM5Es7nE3d3D0yrkWdPrhj7jnC94ng+zHP/mDD20tiT66dESUpVndluL7DG4qylqSsC54cbcjaQZPmC8/4R4TwyM4kS0jTC3cBvAAATwUlEQVSHQCIjxTA+EoYxeZqwWu+QMqDv/WTPCgnTSOAsUoYkSY4Zez8tilKyJMEKix1r7GSIsxwpQEtNlORgDcI5kjRDDgND32KNAh2BlhTrkKitPId17DFxQahTnOuRJiBPFsRPEk6nR1+cNg8B4sRn3rqup2lakiTk6ZMnHE8nTucfDAGKBVH4gyFAX2OMj7L8+Mu/4PLy+uMWqTGOyThQar5BCpwT2HH0BA0z4d1IBisCZLpChF5yYZZlwlDjMAx9xzCObDYXxGFEWZdMw+A10iDATgY3GhSCVZH41hLrs/KL5QIZSJqype16ZBDQK2+eXW3XfPqjH7HIMqqqYbXbepxL19B1/pB/uL9HaI1DUKw2mMnQty3TOKGVBGdYbZacDidAsFosCX8UkCUZl0+fecOJGamrkvXmguVqzWgM4DFE5fnI3d0Nq9WG1XYLztK1NcM0cnV5zfH0iJ0murbmfDx66kgQsF6sAIMT3q3/uN8TRTHr3SWr9ZYoCmmrM0YIwln4d0J4rCbWy3IWojAijiIGN9A1PX3TkK13DF2Jjrx5eWjO1H1PutoRpb4joO86pqEGGWNUhE4lqyimKUva+sAU9oRxjibCdg1KhWw3VyRJzuFwT1OX3swyU260VjRNR9f1bNYrsjRl//jIw+lEPx/tkjxHqtBvOFP/QQHYrD5SgvLR3Nhn3OeUKIyMve8LtWb6wFlXUUyQ5dggxOJwQeCLbyeDsI5pGpBSsyhyzDTMHUyef6rnceZkDMXkcEpwtg5rmBe5byvZP54IZIAUboaZhXz56VOiKCTLUwKlqaqGKAn9Wc5a+r4jylKGYcKagUBYDucD6/Vufm1p9vuSV9+9IZTSp0xlQBxGXF5fEkURebHk9Xd/RIqA9XpDVizp2ppX7976VubBjz7TJPPfu3U4gRf1pc+kvz+/Cuf822m0BMCprAgTyc3Na86nM0pJQh16SByeiucs2LFlHBqEjNBpjg4j+vKAHRsiufEUmVFybM405ZHLF59jhhYbBIRxQlfeY6eSqW9JFlvi5YokTWd8ZocZpN9VZUC20kRdTVU2tFOPiXPCMPMhTDOSxinR9QvO5YHjYe/xQDokSvzkLww1TdPinObJ9TXnc+kx6GP/33hWhx94Vj9qkY5mwphpjgaHyEBiBoedDMZ0RDMEVUhJmK4QcYJtevq+ZzLeUGGNQQcKB2R5TpLlTOPIOA0QBPPAIPI35Nlp75TGCknbtDhjKc8VVddxajrWRUw/THST5fnzC549u0bP9ONAWcryxDBG1FVJU9f0XU83DUzDRFlXOARVVWFmF5S1lrqpyaqE51/+mEW+oCpL4iKjWC5YLtf0Q8fD3R3PX77g4vIKJwRvX3+HHf2D4PE9W0Qg6JrGF4KFEXGS+M4o55jMSHM40bUleb4gUAonoGoahnPNd9/+kb7pfETHjJipw8pwrsgUDF1DdX4kjJdEsa8PH9qSaewRWKauZmhKuvpMlGSEUYwzE+M0IANvAhqnM31fYh57hq4mXW7ReYZSc9nZ0ICMMCokiANWYeR31ebINPZEcYFWMa5tkVqxXu5+IFedkEKgdEj6J7tqx3JZkKaJ31XPp/msmvuE6ftd1Qwft0hxkkAEaKkRgcfZOGfATIQ6QuvId9pLhYhTCALv9BkmjBmRQnsaiXM448jSnDDy2Zqh7xmHDiGlJyynMeMwME4TkxDkxEzD3BPatpR188GSZwjIspwf//gLXrx4iSBgnEbOtX81Ph4m2vJMeT7RDRNWeLvf48PeoxfbhsPjHmumuS49xDo/np2mgaLISNOUp89fEOqQN6+/I0liLq6eUKzW7O9vCbVivb0Aa0nynL7vGbqeOM44nw50va88fO8zqOoSJQRPn7xgGAfSGczQ9j0PD4+8efWGNPUVMkr6MgcXekqLAMa6xE2GIFA+oTp0NOUJHQQIY2iaPVNfY61ls3vK2LdU5SNxskQohcsyr9S0tb+8lBNT35C0G+LlhjhOUMpHakwvEDrGBQHpUhH1LVVZ0VYDU5wTRhlqBGsMURhxdfmMNMnmIYCP6/xwCNA0LeC4vrykrGoOxwPd4fD9aDVJUcFHFuCKwHtKBTAMLc5oDyqTDp2tQQYEzkKUQpyCCDCTwVpDKAJE6El7/gwmSNIUGUB18u4bKfUMt9WoICBUmixJGY0h0j5GXdYdk/UwVycMQkguL5Y8e/6MZy+eouMIrKPsGu7fvaVuaoQIMOPAZEdGYxh7gwpjynPJd998Q5KmdE1DFIasN2uOxyOLIkPMLFTvN3UkWcbxcY+ZDE+ePKMoFoRac9wfSLN8nqcrzucTw9CTpzlKBnSjQQpFWfrose9ltUgdoUJPvFMq4FSVGON4eHjkXJY8uXrC5fVT4sRLa2byR6ooTmiNh+uKwMuCY++ltDjUTF1N39WYsSfNFoxDizk5xr5B6WzeRcEmAqE1sm2wXcswVJjDMO+qO8KiQObK9yD0DS4IMTpERJJlGNJVFXV78rtqkqNVgp17sZaLDXGScTw+UJ4OCIcfXqR+V/2hZzX5h57VWa76qEWqtUZr32Y3DhNG9ARSsFyvkEkKdsSNkiBK/CzZeL8j8w7RT5bJWuLI+Wa2KGYcDW3deHlLgJrln0BJwiQE4Wi6ETcOLBcpCGi6YWbxCzbrBS9ePOWzL78kjhXv3rwmkFA3A3e37xjHgavra/+5gxBhB4a+x+JtY2GoaZsKRIAzhiSK2G43WOPb78ZxIE7WjMNA37U0dUOa5yyKBXmWMY0dfd9wef0JVVlxLk+cDweWqw35HEAzxqBEQG9HfO+AJ0xnae5bQrKMYZo4nRuauuHm7RsipcmyhLzISZKYKE7p6z12Dh96AEeMCJQ3TloDbqJrOwIhfIJUh4jAVwANow/kaaXoh5bt9oKmqaiaCqQi0CG0NWYc6OoD09CSdD/cVX3X/dSPCJXgZExcKMK4pTpXdOUjU5wRRTkO76wPw4jLi6ffDwHaBq30955VrambFsfI5cWWpvEXq/54oOs/UidNYu9bBDyXUzjyIiVOcoRUOGcIdEwQenwNowdA2PfkZZh7PAXluWS9vcbayf8BzHHnoe+QSqHDiKkf/BlVTZjRox7XRc52oxAiIF8uWW2W5FmG0gFdVXPz+jvOVU3d9BwPB7Ki4PrZU5zw3gNrNc4FhFHIOE4Y51mddpqwwiHdRJ5E9B08vLvh2SfPCQKFNQOH/WEO+jmMm5Aq5PC45+rJE5qmoSrPNI1n7etIEycJ5/MRpZU/BglB09bEKkaHfggSRTHOwrmqOZ6OPNzfcTqeWGQ5w2RwxqGUZjKWpu18+cE0Yd/Hn4UDa73n1jqmoSXIl1g7EScZ+3f3FOsrpr4mjFJEELC/e0ff9awvLtltLjmdDwwi8J2vbYPrWsaxwRxHhrYmWe6IFwvSLPVutr7BGY3RIeh5CNDU1HXphwDJ+yFAj5SSIlsSRymn037uMZ28XJVKpH7vrupI0/iDZ/VQ/XkX1D+7kyrlw1xm6okiX4Go4tw/ydYikhzCDNwExjBNo1cFMB4mZi1t1zMNA7udlxkCpRiGjroqMdOEwxGouWpRBchIkwTBLFF591VeZCxWBSrUBNbSHk84AW3b8eb1Ww7nim6Y+PFySRhqtI4pFkt/c5237eViQVXVPDzc8+z5NY83dygpWa8Kjmb0zR3LFVpK3u4ffLNwHM9gVOG59P2Ijn09uMOnOos0R0kfNnMOisWC/cMtWZZhzMgE5Nly1lAnJgfHU8nj/oHTsfTsKueom4aqPtMPBU1bUVUN60XOMDaM08g0dnPgcWIYOqa+AudBEnbomcaerq1JF4auOqGjBCcMXb1nmnq6tmG52bFab+j7jrI+46QCHfojwNDTt36mP3YrkuWWMPVny6HrvVylEoyMCTN/4a3Lkq56ZIr8rvr9ECBkt73+AdDsn/as5tlHGky00j4/P/rpSRgnJHkBQYBwI+gM4gxwuLHHWctkjDeYwByusggxkS+LDwbgtvWlBdM4zHNtL0MNWhM4h7LuQzO0khqpFVoqH3eajA8GOocR0HQth3PF/lSj53Rk1w0zAiZCigBrQYWapmoIpOTu5gYzWcw40jYNl0+uGMYHkiIkiVOqqma9WbFaL+m6kSSJQTiqqvTfW9fS9/7mGocJLvAm8CAQLBYLxmlAGD8ACaz0pmYx4YBuGKjbjjevXzN0A9PM0RrGka5taasSrXwWqKpOFEmIdILRjIzWYsD/e9fMaBtmLgIc9zfIQHmhfJpIUk3bNgxDhxn9RjMOHW1dfthVz+WRDgFaE7QtrmsYpxZzGpm6hnixJV68l6v8EcgPAUJQKfn6/2/vTHYrSW4oemLI+c2SqtuAvfDC//9V3Va1pqeXY0wZXjCrejDKDfTGtRABfYAAPiaDvDy3oJrlhl6q6o6ybMkedIybZrXhdnvjen3B+yD65D9qVqvim3n4v0dQIciwVUNRWbpdhzUFuJGsMqo7yLZpTbCxlHJmuy3PzPMEuqApGrQueHt75tOnT0wbbgUUdd0QU8I7R1lvVDm+mOxaqlI0qsYW2yyuFtFuzni/MPQjswuEuNI2Feu6opUoi54+P3K5v2eZZw5VJRslreTgzjnausZow9D33N5v1E2FsZYwjjS1CJatLlgF1M/L0y807Q4/iIms1ZqqqYnR0VQ7FDCNA84t1GVBil4wlzFRFEIe8T7y9PITQ99zOJ6YfWBlhQQxeAor5Lq3txdSXFHK4P2IdzNl1RL9iNWGOPcoVqqqI/gFUsKNcpC3jO+CKFKKHANKIV+UGEjREaPDzTOHyx2nyx1N3fLev5M7A2WBmSZWv7AsN2JYCIu0AEXXyMNqWbZxlSwBbGM4l5V4tY6/HVdV27iq4HJ++FpVx+H9q5myMdKrTvP815LUOYdSCVVajocddVWxpkDyDtschBG6ruQk9jXrpgE1xkLwuGWi2R2JwfF+fcEUJWTwwQvsbI2kreJqozG5xJpANkBaUZviqaxKDJuKqmnE/iUlhmnmvZ9kYaCgLEWpZH9jSNHfrjx9/pnT+UyMQtXbHXa8vVxRRrE/HwjOczjuaZuGZZmJPlAdj7y+vPDDDz8yzBMpJsKy0G5fjjVG9ncPmzOfDOtTEhaoFd6Q0FSqBu970b9qQz/1fH78BTDUtZjgNnVDVdR47zkc9mi1cn194tjuUFoTgoOsKCpZxbJGvJvQQFW3JO9Y5l5++Dpis6KuO9wyo0kUxpCMLBHcNJKCJGsIC/M4cL7/xMPdA7f+xqw0yhbouSTPEzE5Uv9MdL9W1bppMUXAL47k9B+WABPDMDL3ntjsfqdZbcqG6oe/c2u3cdXm9Fc29SaY+QtJ6p3H6Iyta3Z78T9PwbGmQHGo5Q4preStKspMcKUuDYUxKARVGOPKy/Mr//jnv0T4mwLOeUATY0QZcSUJXgAROYMuFMYWogYqLAZN1TSYsmT1nmWeWRaPD3IWbaKYooHicDpxON1x63vcPNF0HWmNjLd3tK1o2pbh1pM1iC5wpW1a2q5jmRe6bseaM7oQWG1hRRBTVgU+eJybKTZFvVgyCMter5q2aXkPjtP9A8+PP8nrtijQSjE7x+PjI30/CNvTaLQ27PYHVM6QIof9kRwj43ST47mcYc3iXJ0V1paMw7ugLdsdaV1Fye8cxlTYosZaebBqU+GXgEmrTFCMIeZM8LKOTNGRosMvM/vThdP9A23Tcr1dSa1BlSVmGlndgnM98cUR5oHmeE+522G7bVzlJ9AVqSjRteFUVsxD/23N6vGepvlvzepfS9IgqMFu11HVUsGWZdzkeuKIQU7yByQ3o3KiKS1FKaKKrOSFWjcClg3ek7KA0LJ86FDWYqLcLxkrFjHaSh+6Gk1Z1mgtV6NKWZYwMg0z0+KZ3YL3icKIE4cxCqxhfzwxzTOpLGjajqG/MY4DVZVYraxhlRHyny0VZV1zOB0JPuAcXK8vnM5nQFT/bdsxjQO2kJd2VdVfsZNKyT1WiJ7Qe6qqFBvJEEjRczicWVPk+eefePrliffbjWmcyDnT7Q5y3rJm7s4nuk5kdXkV76PCGgqrKaxhJVLYPfN4BaCsd3g3kYLI+awtt37Usq6ButJi3e49znmKQuDHyRjS+mtVjV+q6jRyvnvg/vLAMPZM8wB7iy5LmCZS9MzDK9HN1POF5nShqhtMIS1A/LoEqGkOlqqWJcAyvGyr1S+a1S/jKtGsXl+fWZZvE0z+BKIrdihd11JYI3vktGLbFrRwS3OSG5w1ZfGb3ypEXVoUkeC1PIK04eXpicv5wpoSWStCcKRNCZX0ii6MIA8XJ7aBRqOzcEa1MoQYyGtmGCaGeeTfj583Y4CVtq2oSuFSvb++En78m1wEGM3Y36jqgq7rGPqRNQ00TUVKnq7dkzd3FaUsMUzcrm8cDmcu53up7P2I0sC6Mg1X1gyqsjSwsf8VeRM2u2VGKcU4PGNtIf/j6inKms9PTyxzFCdAbbYe1eODx2rD5XInfb9CmFtkmqrGW3F3McaC0fj+hq1a2nbPMr3j3YTKK5mAUnlDciZm1xOCp2l25EIeUSalrxcCMWdi8KLDiHKmE9zCbjxzefhE27S8XV+JSqOKraous+zar57gJprjPdV+j+m6bQkwsuoKCtGsHi8ly9AzTLdtCbCntL9qVo+7M3Xdcr0+fzMP1W9hYB/xEd9j/Cmw7CM+4v8dH0n6Ed99fCTpR3z38ZGkH/Hdx0eSfsR3Hx9J+hHfffwH2+21ACBQfeY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8" name="AutoShape 12" descr="data:image/png;base64,iVBORw0KGgoAAAANSUhEUgAAAKkAAADnCAYAAABlh3YzAAAABHNCSVQICAgIfAhkiAAAAAlwSFlzAAALEgAACxIB0t1+/AAAADh0RVh0U29mdHdhcmUAbWF0cGxvdGxpYiB2ZXJzaW9uMy4yLjIsIGh0dHA6Ly9tYXRwbG90bGliLm9yZy+WH4yJAAAgAElEQVR4nOy9SY9kWZbf97vDG2322WPKoabOrh5IEaAaJECKgghttJEW+hL6EiVAa231FQRpo4UICZAALQRKENQDiuyqrsqqHCoyBo9wd3Mzt/G9O2lxr5mbDxGZGb1QL9KAqkSEB9zNn513zv2d//+cJ0II/PD64fUP+SX//34DP7x+eH3b64cg/eH1D/71Q5D+8PoH//ohSH94/YN//RCkP7z+wb/0+7743/xX/3lwziGEp6o7jIaP6HVHKB1w1rBaTlmvFyiR06175EWBD5bp9JLr8VvapsV6gQ/gESAUCPDOEoIhBIH3Eu88zhsQHgCBIvYcPFIEhADvA94HEAKBQEmFEgpPoDUG7z1aK4QUOBewzmKtIYiAlBA8OBcAiVTx3gwBBAIQODyBgPceKSR5psi0REpJCBAk+CCQQsX3HWy6SmL7H6UUQojNNyaIgBAq/j7BY3EgBEpqhFCE4IAACLx3hGDjdUJCsAgCCBm/R1D4YAkEhJDx5xCwzhBCIP5JIj0o79DWYazFe1g3Fqk0mc5AgLHQWINxFuEDAYFS8fI7CR5QKgOhaGyLQNJaCwS0LqhqRb/fQ2tQWuBCAC8IwYKQBECKgJIiXR9NCB4hPD4YtMrTdU3XR4D1jv/2v/s34qE4fG8mPTk9pSxLCIrVYsn5xR+4GL+kWVuUzul0R3S7I4JwXC8mLBZzRJCMhkccnj6j7vXIdUDLgBIBERz4gJQZUhYIIVDSobRAqxyBjgHB5sOT+CDxAaQErSQiBEIIWO+w3iKAIsvRWmOtw1mPUoJMa/IsRyLxLgWRFggR8M6lCwQhhiZKSCQiXjwCTWtpWodzHiFAepAEPC7ePFIjkOl9xv8453A+BmL8O0HwLga0EGihkQGcM3hvU7DF7yGlQoocGUMWhCak4A7BEoRN/yb+nQ8eiNdNSU1AIIJAeI/2HuccIYAx8ZfXOgMC3gusc1gfPwsQSBGQCLwgXWsFQsUgFgLnPSHE3znLBXVdobVAqnT9vCCGNgQhEHik2ASoIviAEIEQHFIohIg3PoBSEusc4cHwjK/3ZtKjvROqsub84g2z6xltY7gav6ZtlwwHp3Q6Xcq6h9I5q+WU5XqGtYZO3aVTD8iykunkLbPJJaZ18eMNHh9iNlCqwHuDDPFiCK9xTuK3WVUgkISg8OlOVFriXcAHjyNmVy0UudIoKWmtwRqHUgqtNUJIrDNYZxEClBL4EAMVIREy3vkheCQxS3vh8SLQOovzgSJTaB2DWISAFzHrSqnwQaSMKCBAcAEbLEpusurmRjAIoVFCI4LDebv94EUKPCEFMuQEb/E4gpDELOQg3bhCKCQ6ZV2HIGVaAjIEdHB46/He4xxYF8jzYpuVjXUYbwnepyoSkFLifcBJ4o0jNd7Hz4kgsC7eIForyqogzzOEDCmAA4IYgEEoCB4pRcr0AoJACBdvNkJMRoJU+XKstSBB8u4ofW+QOuvo1wOKRyWX5VvG40va1jC7ntC2K4btCf3eAVleoZRmrWesVjOmc0On7FKWFfsHj8iLmun4Dc1qhXXEDzqEWJ5kRggxMJX0CCROFDhnQLiUVSUBSQgCiUcqEF7GOxyPDfFCK6EpshzjLNbaFKgSIXKkUBgXjwVSCoQmBrtzKXOQyqZApYsdRMAFz6r15F6TZRIlJcoHvIj/i+VK4/1N6caDCw6pJFKk7I8gYOPvLGIWdt7iMEihkDIFqggIpcHLFIjErBritRCbQBUxkAI+3mTOIbxD+HQTBkFrLEprpJSxzLuAcQ7vPSJlMqni8cSnmiqlAgTGWwQC4126uTVFqairAilBSrEN4hAsEH+GZDfgFAEfgxi7DdAQwvb39emaiQ8N0rZp8N6TZzknh48pq4rz87csF0uaVcOF/YamXTAcnFJVFVVngNY5y+WU2XKKSVm139+nKCom4zcsrq8wNsQMEzw+CIRQKCVxziCVi1lVZDGrBoPYyao+KETwCOnRQuJ8IASP8xCEQUlNrjKciFnVexHPqkIjhMA6g/MOIVNW9SGW3pT5QnxjKCFTxo8XsjEW7+NZVandrOoIIZ6RfQhA/DMBvPUEGeJZlXguRgR8yqpaZrjgtmdNJXS6WVw6s+UIb26yapApq8azn5Qa7wFrwZj4M4PCBeI1FvKmzAeJtRbrXSy/CBABiYwVaROgQmOcQQDOe7x3KJWR5TKVebkt897H0g4QpESk9x2PO6nMy3eVeYWxZssYvEf5/JYgneF9nQI1Y693QJFXXFy+YTqZYo1lOrmgaVeMBqf0ukPysoPSGavlNev1EjuzdKouRVFzcPSUvKx3oIp0YR0IhVI53luQBiVACIV3cgtVMauqmFV9OpwrgfexfHgEwZkIVVJR5jFQjbFordCZQsp0JrMGn6BKCIHbLf/ipvwHFOAJ0mO8wzXhFlRJH/Ay5jMhFAS9c6YWBB/Lv1QqntNCiJkPE39noRAhgpMTd8q/CAiVgXeE4PAiZafgU6Y3MfCtRbiAtZ7gLSEEnA8pK6Yyb+L735T5QEA/VOaDe0eZz2OZF5syz9+7zKe6g0iV8IOCVAmBMTO8q/C+JMs0naJDfvKMqrrg8uKc9aphNV9g2q9p2kOG/WOKsqDTHaF1zmp1zfViQmU71FXNaHgUs+rlGavFHOs8Lgh8cKn865vyr3y8eC7HeYsPFiFi+Y9QFeIhPV1k72LxsN6hREBJRaFzjLRYY+ORQEUylkJgnMVvsqpOWdU5hIz/JvoaNlkVEBHa1q3Fe0WWRZhTnlT+4xlRSkVIpXhzVvXOEWTMuCLBRhBu2wFQxABxzkRAkjoFtE/fLxJ/IBBSEOMDuIA3Dtu0BJdIWyagUrGEGutvftdtJnu4zFt3v8znpaKuqljm1XvK/C4s4RMsvafMpywqRATjDwtSWSGDxfgVprEEX+N9IMsyDkcnlEW1hSrbWq7GZzTNktHwlE6nR1n3tuV/2exCVZ8sL5henTObXGCMw/kNVInbUCU3UBXLv/O3y/97ocoFtFRkUqPyHajK3gNV4jtClY1Qtc2qu1AVvhtUxQr3EFS59D12oQpUyPAJqkAQnCMYi2st1sRzvpQCKSRax75bY+NRyHm/pfl3lXnrDHCnzGfy/TS/KfNKbpPHt5Z5E8u8TGVeKomS2YcFqTFztC7JVRfrV5j2elv+syy7garqLePLMW3bMp9NMWbNoD1m0Dskyyu6SrNezVit5kxnhrrqUiWoKsqayeXZO6Aq34Eql7JqgiocQXwLVAmP8TETKrkDVeYdUOVSVtbivVAlgsfLCFXr1uPvQpUET2oxpQx5D6pkPC6wgapgCWIHqoLF+dtQhQjIBFXeWczaENYGZ13MoIF0g8dq5JwhiNhSk0IQhMQTUKnM+1s0v/keAutjmc9SmS/ulHkeKvMb8LlV5j1alffLvEjH1lTm4zn2A8+kWV5iTIMUGq1qfGixdhGb8b66gaqDx5RlzcX5GxYJqi7Ni5hVBydUdU29A1Xz5RRrDXXdodfbI8/LBFUTjPU7UBVuQ5XYtFw2UGW/G1QBwcez6oNQJTVCCqy1OG8TVJHOujYSvLyBKilicN2FqixTaCWRsZe/bVVtoGo3q3oXM+4WqlJW3UKVuA1VUuhUMh14h2sazNpg1m0KToHSCpllKJ1+ntQEGwWK4GOFkVIjQsDJeDZWmzK/S/PEMp8Viroukeq7lHm4S/PqXpkPD5Z5JRWtNR8WpEVdIRuFadYYu0SrklxpjFvSNvZWVt3r7VPmFRfjMyZXU6y1XE8vaNsVo+EJve7oHlSZmaG7A1VFWTN9F1TpHO/eD1ViC1UCKTxKQUhZNUJVeDdU6Qg21sVg9SIgVbyQzjnwsfyzA1VsoSpgvP9WqLqbVW+gSm4D/y5UySBw3uETVOEhGINvLKH1eCHQUiIEZFojBejNuS/EAAne4z2pdRXSTRIQ+tvLvFISmQL6fpmPWfRe0x6XftbDNH+7zGuct1tN5HsHqdZlPMSrGKjWLFEqJ1NdnF/fg6q6qHl0/Iyy3IGqxQJj/kDTLBkOdqAqK1gtpwmqutRVzXB0RJ5aVav5NdaFG6gKsacKMatuocrnOGdTudxAlcAHmaAqxKz6naEqQwoZQcPdhyr5IFSFeKOEqFTdhaogAk7E44oUCu99+rB3oSo8AFU+nlVTcHtnwDp8GwFIZwolM6QQ8cZVCqVjEFgX33NrLdY5lEg3awpWEEmW9vfK/IbmiyJDqpum/f0yz32aT/Jy9h6a31SjTf/W2oBCfViQImLLJi9SZpAaY1Z462IAB/1uqCprLi7OuJ7OMa1lfHVG0y4ZDU7pdHuUVRetsi1UxZ5q5w5UXWKM3YGq2E65B1XiA6Bqo1S9F6os1pl7UCUehCoZy/sWqjx5psl0/KragSp1D6rEO6CKW1DlXIOzLSI4tJSgBEIptEx+BJnaQi4eQ4yNmpQLMWBDsGgZA0xlGk/AOh/bUOGmzOeFoqpKpAzvb9r/fcq8uinzEvnhLahMF7EUeMhyGXt9jcS0a4xZonVxG6rcDlRVfYrTgrKMUGUSVLXtmmF7zKB/cANV6zmr5YzruaEu70LVG5rV8j5UqZzgH4aqgIM7UCXuQlXwGLGBKnUHqmSCquymVeX8TVZ9D1T54EEGXAisWxOhSscsvVWqCN8bqjwQvEPYgEJjgkMqgVaSoshij8B5jItZyvpA6zzrto23ULo5IBBEPKca72lsg7OACJRluUPzEqnCtml/r8yrnTIfkjT6njIfHizzDkKCUWnvB+B3CdKmsRR5jpcS5yxKCUQlU/lv7kOVW+DXFu8rvHdbqIr6/1sW8yXtuuHSvkhZ9YSqrqjrfuypJqgy1tCpdqHqbVKqopznQ7z770PVrlJl35lVtboLVQElbqDKWBMzrVYImSGkxFkb4ULGLBA8se8o5D2oEnegynlJcU+p+jao8kilYuM9EPX8xhKsxwPWR5dRlmkKrbHBYpzAOHDWsDaOxliCT4KFJLauhCQQz7nGp0waIFMZOlOUVUZR6Ftl/n7THjbuMYJAJNNNwJM9RPOkQ9gtmgdrPVookB7x7mr//iC9HJ/R6+3RqWq0klhvkD6VfyV3oGqBVtUWqm6Xf82otx+VqvEbJleTCFWTi61Rpd8bkRd11P9X16xWS6wzN0rV8ZMEVW/erVQFC5jotnoQqnZaVSI6pYIXN1AVbqBK3oWqpBYJJ2/sf+rGUeX9zYUPISo6ageqrHf4B6AqvBeqbvR/PPjGEUzAe6I9j5jttdbxJmrBGI93AWMDrYnqEpvWlIyZGyEIQaYM2ca2ltYUVUbdKShKHSuO5Hs07cGH70/zkugCk8ogxQf2SS8mr2naJaZ/SLfTJ88LnNi0buT3gCqfoOopVVlzcfE2QdUyQlW7YNg/pqwK6s4IrYuo/y8mWNuhrjoMR4cUZcXV5Rmr+ey+UiUyUA9DVbTK7baq3g1VUkQBoNA5VlrMBqr0HaUqQZX8DlAlRMwzN0pVQCuV3tJtpeoeVFlHsC71qELsZ7qAUpBlEikFLoD1RMkz+ViVFKAzlIyqVth8yxBSk1KQZQXKAwrqOiMvVfI5xFp96/9vlfm7TXv7XprfaPN3aX5T5oVUKFV8WJAqqbmeX9GahtYc0O+OqMoKqWTSdQV5oVJW1Zj2PlS169tQdTA6piyTUjWdYVrL1dWblFUf0e32KKouSmWsVlOWzXxrVKmrHtlJwXRyzuzqgvY7QdWu/S+kA/5u+Q+3oMoTMAmqMqm3WdW2DqVvoMo5G40YApQkejHfAVUBySarRqiS5Bk3SpUPeBlLvJL6BqpCPIeqlK2s8Aip0JrUMlPJsxBu2lchZiylFTKEdPwxWOshET7pTKpS6y0vIyxlWTTQxMZ6fNdCK5yXBO92yjzEjryLHoJ7ZT7Dujva/B2a19yUeSVznHUfFqRFUaCUpmlXXIxf0bZrBr19Op0emc4TVAmyTOxk1VWEKnUDVe0tqNL0qj75acm4esvlxWWCqmvatqFtj+n3D8jzio7SaL2BqskWqvb2T5P974z18iGoyghe4X0b7X9C4t4JVeEGqkLKqnegqsxy2q397waqNrKq9xuoku+FKhdi9r6Bqqjq3EBVUqqQiNS/zJDkWmGMQyTLXqY1KlcgBSb1f4OQ6LwAE40owbaxlUVIN2uy6SFw1sTyGyR1kVEUkrIsyDMZM2P6GiL2WGNrzCO3brobqfbhMp+OCpsyz32aF1IiNmU+SFxoPyxIQxrJkLJD2zZcXZ/TmBVDc0ivO6Qscry0OCciVJXxbjFNgzUNIii0qpH3oCoqVcf7jyjLmvPzN7ehqlkwHJ5S1xVV3d+aqm9D1Yi8KJmO3zCfXmGtx22h6o7+H26gyieoepep+jZUhdtQJSWtiUaNeF3uKlXhvUqVEpuRiQ1Uua3+H5Wq6E/atqoCaJ3aUULGs7COlUsgo33PxukBx0ajj1a8eJQVmHRUCIGY3UQ6W2pNludkKv78ssgRkm0G9Unfj+fK5JxKGdF/hzIfBA/SfAighUTIdIySRfz34QPpniAJNiA0FGWJNZblcoYxDa1Z0+/t0ak66YPdQJW6gar2HVDldqCqu0eRl1xc7kDV9JLGJPvfLaiasV4ttkaVoqg4OHpCvlGq1k3UlnegKur/Fo9Bi4ATCnHP/rfJqrv2P5FK6U1vU4n3KVUpq3KjVHnv8C71MHegSr4PqkSEKpcSBATWxhKS1KqlwjtP6wLCemSIxxTjfQLGWFG8B+tboiomImFLjQtRu9daUeYZWSEoiiz+zinr+q1rHxAQ82g8TsW/899a5jddjNtl3keglAGhQMoC56L0K94zyfTeII3zLjKeymUMKqU6NM2ay6szmnb1AFTZ+0qVXaLkDlTZWcqoCaryqFRVVc3FxTnr5Zr1Ysn5XajqqqT/XzNbTDCmQ113GA4Pk/3vDcv5NeIOVAmRoZTCufZBqLqt/2/sf/ECR6gK8RJ8B6iyzuI2UKXkffvfTlbdQtWu/U+nGwKQAaz3hCDAB4SSOB8/DuNtzGoh4F3sBDjXIIJImTVGdTRySIzzBNLRQkmqQlOUkrouKIp4Do2tJp+cSyJWl+QpQEQ3/sZjAPEs+f3KfJwh25R5ESQ2tEQl6wMVp7Zt0FmGViqWDOcRSlCWNca0zOZXtGZNaw6/A1StH4Aqs6P/5xwMjymLjVI1w7SOq6sb+1+3049Qlcr/qplvW1V/P6iyKavehSp/H6qS/n8bquKYxgaqxFapSuU/QdXDpmoZf7YItC6W/0xCJiRNMLiUGWMLLWC8w6fJV6FFdBuFgDEOYwMSG/ugwUE6jpCMOkEIlJbkuSYrdJQ+yyzRfEAInc72aSwlhCR7stXopSTNWIVtgMIuzfMAzW/KvHqgzEfPhU9iwfcO0tliRl3VhCyPszJCxdtYBfI8RylF06y5GL+iaVcMewe3oSrchao1xiySUWWjVM1ulf9e1YtKVfWWy8tLTNOymF9jzJqmPWbQPyTPSzo9FaFqlaDKxZmqvf3Trf1vvVxifdjO/dzY/+5CVf7dlSrhsT6CygaqzANQJTdQ5b7bTJXfWPECSCJ5W7MxfXiUjDY5F+JZU8g49i2kQgmBduBFtPc54hh5cB7pHUIphNJoJcgzEUGpUpRFdmMQ2bS+NjfPpslOrEgx2FM/WUV7jfM+Ba7c0ea/Q5kXu2V+07L7QLpftw3WOuqqoixKdJahpAQXG9FSKcqqpm0aJtOLKHnuQhU3UCW/FapuZ9Xj/Rv733y+pF23XNqXKaueUNf1rZmq+XKKMVH/73ZHW/vf/PoKa3agKtydVI1QJUUeR5LDu/X/d0FVprL4uz0AVbtK1a2Zqrv2P6JJWREFhXiT+GjBUxqhVQxOpxHEPquSsavhnCP42Bg3Lp65jfdYF0CBEsmMogVFKSmLjLos0Vk6GwdxkzGFxpF0fKFi6U5lXBB7sFlWoKRkuVoCIcqbcLvMp6a9eajMI+N5OQQCioDd/vzvHaRCRGfMfDnHWktVVWRpxl0E4C5UrWYY29CaFf3uPp26Q6Zl7Cd+K1StMM3sHlSVSam6Gl9toWpr/+vtkRU1XZWxXl2zXi+ws6RUlRGqirITJ1XvQdVG/3d4WqRI5djl74Cqh+x/t6HqllKlNlAlt0rV7kyV9x7vQKpNVnURNiSx9PlUYmUWQUQrVIhBgov9U5CIxA1aa7JMo13GYtXE30uQzpfxvdSdnCyXVGVOnucgfFShEIg0ySqS35RAUpNUovoYhFrkKKnodQcs10sIUYGKIgRAPJ8qFcu8D5DtlHkpN1Jp1Pl9iMYU8aGKU55ozXnPsllhnaWuaoq8QOvsAajq0jQrLq/e0LRrjD2g2xmQZ++CqmYHqjoPQlWVV5wePd3q/+vlmvVyybl9vrX/lVVOnWaqlstrZssJxnao65rB8IC8iFl1OduFKk8IMun/5bdC1WZRxX2l6j1QFTb2P70t/5tJ1a3+79w2iyilUmdAIJUiE7HN5Fwc83AikAmwacQkavMWQewwaJ3aSEmfj6Mk0fhRdTr0+l2CN1R5lm4gHYekA2ipUTrHeo9vYjtIyIDSmrYxqfpkCCHIi5z+YMR0No5e2wBBOay1CBHi0eAdZd47f7/MC4XOPjBIM10iRIt0BusdrTW4+QxbWqqyugNV8Y3cg6o2tqreBVWqUbQbqFIlUmQYv4xQ5W6Uqv00wHdxeQeq2l2o6r0bqo4LpsUFs8k5bbsLVeI9UKW2+jY7UOWCj1n1HlRFxWgXqmKrSie5USCcTTsF0sy7iLNYIYibU5nwKBVHRZy1eEfMc2ncQ0niEcYGrIXgW7TWOAzWR1VKSh39BhKqOqeqc4729wnS4a0hz0uyPOd6PsXZuExjf++Y6/kY59Y458nzTjSZKBtjQQYyXaAzxeHhCY1dMZ9fY43FtA1SKqxtcc6nDCkfLvOJ5kMasZFKp9HrDwhSrSRCFLFkebPNqovVEmstdVXh8wKtdTxTPQBV51evaMyaQe+A7gaq/G2lSqgdo4ouyVUP65dYM0uSqr+BqpOCsjxnfHlB27QsZgmqmmMGg/tQNZ1PqG2HqqrZ2z+hKGOrar1cvGOm6mGlanemKmbVHagKu/q/3YGqAuPMbaiSWQKNCFVCRDNKUFtJPWYsFM5aGtPSOoFQguCiZW7TB/XWRUOJszgRZ7ZQmrrOUGlngpCB00cnjAYder2ag/0TjLGoXBMycC8AG83Ow9E+MpfoLGd6fUmn22c5H9PrDSiLGuMMvc4AISSj0RHdwYC3Z6+w3vHNN79DhorFchYD1Tu01HEXgpAomWM2ZT7RvEgdhTzL8R8qi0rS6heRI5xEIrEiOr3Xpknl30Wo0hlKJagScXanqmqatmEyPadt1xhzQK87ilClNlAlkaWK4NE22LZBCJvsf+YdUPUolf8zFrMdqGoXjAan1J3OLaharK63AsAWqq7eMp+Ovx2qhEBuTNXf2f73LVClY5az1uKDQOcKqTdHighS3ltAYRyxv0laYqYUCoFWlgZP6wzGeaQwyCzj6OiIo9NTxuNzLi/O6A16fPbZn7J32I8CTGdIs1ry9KM/ojMY8FX3b2msY3z5msFoj09+9hmTy3O++vo3aFWglWTQH3B4fEpV92LGdp7jx6cUnR51p4fKShye81fPyfM4fq5CFBG8yACVsus7yrwQKRF8QJDG8eK4zEuo2IISrkUKs116dR+q4rKDYCNZFkWJlZrlak5rGpqk/9d1h0zJuM7Fk+x/CiU1bbvagapOgqrrnfKvGXZHUakav2FydYUxluvpOJmqT+g/CFWWTtWJUHX4mGKz/mcHqsLGVbWBKm+QKgLEXaXqvv3vu0GVUgqlVWo/Rb0coeM2QBsH77xIE5QiBmzbCpSUZJmkP9hjuZiyNobQQlaU6KIgrwvKTsmf/Mk/YtnO+eqL3/LJJz/ijz77M559+lOEKsiyjMX1Jb3+PirLGI5GeDLevnlOnhfsH54CgUdPf8RyNeX1i685PnnGJz/7M3KdMZud0+3uUXb7lGWX3nBEs1rz+tVX2NWSi8szjI2ChpQRqKwF8ElKVQmabsq8bdvkp/2AII2umo25ICoeQhQILxHCvAeq0v4hd1epWjGevKE1KwbmkF53QJ7lOCESVBXpDCO3UCW3UNVg7Tyaf30VoSorI1RVNRfnb1mtIlRdJKVqNDihKIsEVcXO+h97A1VlXFRxD6r87vqfFqGii+j99r+A3Eyquui4ilDl0VLfQJW1KJHWSyoVHfXW49K8UYBtICs2ntfYq6zqmu5wj8OTR2Sdl5ydvUHnOfsHJxycnvDHf/wnfPbZH7N3eMr19QWD4SG9/kHsIiR9vao62+t99OinCKk4OnlGCA6lM7zz5HlOlnc4ffIpvd4eo4NjCILB/nFSknJAMBgcYao1j598xHJ+hXGHWHNGGxqUSiM1ITbzvYMQTDwiiYw8L+KRxUeH2QcF6Y2jcCPhuTSZmKXWRot0sQ/4/aBqEh1PZk2/uxe3YyiFdSZCVXkbqqy1aF0lpWpJu7Yxq+ZxVOVgcLRdVHE9vcYYx2Rr/zul1x0kpSq7gapU/quyS3b8jOvyguurXajaNVW/H6pulKro7ZQipDGTdIxAYJxBb6Aqi10CLRSt9RhrMC66j5AquY0EzsY1O8Gu4iAeksPjp/zssz+mKAuefPIx55dj1u2CT370GT/66R9xcnhMf7iPzguGe0cgFME75uevaNcr+keP4w0gNOv5lNnkkv7BCaZdsBhf0t9/RNnt0x8cI1VOUXQiN6Q9VUpIbLOMTi2lsW2DFopPf/InWOe5ePuK1XKOznKca/DOAzneu3RWjRLrBpScM0TPyweCU7IcEHuFMatKfHS/K4kUBVZIhIv91LtQFfIiKlXvgKqt/a+/T7fuk2U51ltwIhl6Y6uqTUqVUnehqtqW/27ZIz8tqaq3XF5c0C+0qacAACAASURBVDaGxTyZYdojBv0j8mIDVQtWq2um8ytq26WqakZ7J+TFRqnaQBU3pmqV37P/+QRVfkepurX+5w5UGR8zqEgOIUfAutjQFgKC0hRZbNZbZ0FA1emSVxXrZsne/iH7hyN+9tmfcvjkWVrRk+GFoNPpU5RllNmTESQQCC4eWUxwPH/xBZ+WHZrFhMVsyXQyJi9LvBcM9vcx3vP8i1/z7Ec/o1ku0WVN1e3Fvq61tKsVuixp2gZ3fUXZHSKkpjUNg70TfvwTT7cqGY8vWMymLBbXtOsFSuasmyVSJaN0IPoirIkeWpXz7lb+t2bSWMK2O40AT3JoiwhVQuTRruXbNF35bVDlb0PV9TmtWdGaQ3qdIWVZEPTGYZ8jS4VQEtu0mHYdJx63ULWM9j9XbbPq0d4jyiLuVF3MFjtQFSdV67pD1dkYVSZ3oGpInhcPQ5V/GKqiqVh9Z6XKE8ALPJLWGJwNZFmO1ERPZ1HifKCSiiAF/f6A0fCA4dExP/7pz6g6NU9/8idUnQFxq8lm0WI8MgVncaZB6QJn1tEJpjOGB08ou0PWixlfffE5y+UaYxyX4zccHJ3w0598RndvH13UzKdTLs/P6XR7zK/H+NaQd7p8/flv6fWGjA6PyPOc+WTM4PCYrMjRKqcz6HMUPuXH8yUvvvocgifTGSKAMYZCl8ztJCpTUpIpibNxrMXa1YcF6cZlE9f7+eQ03Cn/bKBKIUWJ4CGoMlRVHaFKqfgB7kKV0ixXC1rTbk3VEapSVvWCPE9ZVaodqCojVCX93/v7UHV59Yar8QRjTIKqFcPBBqoqelqzWs5Yr+fYtP6nLEsODp9sF1U0q3WCqrA1quxC1e2lat+uVEFcKma9x1oXV5PLuNihyivyqmSwd0Td7/Po8TOGB3tIqRj1Rzz58R+TlZ2Ydb3Buxapy63zv11dYxYL1osZ69WazmBI0eniltforCDLSqyQDPaOGR2XvHz5nB/t73N0dMJqvWD61YTjZ58yn15xdX6GDBJd7HP2+htGxyf88pd/yfRywuOPPuZf/Mf/GpVlrBdz8rLAIiiLDsVRF+cN44uX6Pwp8+sJ6/Wc5XJGWVas1guyImMw2gcXmEwvqcqS2Xz5zjhUv/jFL975xX/7b/7HX0gh06rom12Um6waL06I66xlVFZidolf9SH18GxcCLYZrRBSpuVZpJ1MGdYaVuvYYwOJVsV2x7sn6sAyzVURwLo1AoGWFRCwfhUd6uk9FVlBp+6jC42xLbZ1WGNYNzOst2hVkWUFWR6nD4xds27XBBczW1V1KKo6ekJtw5Y6omEoVo/N4lsZ9+yLtE9/s7YxXqmo/pDGOoRUWBcb/wiR5uUDWud0ekMOT55Rdyv+8T/6Cz77J3/BJz/7c06f/ZjeaEReduPPdGuC9VjTcv3mDW9ffI1vVhjT8sWv/obnX3yBcDC9uMBZS7COyfkbmvmc6XTMxZtXnDx6RiY8pmmoqi6ZFBhrcM4xODrCOcPzL3/DcLjPxfiCo9MnzFcLXr94wWQ2pdvtx86AC3HLSvDoPEcpTdXp0xuO6A/3mV69pSp7NO2aXn/Iajljf/+Ek0fPmE4uwDu01jRNw7/6T//L//p7B+n/9b/+D78I6UEHm06zYJNZN6eImF1jqyoS8WZZv0iWNOc9xpitYUIgb2gzRPufzjIIsFovaNpl3BAnMvKsiGO/6QOXKpZ/icS6Fu8NWpVxeYJfxQ8lTUMqpehUPcq6JgRL28ZZn6aZ05glUmRkWRUd6lkBONbNEtNatNSUZUXZ6SGViqXT37RJArBZZBv9aW57I253iN4JVCni1QsBvBAIpal7Q6q6RmpJ3enzox//jI9+/EfsHe6zd3BKVtbxmKELIMTJUO+Zj19z+fobvv7yd1yNz5EOVosVQma8ev0Nb9685vXbl1xdXNI0awLwq1/9EolkOBxy9vJrRv0RIDh/e8bV+JLp1ZjgPf3eiOPHz5BFnD0a7O/jrKXu1Hz5xW/Z2zuh3+vhrCHTsY2UZTlZnscBO5XT7+9vxYDh6IC8LCF4irrLP/uX/xlKCl6/fE5ZlukZAvAv/5P/4sEgfT84SRVHHZyLowRCxlyaSv1dqBIJquQGqlzc3nEDVasEVTU+bJSqu/Y/TdNsZqpWDDb2vyzHYpNSlcaCb0FVkaBqhTUb/T+QaU237JKffkRZnSeoalnOZpi2oWmPGPYPI1QpjVLzB6DqeKtUrRbzaP8Lu/a/zU7V21Bl79j/pFKpZyioyoy8KsnyjG53j6ouGe4f0u3V9Ls9uv0Bxq5R6zi4JnVGu1qyns9ie09prIWy7ODdnL/+m/+H1rTU3UG8IcqCQT5i7/CQqq6ZL+f0D46o+x1m0zkIhfWWs5fPuZ7PGR2d4I3jd7/7O67nCz759GOWkzEIxVH9iO7eEdWy5p//s/+I2XLG1dVbcl0iOcd56AWDMytWixnDgxPyukdd9fjsz/8CbwyHx0/55pvf8/GP/4zRaMTF2R+QQjAcHvLm/AXb+ZPvG6TOpWF+LWIrwbu4NjCtgbkLVZuzqhTR/3gPqrxjbVqsc9SVpSgqsntKlaSqatq2YXJ9QWN27H9lQZDvgyqHVtUWqtq1xWcVPh3gj/ZOKcsq2v9mC0zTMr58SZtWqnfqDlWnj85ylouoVG3X/3SGZHnJdByhypjdB1VsZqpKvG/vQZV1LUIS4QlJ1e0wGO7T7Q/p9AYMh0P29/cZHR1S9/foHxzRH50ipST4Bo3l4uVXXFycsVqsWVxfM7u+ZtasKIuKvCgY7I0YHZyAzuj1+jTrFW695Oryivl8weHhMZ+cnhKC4cKfoxHMLsecX7yhsY4f/+znuGpFtyyYzmd88flvODg4QWSKs1ev6MwXzGcz3r58yelHH1P1+vz+139Lrz/iUxd48YcpJ6dP4vDmZMJeGXX/4fAU7xp0XjI6PKE/2Ofq8hXji3PqskNeFFRlzXo5+7AgDUnOkjK6coL0BBtNu+GdUJV6hcRhsOjQ2TGqbKBqsUhKVU2mk1KFwNvYU82LEqU0q9UizVSt6Pf26dRdMlVs9f8tVClF26yiqTrtVDV+GU3VPvVUdcawM7pl/4tQdRWVqg1U5TW9nZ2q1ztQtX/4OJqqx29uQVW4tf7nBqoQsbQnGxBZUVFVXbRWKAF1kfP48UeMDkccPf2EanAUd5CmRBCsZ3U9JssrBoMDFpOveXv+llVj6NVd9kcH9Pf2aJs13gWGwx7dbg8/GLGYXLBuDc1qza///V/xt3/jefT4EUcnT/jtl7/n9Ysv+ejJJwzynPn8msnkgsVkxmK95usXz/nk40/4p//8XzCfXvPy9QuWkzmL1vBv/8//g7/4Z/8KVE6Zl7x69TW9zpCvvvico4NDdF4S8NsxZaVLOt24xGPdznAhkBU5e0eH9Pp7XE/fMBgefViQxgQpCT62YqSUyEzEUYi0w8fBvfIPqVXl7yhV4q5Std6aqouiRGmdTNU+wYRGyg5Nu2Y8SfY/E+1/RZ7jRJynj0qV2pqqjV3F8+aOUuV9ic9LMu8ps4LTwydb+99quWK9XHFunqeZqhOqqqDqDLeuqtki7VStOvQH+2n73xmL6ynChW2r6q5ShfBkuiRs7InesGpnFN2S7mDA/skpjz79Ef39fcruCKE0IRiCNcwnY+bjS64uLzCt5ezsFS/PXvHNq2/wHjKl6b8aUGQ5FsfJ42f0hgecvXjFy5dfM357hkegVHSvvDg742p+jQmCn//pP+bR02eMz16zbA0nnS5PhiO++fpr6hC7JCFIvvzVb6h7XZy3/P7llxyPjsnzDmevX3M9nRBcYNTrcbm+AC359W9/Q90fYJtHGGsoqg5CSLSOyx+KrKaue/z8z/9DyiJjNZtz/uYFOvvAch/1Vhld34SYVZVAKk3wjuDiFrhY/jf07+63qoRHS3FbqfIW6yytM7iFwzpLWVZkOo+69i2lqoqz+YvJbfvf7vofBFmR2mFpUYW1S7SqkOJmUYXPalzw5Dpjf3C4tf9NJ9dY45hcvaVpVtH+1x1QlHFRxXp1zWq92C6qqMoO2fEz8iIqVaY12K1SFfuXSmbxqIRCKk3d78c9rblib7jPoN9nNDpAqQy3XLE2Fus9VbcPQuJbE83k8wWz6zn97h5tf41rHVfXE1wIXM2uOT56wuH+iJfPv+F/+1/+Z3qdHnvHpxhnmc8m6EzjraUzGLG3d8jrb76m0jkHJyfkj59yfvGG2K3UfPTpj1jPZkzGl4znE37zxa/5+Wf/AU+efMRHj58xnUy5Xl0zWi+oy5Lp9YTx+WuQmkcnp7x+c4ZD0qzWeO+pOrHbsjkSSqmp6x5PP/oRTbPg7OVzlsvY8P+gIDWtQWdRhw8h7v7xzhPSaMAuVCHkg1k1QpXcQpXYgartdOUdqMo2UCUkwXrEXai6eh3PqrtQJTZQJRJUya39T+0sqjBJqQr5DVQVJx9RledcXF7QrluW81maqTpiuFGq0qKK5WZRhe1SVVWCqvrmQRVppsp5D0rR6Q7p9oZppWXGYH+Pfq/PcjFj2a7pm4art6/TgJvEtCvyusv52RumkzGLxYL5Ys7zl3+gXbZMFzOkylFCMp1fI5RidT3jr//fyyj9ljUv377hq+fPOTl6RKff5ac/+TOGowHD4YD1bMYXX435q7/5Sx49fkKeZUgt+bt/99fUvSGPn31MXpWITHG8/5j9vWPenr/Geodzlna9QgjBer2mLGusCZxNriiyjL/+5V/x5MlHzCcTfjf/FSePH9PpD5D5ri4fUCojuIai7NMfHfDk6ae0q/WHBWljm62XU+rNFqvY43Thu0DVRiq8DVVbpcrFrCqcxe1CVRmz6l37n1SSqoqLKqbXm5mqZP8rC8J2F5SI9j8lkQmqoqGiQu4qVVm1XVV5tH8aF1VcnCWoMowvX908qKLuUO4sqrgNVYO0U/Ut80mEqhAEQmfMljMaY1i1K45PTxmORhydPkFnmiA0RVFRaM26bTC2QWvJ9WTK67evaNct63bF9XzO+HrO9OqKuttlfn3NYhGFkuV6zWXd5fjkhLZpGPRGfPxP/ikguZpeor3ii89/xcH+EZ/P55y9fcVHn37K8xdfIZVk//iY0mdIXeKc5/lXv+fg6IT9/VM+/82vGO3tUXd7fPLJT/j8d/+OxWrNyfFjirJkPpvyzdkfsG3D4f4n2ODodjt8+eXv6Xa75GXG3vExSscwCyFazawzrFdzymqPUtcI73AfuhzChbh5zbeezGeoLDWwfeyZ3oUq7+LTJt4HVRuz8H2ostsOwGy5wDpLVdY39j8EbJWqAqUUq2aBGd/Y/zqd7s5OVUGWy+hS3zVVq9tQ5X29pf9BZxiVqvEbxgmqZtdXUakantDv7ZPlaVGFvnlQRWcDVQcRqsYX5yihGO49QuYZxyePOT56RF2VECy5Lun3hsxnl0wvX1F3Bwz2jhBCMj4/Y93EQJhNp0wnE2wZ+NFHP6H6eY/lesHl+IrZfIFP06iT2TXjywvm0zlfr7+m/t1vefr0I8oy58XbM+pOn+fPv+Grr74k1zmt8+ztHyJUzl5/xGq15vLiDY2Jg5fWebKy5OmTpyxXS87PXrM/3OP45Bmt+YpgLQeDPeaTMQejQ/K6YHE1oV03SA/PX/yBJ4+ecj0eM59M8B3LcjlF53GATyhJIKNZLxBScPz4I7K8fmccvreZ/7//T//9L4D4BGMfh8MiqG5W/0UDa9wHIJDqZtGWTE9kfqdSFe4qVfIBpcokDSGqVPKuUqXiDFZ8pmkDCJTMyXUe6TgNhUkVsyoBrF1DAK0qEAHnVtvxDYgP0+3UPbIyw5o2tpo2SpUzUalKoxdaaaxrWK9XeB/IdU63F1tBZafD8dEzet0hdadCa9IWaEPbrql7A3RZkxUlZr1mOn7LV7/7DednZ0ym18wml3z+xef88t//kt/+7u84P3vN+ds3XF9dkamMbhmXdJh2RQiBoizI85Lx9JKryZSL87c467Bty2q1YrVYIpRk3bRcXIy5noy3m0+uxuf84Q9fcT27xiPIlI5up7ZltVwQZEwSxyentM2axWJJp9PlcjLm91/+jp98/BNenZ8xvhzH0VQ0ZZXhbFxgcf72DCE18+kVeZ5T9frkZYfFbEyWKx49/TFI6A+Pvn8z3yQwklJg8XjXbsu/Snsxox69eQLbbaiS3wOq5DZQd6HK4hZzKpugKnsHVBnDfDHdmqr7vT3qB6Bq8xCvG6gq45/9avugii1U9Q8p84rz7dP/HNPJW9rNTFV3SF52USpntYqPVHfWsFcc8/Sjn6IzzWJ5Tdu2VHlGp6wZHDyi6kS7YpZp1ss1L59/RWNbMllyNZlyOT5nPl9ydTVmPBlzfnHBem1Yr9YsFwu6/T5CCIxzIKBTd8izgt6gR9WpePbkYy4uL1jM5lzPZlhr6Q8GdIZ9SldzeJLHMRfjuLwcY/EMR/tkdR8lwLWG5y+eMxwMqbsd5tcTHj/6KDqxVku6dYeXL57zzYtokj45esLZ+Rv6nT7WRbboVvFJ3VmuuLqcMDrao9Prcvbigj2OESJjfnUO1jE6fspqMeHqzXOefPTzB+PwvUFaZxlrY3EhZi4fAi0mlf+QHoMY9WpCPJsGsXnu+y5UCVzKnu+CKilCXNolSqxrE1S5CFXraKquqprcFxHmxI79L8tQUtG0Ky6vXkelqn9At9MnS5Oqzgt0ljKy2rSqlu+AqrjXqFN2yU+K7dP/mnXLcj7HmK9pmiMGgyOKoqCj9tB6gRCCqtuNppdVoFsPyPZyqs4Ab1um49fMrhQeyXQ+AZVHUULljMfnLBZLtKyYTF9xeXXFfLaI19T7uIpcxn1VIXgGgz2KugahaM2aq6sp1lu8i4+56Q6HjPoD8iInyzMOD06QSnI1uUTJqHatljM6nS7BeaaX55RVQQieXn+IyjJ63RFm3fKb3/6Kutvlxz/5jG63x3B4ACL+nCAD5+MLvvnyS/7opz9DFjm/++3fsT884ulHT3j+8mt6e0OWsznexwVqwXmuLi+o84J2tWA6fsvbs2/eGYff8tjGQJ1nrO3NU49BYMTmcdUZWRZuQ1UIDyhV4TtDlfwOUFWEdyhVZYKq2eWt9T9lWcQ9SjtKVdz/r94LVWEDVaOTuFP1/A3z2Zy2MYzHr5L7/xGdToeqHpDlOUJIzNqhMk2QAV3m+LCm6PRYWUO7WhI8ZEWNkjmL+Yw/PP+K6ewaZxxvL85YLNeslitWq3Va6e0pqooQYDa/Bqlj33o+ocy7cZGu81jhKbKcfveY1rQ4b5lNFoynVzz/+g9UnQ5lnjFfLOgPhjx59jFaKjrdHq1ZbycljG25nk6xrcGall5/RFZmTGcTyrKk3+8zm88Z9fYQKJp1w/nbtzx79gndvKCoukzmV+gzSW8w5NXLF1yen7F3fErV69I0DcEJVk1L+/oPrGYzpP7AJbqbMl1lGuM8jd0M+Iv0BI8dqNLvh6rgXGwpfRelSsRnDEl/H6rmywXGWeoyupgiVMVWFQrytFN11Swx45c3+n/9EFRJbq3/0fehyqWH/w7qYXz631V6UIXZPFJ9zaA5Qsv4oLOq1+fkccFgcMRgMEIEF6dCg2LQH2Kqira1zOcLvvritzz/5muQGUJJFos5SufkBcxmMzywXjU0TYMQ0YRTEKg7PTKtaVrLq/MzBIKjwwP29g4gBK6vrjDB0+10yLtDHvcHFDpjPp+zWCwgCK4uzhEIhvt7DAZDPv34pzjvGF9csFzOaJolq6qOSzrykqcnH7NqFyih6HQ6vD57Qdu0BKlQSrH2jm5/xMX5c05PjimqikW74pODn/Hl7/+OJ88+ifuylOarz3+NaRqG+4fMr68oi4pPPvmzDwvS6KSO5SaTIvoHrY2belUs1y0Wb2Kg6iwkd1Mq5xulSm2y6o1SFdXEdyhVu6Zqiu2WN+dis3vVxJGSTuXI8xKd3VWq1I1SNX2bsuoBve4wPqhCxGfNa73ZU5XKv7lRqnzYzFQVBF+hk1J1cvgkPf7nDcvFima1Zmxekxcd9g4OGA73yVXBanGFa+cooVg3S7xU9IZH9LojFuu3TKZXCK1i2W3W2BZc8DRNw7pZ0h+NQOY040tIe6Bwnm53QJDQBs/KNhyfPGLQrZFCM5tMonq2XpMVBdfGYs0lUoH3gfV6gVQ5VVXinOVyfInxBqUUhwcn8TqmvaX94RBnDG3T8OU3XzKbX1GUFavFgtHBEXVZsWocNhhM2/D40TPm8ykOic4KnPMURc1f/eX/zWQy5uDgEd2q+//R9l5Peh1pnt6Tx5vP1lceHjTdbDszu63Z1cZ6jS6kCP2v0kgRipAuVpodzWzb6e5psmmaMARQhTKfPy6tLvJUwRAguzExFwzeIIIAmJV5nvf9Gb568BmXl3MODg599ORwAiLi8vIJd9/lkAJe++l84m8goEhiOm2QxryAKvF2qPKbqjdDlRMvRlJvhaoweAWqRA9Vymg21ZZMe0/VHwNVPlN19naoCiNU9wKq4iDySdU9VF09/7PRLlm/qdpuG8pizO7BIbPpLqaTbNZzysGILCsoBlOG6RHKGZI4RXUtQRhyeHST3d199vdv8PTpYy7nC563z3FCMJ3MsHgSH42H1LW/EIIgZDiekqc588s5w+EI12mePnzMfLVms930rgDfKiKEYFgWlMOSKE0Jo4IgFLTSkKcZUmqEDcizgu12xXRnj6rZEoUxIghJkgClHXkxRCpo5RbClHI0ZVtVyNb6Linw0rvTp+wdHLJcrxhqez2+2t0/4vLihCePcpRWjMc77Ez3aOo5BCGqq7m8eP5uN6m1pjdh+RQ3a33qWhoFREHwKlThocpIS/I2qHptUyUIfFMbvF3+5zxUxW+Bqrp94VT9dqg67T1Vr0GVeQmqglehymeqeqi68v5HcUyZlqSHdwnjkmE5RKsO1VR+TJXnlKMJk9mx/6FNUrRTCBfQKkeeFjTVGtOHjA2HE6q6ZjyeMp74fHqpJR8d/hACQRTEtG1D1ynm5yecPHnGxcUZXa0wBi7ncyrZEYYRzmqMMkhtryN7ykGOVS2LzRatRZ8jZXBCMF/MiZOUNPYXQ5plyKYlCke0bcV6vUDgsGFCWRakaUzTVJTlkLPzhwwHIxwC1bUU2RhhIY4zqmrLer3CaMXTJw9Yz8+wzlJXFf/yX/4rtusFg9EIepxJs+zdDul2W3vfTRJfq8id7XPUr29Vb9GNeqjSwviuoTdBlXVoZwmvoMoHbf7RUBX1UBW8DFXG0CmJuYaqzO//X/FUvQmqdnuoyhDXnqr0LVCVETjjO1Xti6CKq6Du84sNbb1hNJwwHE4I4ojL589YrebsTPcoRlOiOGaxuGS1XhCIkFZpEAFxFBNnEcc3b3Ng/OeR1JqdnV207FDa8fzkCc/O/kDbSM4vzrmYz1ksN9RV02fp+/SSMAzI0gG4ABGHvb/IoLRiNt4nH4xZrzcYpciylCCMSNLEBzvM5yRlycFohOxatJZMdw64vDxHdgYbdoDi6MZtcI6yHJBmMcYqqqoiTlK00WyrNbPdfeq65dHDLxmPJmhrSNOC33/6MUfHN1nVW4rVCoTl8NZtojAgT97xkErZ+UoWnZLlvYop8KH/1vqbL4sjwh6qRODrtA32G6DqJflfEOJED1W8aVN1dau+vKnqe4+uoEq8uqlSvVP1BVSF11CVvgRV8uWiileg6qr972Woqr8GVcYWhEnhgw1w5OUIbTWbyg/ErQ2JpCYvx2RWU1UtspMk6QCjDVESMxyOSRKfMldtNqy3G5qqwmjLg8XnfUT7OV2radqG7aZGSoWzPmwsSVNfgeMcaVCQZD4kYjQak4QB2+2GtmkQxHSy4+DggN3dXbbrNW1Tk2YpeVGQZxnjyR06pairitF0l/XygsneIR9878d8+tt/IMsG4FqWi3OyLKMsRty8cYfT06c01ZrpdMa2WjEa77A32+fLLz7jcrGg2lTsHx8zGJTcvXOfo1t3GBQD6nrLzTu30LJls5qT5vm7HVKljI8otD4DM8u98IOr7dIVVIWCMPAzVa3NK1BllCX5JqgKvg2qLNfP/7X8z/blWS9BldVoY2lke+1UTV+DKvcGqOqu9/8voErbvv0ve5H+9ypUKSyWRlUMihGj4QRrNMY6tJa0qmE42WNcjtHGUteSwXCEMYKzi2dsthu2dUVdtxjtG0EiEZHmJXVb07YN682G+eKS5XxOGPr4RaklVd1Q1xUAWVGgtUbKDsKYwWiM6wldqwbrIAlSrJXU9RYjFcWwZDSeEqaJD+yNIoIw5OjoFptqxWa7Jk5SxpNDBI6jo5ucPn0E1nF08B2yIqeptjRNw62bd8nTlLOTE/YPD1luSm7fus+jh18QBRHDYsC2amirhl/98hf8i3/5r5mOR2ituHnzNmGU8OThF+zuHVNvFu92SP1BElgre6+SIUtTkjTtv1P9E/4yVElt6F6CKoOl+2eBKvMKVAVGIvqcqiuo0t8CVVopqnqFUu2LoIqiIH4dqq7b/zxUDQZTsmKADbxAxDiLDgXDnR3KwYRyNMJpx+X5U6p6iwCaZoOWmiwuiKc5Uj2nthIRRGAUrZGsztcgAjbrFevNGiWl9/5bH2IWBSDbtW+ajiPKIu8zTSM2VcX88oKmqjH4b3EhLFK3/sfcCdas6WRDnueMJhMEjnI4oCxGlMMhSVGS5mtCLC7QVNsNdbFhOt2j2qyp6y3v3/+Ay+UF28Wc85MHjMc77O/vc3h0jAhPiIXh6ZPHnJ9dIi2U4xHrzYbd/RlZEpPmCUFnUbJhtbggTnO22zm//tXf8v2f/NWffkix+OeYACl1f6tatDFkmX86/fP/AqqSyD/511AVvICqN26qEP333T8dqoRRvaVavwZVOYnNXoWqwEdKBi9tqjrZMNF7r0DVVfuf6EdVVhmU7thcrCFOJNxwDgAAIABJREFU2JnuM9475PbBMUVREsT+h2l+du5Xu1JyVp8gtSWMM0IhaJsGYyBOQuq6om4bkijxozClabsaKWuMtsRJyuVigZaWpvW3L6EPqa2bFiGgblq6rkNq5TucLIAPWiMRJGGI0p2PkjReoRUnKQH+5j+7eEYcx5SDASGOrm29aTCMkG3nv7XLMavVBV9++TlHh0c8W16yXpyjpQZl2KwWxGHEx599wqMnT6irlhvHRwyLnNPnZ6RJyqbaciO6hWw6rHOMphPmp1/x9KtHbDard7tJgzDwGyNjcYFAa1/B7foI7CzLvh2qzAuoUhiM9s//mzZV2ryAKmf9t+qfBlUxgembQPrv1CuoyjNDZjPi2DeR0P85glBcQ9V6M/ejKrnLaDglS7M+U1URBoIwiwgywWqzpDWaohhRTmdMp1OM6mgqw2R3Hyk7tNCU5QgRxhjtWG9XbDc+AkgEIWGUEqUlhQgpyjHOCVopuTg7vV6CIEK6qqZtW5I0pwiHRGlGksYIIpTqUP3nwlWkuEhClJIo3WGEz5PK85SsiNkZ7YCzaNuRJjHT2YwwjNhsfEZWmqcgAqTW5ARg/esphMM6Q5HmPPjyU+rtmm3TMC6HLJdzhICL81Nu3r5HOk/587/4Cb/51c/57LPP+Oh73+XWvWP+4sc/wTjdN0IbdvcOSaKQtCwZjkfcv/fddzukaRKhtA8xwPqUOON86NTVrWp06teOwZugKiQ0gYcq4enTOktnZT+q8s//61AlAuFrr78Rql7eVAkf//MKVCmEUa9sqrz9o3hlU3U1qrqCqrarOVdPr2eqg5c8VcZ0hHHMzu5N9pOYNC9I45zl5RnFcEpeDnEIsmLMXhhxcfoMqQ3WdBTZgLapicMB1mmMsxil0crQyoZWauq2Ji9L8uGQmRM0bcP84owoLQmiBNk2RFFMlmXUTU1b19RV68vQ4oSmbXAOEh2hZeRX1M4SAHmc07Y1aZphlaZtGwT+k25nZ8Z8MSdKctI0p64qnj19xGg8QQQhB3vHKN1wcvGc5XLJaLzDaDgBaxmOdnBhgnCW1XLOcj7n8PAWR8cHjCdj/vO//3d+EQGs50s+/fjX/OAv/pzx7h5CWG6MdogErM7fcU4qoH++BbIXBmD6AC7FNVRpY8i/BlXuNagyPrEj9IdL9ZsqP1N9Far4Rqjqwxfe6ql6kamqRfAaVHUvnKrJy0UVr0KVvIaqBqX2GJZeqIGwhKmXxJlOsZlfsrSKpBgQRgNWizOapiJJY9J0gCBiu17TNFu0dmjtgJa6qamlT88OnGBTrRBh7If/xQgEaOOblvPhkGI8oW0lMk4IwpC6Wvu6IuG/l8MwJHDe+aCMw0jl4zTjpLeKx8Rp0sf4pFjrFVRZPqDptswObxIXJZvlgrpakiQxTdcxxs+Nzy5Omc0OKfKCvYMD9vd2rzOdlIBsOCAl4OGDP+DChH/49U/5yU/+FTeOjnny9Cu/0o1itFIcHh5w6857JEnml0QYojii6d4xZueqhS0MBGkcoYTxGenG4QIPVa6HKmsMaZaSpsn1qAoXvARV0VugqvsGqLKvQpXVL4mqv3lTFfbV2VdQFQiNuoaq3qnai6pfh6r0GqrWvfyvoRyMmY53iIjYLtes10u00YRxRNALhcdmF9VZVBKyMQsuLn1Kn7OC9WZJ23W0naTpWorRDlmR0rUtk509hIioqw3LxTlVXdO0LWEUEycJWTrAmAqtDM9PnlFtN30gb+o/LaSkqqq+rjGiUT6zX2tJkqakuQ/LMM5grIfJLMmI4pSd0YgwCHnv/e9z8uwhbdXQyRYRhXRSMRrtsNrOObt4wv7uPl1R0nYtXVWzu7/P3Q+/w+XFGb/97W/59NPPyLOY3ckOh/sH/rUwvjYyL0rKwYDjG3fI0oRmfYnAESURQZQTxe/ocQrcdak1gYA0DlGBQGvfX+mExRBgpcZGPifdaD+qCsPolU2VeA2qtOsrCF/fVEV+7HPlqXqx/w8J/olQ9YpTte2dqsW3QVXLfHlKK7fIbksURTRNQ921KAvFYMC4nBDGOdV2jU5TjCsxStMZ492fxtBpw0Yqts2WnZ1dppNdv6WSkqqq6VRH17VsN5vrROuiHJIkOV3bUtcN6+WStm18NKUNqFYrVOdF3KbvGA3SiDj2jSVRHPWfav5vRylJGEQ+1VC1LBdnHOa3kV1NWeY+C6BU7B3cYDbb5Q+ffsz5+QkffPA95stL8sGArMzZncy4uDihzEsWl3O+/OIz/r+/+688evyMsij44Dvvs6obEqvZrJbcunWHtq2w/vmlqytCgMAQpTFZOUCbdyzA9RK7q6QOv6ONQ3/QpNZY/Qaoup6p/mlQpXv539VMNeyhyvVQZV+S/70Nqr7VqWpfgyotMVtDnmky+1Km6ktQVRZDssTbPcDRNC3aGAgjhoOJ99AHEUpK4hi2dcW2afvYoBCpfPXMaLRDPhAchwFStWw3C+bLCyBiNJgQhTFN05DmA0bDHZwzNG2FrCRGW7bbNV3TkYQxIhZoAzYxYIwneymvI92tsf5TLU7YdGu29ZYgiRgMBijlixfiJGW9WbOjNJERCELu3f+A3/7y70nCW5TliCCKUNogZccPP/oh5XBIOci4ePaUMn+Pi4tTHjz4jM1mzXA8JorPuXX3Dnfu3OHT3/2WRw+/ZLZ/wIff/T5REvP87Dmr9Zy6rhhPpiR5jggC1ieP371KXMmOMIy9NtJddfX2t2oUocRboMpd3aoJaeY98W+CqsgEtC9tqixXUGVIbPwKVLle/vd1qLqK/3Ev3apXB9WLql9kqoYI8Saoqq+DKtzLUGUscRqTpZkfzUiJE468HJMG4IIAaTaouiUbHDGczFBG0TUdygbUcst8fsFms8ZYS5zFJFlJFqdMJ3sMhjMclvn8DCsc4+kUo2G1nvsZaRBiDCwuL9huttSbtb8xrUXJPhVGyd4lG2ONoalrf4smCXleQAjbuqFuavb2joiSsE+phvFklzRLieIErSST4Zg79z9gtb5ksThnurNPs93ws5/+PyzOT/jLf/vviWvDr3/5c+aLS/ZnhxgDm01FlqT88AffpygyxuMpUire//AjiiKnHBScnCyZ7eyRJOn1KlxYcGgmk1329o/e7ZBaZ3Gm85XicYxfh/s7VYhvgir30kzVvhWqokB4UfXXoMpgleuf/35UdQ1VrztVX4Iq4V4aVTn/63Ffk/+9gCqfgf82qIrC0Cvqly1r4asMk6JgMi6ZjGeIIGJd1XR9jY2xvhVkvd2w2qxpm5bLxSXaWnZnByAsnayJ0gQiwaAYIDvFsPSdSMJEEBiydECeCrq2ZbFdUlcN69WKar2maSV102CNJssSrHEkSURZFOBiZNcBniM603Dz1i3qTlLVG1rdcPfmB0x2dhACsmJAlmY4J3j29CFJFHDnzvt0siaOU54++YrpdMJgWLBar/j4t79mNBjyxaMvkU3D3//N/8vx7Xvs3rxBIVv+7b/5d7Rty2q1ZGc24id/+R84ffaY02dPaZuO3dtHRGHE+vKC0C/P2Tu+g7BQvevGySAInAMUTlrCKPbdRS89/9dQFfgZKL3ayTiLtQrn3J8IVcHXocq9DFXeMGeM+1pQxdfjf74ZqnwBmHgjVKVJiusbMcI0oxyMGRQjitzbLU6fPfa5VEFCLWvSpuhLcEOcdaRpThAnZKOJ/8GxGsKQG9ODfpJh2Ww2rNcr2qahqjoPiQR01Ybz589YLFdeva4MXdvRtr56JoxC33OKoCh9QUYYJoAmzbzrMslT8rwkzjJu7O2jlUN2FevVkp3dA8IItJI8PzulyIfsTGfMF5cMBwOmO3vc2Dvk2aMHbJYriiSlMhs++fgfuXf7HkmSsl2tCZIYG4b82Y//nHxQEAv43//6f+XP/uwn7E7uszcdYeQebeO3Xu/du4+UDbKNkXXOcDqjWc85f/oFTr1jgonWXkHk+iG605bQ9s8/VxIQQSAgiUKMCHxXTw9V15uqb4Gq1zdV2rnXoMqQWOvrIq9HVS88VS9DFX8CVPn4nzdDldLeU5Tn3hoShiltXVFv17SmI0lHPkImdowGO4h+U0OWMxhOKYXwbXMi9KMm4ZBdh5R+OL/dbNhuKwyGKEzJ0oLL5XMuz05oqoaqrrhcbeg636zX1jVSK9I0ZViOaLsGgSUJrwLRApI4Jk78aMhZRxInlOWQKI5o1YZOSeq2pW1rdvePWK8vyeOE5fKc7XbOwe4BoTN89fQr6u2G7XZNVdc8evwYqzV5kfH06VekacZH3/s+773/AePZLqNBxs54wtPnZ9y/c5/PP/s9nwrNT4TgydNHSKnZ29lntV7htGTjDM4oQizKbOla2UeLvstNqjXWBESxj8Z2zuGsxEpDFCW+0PWlWzUKBUEQvxWqrLXXQhXfbfnHQpXFann9/Ifxq5uqd4eql4oqem1nYBQEEVlekmcZiIB6u6LtWgIEaVEymM5Is6FfLYYRYRCS5yVKdyxXC1rV4foqxU5boiT1z6qxrDYLLucXrDZz4jgjTwpquWVxccl8MaeRCiklVmk264rVeksSRYQBhFFEGofkWUgc+d9bHMZonaCN9i9U4FDSYJRlvV1zk4DhdMbhjbuIQHD2/Bki8hpWgO1mSZYNsMaLsfOs4OjoBlVbs7cz4xc//W/ItiUMA9q65WT+FZPpjDu330M7yQ9+8AMCAf/3f/kv4BwPHzygk4r/9B//Cm+xjDm+dQPTtWwuLxgPC9IsZbIzI0gjEjMgCBKkqt7tkDqrEUGIUq73ufe3qjM41b24Vd8AVVpY1NegylOz7aO4sz8Gqq42VS9DlbuCqqvn/1WoejVTte9Sf20B8EpRxdWmSvQK/b4aUXU1AkGUZIzzIUESM9u7wWA4QGk/yWhaH8YbJWnvqI2AhKZr6LSkM15v+XhzibGOIh+yf3iH3b0brJZzHj/8gqdPn9HUjW9WVoZWSpq2o6slSRSTxBFxEpMkCWkUEQYxIk3QzvQi7AipW5QW1+VdeRwTxRF1u+UwvkESR+TFkCzNabralxWrljhOkG1Nu12RRAltsyUMA27fucfP//6/8qtf/ZzxZMZycUEgYDSdcOPGDXYPdvjhD3/Mer3kv/3933J5OWd+cUHTdty9fZe/+7u/QUQRf/GTv+RwtsfvfvNz2igiDnYJDg59zlYeE4YRi4tnyPbtceTf8k3qsMa7RI12OBsSxUEfS/jNUBVH/tvyFahyAtUfUtsPevPMzyhflf+5a6jqeqi6kv8pcQVV3nb87VDlCEWAFX10OFeZqi9B1UubKusCLJqImDQtKMohQZSQFwN29n0UT7VZ+v29lFjniBMFK0tVbbhcXvoNk/GWK2UsWiuiJCHLC3COR3/4hPVmjePqps3QdUMn1bXYxvvqLc6FfUFZgCDAOAdRRJ6laN3StYo4SRinO6R5QRAIVKdI85TBcMTO3gGzvSN2Znu0uiNTloEdEzhw1rDeLEBEPDl9ymI55wc//AucMTz44nNOTk9ZVxX5aIwIQspByXQyJs8zYgKePnjEJ59/zFePv+L5+QU3bt7i4vQpv/6HXyCd4H/6n/8XDvcPetFKhcgytk3N89MnTMZD4jpid/8IYzRR8I4VOWE/rNfGEAYWZ0FKP3APQ9Gn8yqcNIRR8kaoyuIIKfygmf5/wDVUWYc19jWoetVTlfdQJY154VQV1s84rZ+rhnGIuN7/8zX5nzVvylR90/Pvv4WDMCZNEtI0xTkf1CXCgHq74csvf8+z06cYQop8QBz7gjScQ9MX/IYFcSBYLU5QzjAsx4xGE1Tb8PTxl2yriiQbEEe+sykMAqIwJgodWhjS0P8Nykh6van1NeNGG6RSgCUI8Fn3kUGgEWFMksQ+PysK6KQiyVKyskDKhtFgxCRJUJ1ksTynWi19PoITDMoB3/3weyzmcx4/fMCvfvZ3HB4dc3RwxF/+6/8eZy1nJycURcGf/9l/R7Nd8NOf/j2XizlxUbK3u89//k8/4OTpE3751VM26w23bx4zSmO6zZbnixNEEDMsR2RJQZkPaaqKKBqAVYQCZtPZux3SNI5RWqMt1zPQMIjQyt+qYXQFVRanuzdClRCQxCEmeANUKf3STPUNUOX8wX4jVAmHcv3+3yV+VBW+Jv/r/VfhHwlVURAhnEAI3w4SGtfXKoacnT9nu12z2q5pWoWymrpuMFYjnCOKI7J8wGDk86S6TjKdHBDEMUopnp+dslku0drihKCTLV0n0Fr1HaPGhwdHCUEQ+LbnPkTYKIdwFqtk3+wc+ElL6CsQVadRbcdmbciyhKwck6YZUkvyvKTraharc7JixOL8hLZVpFnm20uAJ08e0Gy3bKqKLE2plebZ2SlVVTOdzgiigPFsB5Tk17/6OZ9/8SWNlXz/o++xWi0ZDYb8X//nX/Po8Ql10/gOhDTh5OwpWV4wHs2wLiQIHJtmwVF4SNNuuXXvXh+tGeD0O26cBBFxJAis6SVhAdZooqDvYHeBH7n8c0GV+COgCovVHbGNfGBEFELQQxVe/uef/6Df/5v++X8VqiDs57oag6NVmk3d9JXYIfP5JTaA4WSX2f6eP+BWUHcVWVL6zxHh/8xVVSGNJs1LtJZ0qiMME/JihHOCuq78gN/4qYnRAudCpGoIgxiMZ4A06dOuqw1GabDmOqcpjiMmO1Nv8d6uvU/fOe/T6gs1inJIlucMh2O6pqPanFBttz5ny2qsNlzM53z6+098flfoc6Bu3r7Ds68ecnZ6xuFhjTWSG0c3+M3vPqFVhrrr+NGPvg8iZFAO+PKrr/jsy0f84ctH7O3scO+9u9y99yFpUvDo8eeAYHdvj9neDZrtEmMURoYIB9oqROBIorcfxW+uEo8ExkTQJzwrY9AWtLMEzncHK+lXmK9CVUtokzdDVfzPAFXOtxXb6+f/Zah6e6bq1aZK9P9tpRTKGGrZIa3DWL9ebOsWpSWjycQXMExnxFGEkppSj+hkh1SStutwKiDPhpTZ0K8+Fxd+vescUppei+t382EAnfKmt7ZtMdqiTeN/kMKYwWBAkWQIAW3TYJX2pbFJ4l80rciLAVEgSJKUqtqipCQII7RqaaoNXVv7n1njaLstcZSTxDGXZ8+YX14yGO6SZxmXizV5lrCzu8N4MGQ7nDAYBbRdR4Dhf/vr/4MoTTk8OGRvNGR3d5/Liwu0UVgDz55foKxjWVVMJhOiSHBxeYq1lsl0F9m2qKZmWJYsFucwHOGEIB5OGAjD3mr+bofUGO2fXxdgTUwSBQRGo4xHD/dWqHJ/FFQpba5F1a/I/3qoyrKMOH7zpqp8fVMl+k2VdiTu61DlbK+t/NqmSuCET/KzWDqt6KShajufGo1fp45Ge0wmUyBCG0meZ2R5wmptfVqKlGiriZMBTVuxXF76LU/bclWL46xFW4tsDUpJrIW269hWNXVde61onEIEcRT2L1DIaDgizwtU02ARJEmCdZb1aknTNr50OElIjC++ULojTr3SXyrJOD0gjiMylbNazmkaTTkYcXF5wdnZE27fvEmaXjDbO+DZk0f8/eNHzHZm3H//Qy4vzvnss08ohiOKPMMGAZPZLg8ePiQJI5brJc/PLwnCgI8++oAbR8fsTCdYK2g7yWAwomk2JKEDZ5iMdnn0ZM5WrDFaEkQFxTQnvG/feg6/GZycw2jlZ4GRwJqwf7Y1SpsXUCU8EEnpB+5vhir/jfkyVAVxhHxlU3XlqXobVL3YVIk3QlVw7al6M1QFr0KVs+AEcRgijCMIIlqtQEAxLMmzEiVbwjChKEuKovRtyHsHPrBLGiAhikrSvKJRHdaBDiRhFDMcz2hkjZYSo3zSh7KWOm6h8r1LDusTRazrf50kDmOcAGU6jJQkWUog+nm1CMjShCgRFIMpSRL3ksaImwdHXrRcr6nqLdPpIcvlBVobhsMJSZLw3r0PefTVQ5q6Zn//kPPTU+qm4cbxLZ6fnfDgwQPiOObDD7/Lcn7JYrlgtrdP07QUec7RzVusVhsc8PmDL1HKoJ3hf/yrv6LIEk6fPeUPX3xGV7dEseCHP/qQJDAUacJoVHB4eESSJogra5HqCNKCtBi92yG1LiQS/qB6X02IsCHCCoI4eAFVgLNXUKVwNvoaVAXWz+08VPXppgLSKES/aVP1LVDlnHeqXkOV9ia8q03VC1F1QhT72/B1qIrimCxO/CeGVVgEo8kh01lC29asVwvauiJMJINxyf7BEbv7R0RBzLatUdagrSWIBHk0IA/GGK0wxutetXMUauD987JFGYUzUDUNq2CJkhJjI1otPQQFoa/WFgFog3a+7puuIxDCNzhHljTLGIyHpOWAMsvRUmPwZbnT6T77wY3et5QRpSFxnFA3W7SKOT9z3Dg85Lf/+Esuzi+RnUJ2NWcXlzx8/IgkL7mxd0AnFZfzS6Y7U+7ce4+f/+ynSKX5xc9+xuOnpwyHPgXmxvEx3/v+j1henvH5wy8Qwi82qnbDvaP3uHt0SFstOD66SxQbRORI85gsyVldPCfOM/K9my+66/7UQ9oZSxQEJEHk/ffWEvQNIUYL4iggtNpbJAiwRhH1yp03QZX7Vqgy2H7A+EaoytJeIe97k3gZquK4v1VfgyrTEbs3Q5WzlqapWVYbWm1Jk4Ko65B1zXq7RhpNmOYcH9/h3p0PESGs16v+zxARCJ/PHycZceDzpbxYW/sUaqOxxqG6BudCtAGtNF0raeoOrSxS+1coimIC6whTn4dvtSEJAl8r7hxOCJLIe5Y62VKasZ/0CkeYRDjjWMzPsNYyHs+YzQ5J4pgkLaibLZ/87jecn50QhvBnP/oXCANSKfb39mmk/+S4ZR3n5xestmuyUcHh0SHLxYrTZ1/RNB2ybfn08weMJmNms10mkzFpmvDVowd8/MnHTEYjPvjgA9q24d6d++zv7vLZp79hfzpjPCyJ0ojxZMKgHGGUpOtqXx2kFe4bjuI3h0PoFhsmWBeRhCERFq0UIoyIogBj/WFIE/99+QKqLCHRt0BViHuDqFoHAqVeg6pep/qyU/VNUJXGAaERX4cq652qV1AlggBrHLJpqJuOWnohSVtdIoxBBBDFIcV4yN7xXY4OjmmaBcoY8mKMsY628eqmPB+gZMe23RBFGUoaus573uumpqm8LcIaS9NKVpsVspPITtF1nZf/OUESJ+TlCIfFqo40S4iiFCGsDyO2GtOnX3e1oEpWKNMguwFpUWC1odpuMdpx8uwJSZJwdHyb4XDkFf6phyKcY7VZcfb8hOV8iehVW23dIoRguVownb2PM4Zf/OKXGCcYDgc8ePCQvMjZP9zn1q0bCGCxWBDHMRcX56RZwWg0wGrF0f4eN46OyNOYJ09OyJKMtl2zNz4mSRJWmyWzm++R5AlhGGPbDV21oizfPCv95kOqLNZ2uMhiiYmDgFj4ymrjgv75fQFVodFI47wP6VuhKiLsCdc4X6EiBL2S/jWoCgVKu9ee/7dBFV+HKrjOVE2s7YHK0rYdddvR1B1YTVkUlKMBQRTi4oTjm/c5OLyDNh1pOaAYDFFSoozxl7FU2CDEoHEuZL1a0Unp05+7hvVizma7RSlJXdd0nfK5rsL/YHVtx6ZpcMYyGQzJBylWG4IwoCyHDKczvC2/w7mAKI6pqhWqlRit2SxrZCeJq41fE4cReTkgyzPmyzmnz55yEZ2w3ayw2oGwJEnC+clznpycsb9/wO9+9wkn53PCOGQyGqItZFnG5188ZLWpEEGANo7JdMqdOzeZTnd4fvqc09Nn4GB/d0aZZRwfHBMnIfPlBbs7U7IoYGc0RNy6w9HhATfu3ieOQrJigDYd2XjHx9qbjiAryaJ33Dhtmo4iTXBOEVmDixJsEJIEEaEzPVT5HCJjQggFWeCf/2+DKofu5X++uMG8AapUYNDXUOXQDqxV158AaepF1V+HKvfmTRWOzijvSVKStu3omga0Ic0TxpMhw8EIG4WMdg45OLjle9mTkS+4tY6iGBFnOVVds1mvOT9/hsFvuaqq9t74pqapa2Snqeoa3ec14UKatmVdVSipcA6M9VacjbUExhAlIViLTlrKomS6d4jAYPDFXSBYzs88EHUGEYYkccRgskOcZBSF34JZ0fu2rGVTVVQbn2u13qypthvu3nuPy/mC5WZLlmZczOdEYcx79++yWC45PD4mfH7Kg8dPuHt3zMH+PoNyyPnZOV3T4oRgPBoxGI2QSpHlGcWw4PatG0SBQ8mGnZ373L15k52dIZPZDBcGhEnJdDwFZ8AEiDAFoXDuHZ/7de193WWWkiUh1nW4KMa6iDi4gip9HaQqbIi1gjQOUEb7/TVXUBWilffmRFHY73g8VFkbEfW+nJehKom82OMKqhAWiw9QcP2o6kpUfQ1VYS//66EqCgIardHG9UsIg3EGazWBVaRRiI0CykHOdLbHbHZANhggwpjNdomymlBERGGIEyFhHNFpRSt9EnNV1zgXsNlsmM8v6GTr16zW/wnB4pxGqpa2lWy2W6S21zPYqO+7D3FopUiimDQriNKU5eUJQeA4vHmHNB0QZyVRkjAajdlrjmjbBocgzwsGgylGWzabJV1bI6zm4vwM6wR7u/tE4SUXFwtOnp8zHIw4OT3l5OSUthdRZ3nOzZvHzGZT9g5v8fSrh5yenvoU67xkvV73I68OrGU0mrC3u8tqMaepW7q25uhwlx9897skseDOrTtMx2O6asN6fo5R72MlNMtLyr0buK7GWEc6OcQJge4WhNnkHQ5pJdHG9v8kFGnsBRWhwYUJNgiIg8jvt3UPVSLAGOGFuOJlqDJEgcOaENWnmLyAKoXrLFH8dqhS2ngfzBVU0c827atOVRD9IP+l+J8eqjoloZ8AxGFAUuRoqxFxwngyYXd/j939Y9Ik5vT8hE4pL7kLLfPV2v+lBIK8GBJGCYiGTrVstiu0coRJSB6WfkmgLXWPhvmzAAAgAElEQVRtKPMBXaQIO40IJHFSYK3CiD701wmsViQiJM9S7+JMYqw1rNdrrIDhZEySzLDWf1ZkeUw5OPZTPixts+Xi/ClVVVFVFV3b8fz5KUpplFZ8/sUXFHmGcDAuC5q2ZrlWaIOvMB+UjAYlzmqauubTj3/Dxx//HmMte9PSx062HVK2WAe3bh6zv3+Is4Yvzk4Jw5DJeMBHH3zA4WTA0fFt7tx/D4TBBjGPPvklzx9/xWrxnMnsAOsc5WTmX1UrESIhfsv36Lce0uXW98Pr3KKtQxl/q7oYrPsnQFXwBqjimzdVydugyr2AqqtR1ZugKokCjAlQWLI0ZTQoCeMAEcYUwxGz2S43b96lHO7QtjUmCBhITVu3dJ1kUAZUTYWIQjQGo1rCMGI62SXPCgKR0MmGrpNIJZGtJIr8J0jbNUipME54q7FSSOl7COI4IQ5DsjQjjUJUK7FOE2UF5XBCkoeEcUgYp31nPAhiunaL0t4evlhe0nWSMEwRtCwXK+q6IYwilHZo46hrX/C1rbYUZUk+KCnygtXykvOLBav1huF4gggqvvziD2zqllt3bpGmMYvFHCkl4Hy3fRgQCcFiOWdQFCRxyK2jQ967dYuuXVOWBYuzZ1hnGYx2SAdT/vG3v8YikUpTDoY0i0vK6Q5GKYTQ36R5/uZDOm8l0kQo49Da+vIAbSnzhDyJe6gyWJIXUGXeAlVWI/VLUBV8E1SZV6BKvAZV3yb/+zpUWT/SiWN29/a5e/MOo9GIOMkJk5Ss8Fmb4+kueTFAdh1ZOeL5xTmb1ZK2rem0IkhS8kHhv6NFhLWC9WbBdrskjhyDIicKI+TSZzRlaYF2mkE69RlPbUsYKqQIsL1iK88ykjjFGY1sOxyWtCwYTXfJ8oLpzi7ZsPA9qlGC0g1Kt5jepryttmjjCMOIs9NnPD87Y73aoLWhHIwxdkPX1Dw8OUMEAfffv8+Pf/RjysGAxw8fcHJyQlW1zPZ2CYXg88++YLFaMZpOUVqyXS/RWpFl2bUmIElSRGgZDUvu3voL0jTmYG8GpiOJU5I0ZHl5Rt1IgjhB4FBO8S/+1X/k/OkjvvziM3amO+TTfZ7/4XdMhjuEWUyxP/zTD2lrDUY6pLUoHaGNF2xo6/pv1cQPxa39FqiKIBBksUFq7aHKXsn/HFIGb4WqN22qspehyto++AAfydgbAF+GqjAMSNOcnd1dbt28y87OHkGUEMUJRZEjwtiPnIZjBmWJ0o4wyairhnkY0JmaYrTLbO8GIgDZdSwX59RtjVSKyXiHKPQtIXWzJo4ykjj0M1DZ0jQV26qmUxotFU3bYbVBALJrcV2Hc5DlOVk5JM+La1FMkAQU+YCiLEnSHJxPYK7qLU1dY4xBdor1csH5xQV1XfngiDhCqpblfMHzs3M6rfne977PR9/5ENm1fPH573ny5ClN0xIEAWmc8vjRE9abLSIQRALa7Za6aSiLkiiKUbJhd2+fG8e3IXDYKOT4aI9/86//PevFc1rZMiwHDMd7XJydMdvZYTwcoruWj97/Ls1qcR3s0VlNvbgkEhEOy3p+QbF//08/pM75AgGjHNo6pPVRMdr0t6qxlFlClkR/AlSJPvO+l/9ZP6rSyvng2deg6mpTBV4B+sKp2leHq35T1VuZlfK07KHKi6rTomR//4iD3RnjMsNaTdsq6PytFAUx2WBILFvqKCKOc7IsZzgacXB4j+HOERKFUvV1jlIQhdy8cY+QkM1mzcXikrrp/HNuoGk3yLajaWqU8mUUm2qD7LyPve5arDZMy5Is8p9GFksYhmy6hsFkSpKlrJYLH/Y7nrAzOyTpSxP8rFWyXlzy6OGXbKvGd15VFdpAHDuqtqZu/SEcj0fMdiY8evSAZ6fPrjd3SnlL+dnZc7pOgvA9CUL4Rcp0OiUKI0ajAWEwZjIaEQaOoki4cf8H3L99m1v7+ywSQRzFrFaXfPybn7F/dIxTmt//7rccHd1ktZxTDEYUeYJLQwbDEU/+8AeGozFxIEjTt9c2fvMh7f9tnKMxGt06lLEoE/nDal9AVf4WqOJlqAo8VPlcUY00r0MVb4AqietMD1XBK7dqFAiCpIcq8zpU+RvVWUeepcSRoCyHiDin6jo2rR+yR5Vf402jBLtYIaWiGPRwlSRkeYISiq5uUZ1GOE1RlIzHuwhrWa1X/nWwjrZrWG9WrNZzusaromSnUMrQSUmnNU0r6dqWRkrSMEZrg4kSojTG4lhvVsRJTFxVGKPJiwFBKNhuV0jp4xs3mzWb1ZrNasVifsl6vWFdbdnWLXmRE4QBZ+dnCBGwXW/Ii5zBYMjnn/0eYx2D4ZDlYoGUik5KtDJexyAEYRgSZwnjyQyrO9I0Ic9zsjTi1q1blIV3p5ZxxPHOjGp5yYMvLMNBQUvDwf4NtJaMZwf8w0//FmchX865mF9ynKbcuvU+Tx/8gXZTEcQRz0+eMB5PKCc7TN/lkPphkHewWwcS//wrY5FX1J+/9PznyduhSitEEBGFfqYqAkEafDNUhW+FKvfKpuoaqvpIGecsxgU4q0nikKIYkOVDNp2i2V7QKk2WlSRxjFSaTm3pOkecxkx3JjhnyYoSCL3/XkXIdsN2uyXLhiRpRLVZsFpvqfq4nvVqzXK5RCpDGKSEEQjlG4mNgzDJMGpL3fjRS5alFHnO7t4+s9keSZL4dBHVeU2rcwTW+bhEI2iajs1qg8Wy3qxZXV6yWW/pOol1fVxjUaKVZrG8ZLVcA84X2lrLdlthrSXPS5aLNcvFGq319f/joE9FzPKEosiIY8FwMgMBg0HJvXsfcnS4T1st2RmO2J2O+f3vf00QRjwOHdPRhPt330eNFXEQsjo/Yzzd4fLslPnlJQQht7/zA5xSzOeXjIY+l2q+uGQwGhG/axaUEIDzsmC/1vSuoMq4/lZ1nh57qFLGMvgjoMr7zgN4K1QF11AVfgNUvR7/czVTvdpUBREMigFRUjKvataXl1gixqMpUQxtt6VutyRxRCctAwaMidAu7hX0/tsuihOCKPHjI2dZLs5xBhbrFatqzWq5pt7WGCvopOp1qdqLZPq/uyCK2JnteouNheFwws2bt9ib7YIwnp4diL6ho6o2hFFMIAJvUssyXzRhDLrr6NqGpMgJkpRqWzEohrRSMl9coKS+/hSSUiO1168KBMvlyutrnV+yiACi3noSxoLBYMh4OGR3tstkOiZOMvI05daNY0aDnMH+lHa94Oz0CUYEJFlBkaUMpjMulguk6tjZ2eXoxg0+unOPzXrFP/zd3xBHEZ/87G/plGQ83eNiPmc+f85H3/mI6WyP1fw5B+9ySEMEVvhH3yuIrm5VR2sNuuuhyvbPf+6H1G+DqvgaqjRB6O0n9k1Q5Syh83eokgHuFfnfC6gKrqBKiF76Rb+p6r38WUpjQx6dX9BYg8UxGe+T5ZrVdolWLQi/8XIC4iQjjFKCOPL/TWuJ04LMGIp8SCdBdS1t01HVNcvNmm1Ts14uUdJStZK69hmhyiikkj4a0xpGk5j9vX0ODg6pmw15UbJ3uMtktON/KPvNU9fVBHFMmMQ4o7yOrF8FO2tQSoODwXgHFwScPT+jbmqsE1R1jemFQF5k7UHS22IcUvoExBeXkCCKQvIi5+6dO8RxhDGavd0ZH333h8RpxMXZUzCWZntJEc84uvMdfr84ZzCaMIsTmnqNVQ3f++h7PPzyS0azXXZ398izHKskF0+/YttI4lCz2DbsTiZsNks29Yp/8x/+BwLhWF/OiZN3vElTAcr5bzzE1UF9casqLFvl53BSWz+qMhZt/CfB4CWoslGEdfEfD1XgrSqvQZW/1d8k/3sBVWkY0EnLutJUmwWbrkVa5+dznWVbrcmThOFgRBQZlFFM45i6qVisF4RpyigoMEYSRX7bJBzoPlu/UR1V1/lVp3Yoqdg2HZ3U178PhCPPc+IkJe+JPcsTBoMRt8t7pFmOCCxp6js1YxH7n8HAYa0hFIKq3tDpliyK6Lqtz+w3migtiLKQzWZJGEI5KLEu4PT5c1+LbqGu/WcIeKWU0uo6l1SIkDCELM84Oj7m+PiYG8c32GxWOGe5deMmw2HJbHaAkzXL+Zz9nRmz0ZhAa44Ojrlz6zaffPIPPH70kPv3v0NTNWhryeKY1eKSi4tzDm8cMzu6SfTFp9y+d5/tZk1TVayqNd//7o/Iwpjnz79iODng9PGXvJntv+WQJoGPfwycQDuH6QeuL9+qxjlq+/9z9mZPcl1Xut9v7zOfk3NmzRNmEJzEQc1Wd1/d2+3b4XCEI+w/0X71s8N+u7bD0Y6WuklJpCQOIDGjUFNWzmc+e28/7CwApERKjYzAE1BVWch11t7fWt/Q0JSGWps1qLIdtVGaRHnEgW+PZkf/daBKvtpU1f9hUAVFUfJimvFikZErjXAc4jDCDyKKqgHS9YcdEjkeUgtOzs8IVjMOPZdOu09masIoxihDvqbuFVVFXpa4rk8rcVgt56zyFC0s+QMpcVSN6/i0OxuEcWtt+GYVqK7n0+0O6PcGBEGIUjVNU6FRGC2omxIhjE26dh2STpewiSmKnGy1tFzN1gDpeCijOOjf4ehIcn72nM9++ylpmiOFtPdUbS8aICz9EStKxLHa/NFowNv33uXw4IA4jkmSNscvnhIGIcNBHykNnmzwpUTXJQcHBxw/us+Xv/+Un//N33N4/RZVmfP8xQm9wYjf//EL4ijm0ZMnTC7O2dnbo9vtUjZTPD8iCSOEqvAcl77bI1/N+ezfvkXVDf1hxpoH9B8v0tCRVNpe4CWS2hjUn+mqvARV+iX6r9XV8W+oG9tVjQdaF2jXgipvDapUbUnVruOg1qTqwJM0TUP9V4Mqaxixyguens/56sWYSV7iOIJeOyaJI/wosAQMR1CWOfPFAmUkWXpOWeYcHd4gidsYNI2CuqpJ0wWz5ZxaGVw3oN8JEBomk0tm8/lL8WC708b1QqKkTeBHlmQtrO7e9wKSpGsXEp6d2QZhAIRgNHVTUuQpupHghSQtB1UrMBqlrJJ0lYmXRsN5kSGEDcxN0wX3v/4jlxcTO9xfZevwhqvZjAWSQlhnwjAIuHXrNrdu3cB3BXEQEgYBcZSwu2NjcW7evIVUDc+efMfz549wjODmwQEmm6Kbkpt379jg2qTFzbvvsL9/yKe/+heyfElTN7TbHbb3rzGZL5icvWDQ77PMUpaLFUnUwsPwq09/bYf9QnMPyfVrR29WpK7AuoIIENogNdTYrqptM7X6nZegypAqRV0YKrWeqTavZqqt8GpUVaJ/CKq0tojWWVvoKLFWqjbUjSWWvE7/s8e/fNVVlXX9eHQ+5g/HU8ar0iougwjXD2m1Oox6I/rdth2gmxrHC8jynKrRJJ0Ow9EGrXYPZQxFo6ibjEarl8ZtrcDHdX3G4zMmixmu59Lv9IjbbeKwjRtYLkCapWgMvpfgRwLXsT4Fvm83Ulo1ZGmNNg2Bb9P1qrKkKgvUGgxiDGWVoo2h2xkSRm2UVqTLlOVsSprnlFnBfLHg9OzC8mKzwi441p/H6y9jrGxmZ3eLnc0hEuj2BhTFCj8MSVcz+r0ug+GIrcGQP3z+a1qRz8/ff58ojAn8gI2NHW7efY/drW1WWcbW9i5buwf826//hfPTM3a3N6iqio9/9hHX7tzlX//l/6Uz2uDe+x/x7ddfoo1ACbj/8CFPjo/xfZ/D/QOiVofZcvFmReo7kkYbhLZy10pcdVVBbfhRUFVqhSoNtX5tpnoFqtQrUGXWoEpJB186OEa/BFWvb6qkp9b0P/GS/icw1LXdVOFY9+nj8ZQvj8dMC0WU+PQ7LTrdNq0kYWdng/39HZIgoqgyhNig0ZqyqkhaLTY3tmm1+5yevUAIw3AwpBVE1HlBNp/SFEty1ZCXDYvVyprneq7tjr5lTTVNTaXA89tUjU0ACWSMEVDVBct0StNUtKMuRlg571XO1FX2QK0VQgh8JyAMEpQxa0tvTVkUpNnCppcIF2Mk48sZeVFRFNXa4EK81kWxNEbHSqD393f55Od/h+cahpvbbA52ePDgj0wmZyxml3zy879DFykPvznj6PAGBztbzCYTlFbMZ2MApmcvyGaX7F2/zXJ6QTIY0Wp3kIHH8+MTfv7xJ8RRxNnTR+xvjojimLOnjzk7fspbb73P2fkJURjy8Ycfc+3mHXwJ337zR27euveGReoKpLKzyEabV11VvSpUhe2qPwaqamWo1E+DKtd1McaSqq9Alf4PgCqlHMazOV8dj5kVht2tTW7e3GNrNLD8T08y7A/YGvbptvtopVmkc/KiwQ/syMuohpPTx7SSHv1+H8d1UU3JcjmlzFdWdlw1VEoQRW1LNvYjXC8C6VLWNbW2BhRFlZJmOaZWaMa4XkDSSvA8n8CPkWsZCLWhru0wHWNwXA+0g9ZWXq11Q6VqynWqSFM3+F5EVSjmsymLNENjk6y1ttacqn5t9um4dAY9HCnZ3zvg7bff4ujgGr1eD20UT57cJ07aOI4kW0x5/vQ7Zp7HzuYI6pzjB1+xsbOP4wQ4CFaLJY7nEMcJzx5+y8XZCUe33+be7bucPnvCbz79lKTVZplm1GVG01QIAd98+y1lUXJ68oLvHn/L1uY2QRiwnFywWi549OyYuP3naXp/sUilI/AkiAakEAhl41bk1V3VQG3syOjHQFWuG1RpV6pXoKp5Cape0f+0o+0C4K8AVVdK1VopHGlI05xvn19yltbs7m3x8fvvcPvGEYNuD9eVVi2ZtNnd3iYMPNIsxw+H1ArmywWXkylFkTMcjPBcD2Maq+5EUekGxwtRxsWUK3tUlzkGSRR2kE5Arex7youKMrd587PJJfPZDCVguLlB0r5Jpz0gjNYOezRUZUGaZhRFiuO4OI5Ho3KqqkTVNa7r4nsBAsFkOmY1X1CWisnlmMlsTlFW1FVDtZa/NFWFMQYh7Akz2BjwwUcfsZiO2d7eo91u8/TpN6yWQ2scEXiWYC7hb37+d2wMh0zOnnP31nUuLi9sUMOT52xvjugPBigDRVpxfjFGSIeTkxcsVzn/+M//A1XVsLe/T5alnE8ETZnT7XZwPBtLrowmzebs7+xx+9475OmKh9/eZ75Y4jouh0c336xIjQCBwPMEUtlfvlHG3k8dQaX5q0BVuQZVzRWoagwq1ihlN1Wt0CfwwOjCzlRfA1WW/mdBlf4zStWyrnlyOubFKqM37PPRz97i4/fe4+bRIUmUoJqKuippJW3iOMIR0G51cbyQ6WzB+OKEs7NjOt0+RVEQxwme59HUJQhwpIfWFdP53HrTqxrphYRJzwZzFSlZtiLNSxufPZmQ5zmzuZ0GtPt9kriN7/kIqRBoHBeCoEUYRHbQLw3OOmMeIWy+k6hQRuO7PnXdoGs7AXhx/IT5MmW+WFpTXWV9/FWj161B4LgOO7s7vPPez/jZzz7g2ePvyNOUKs+4fftdVssJddWwt32IqQvQNX/74QfEgcdy2CYOI4QRfCvvs7V7iBQGjOTWrTvMVgvOzy9ZzKckSYIbBnz91Re4QnB4dI1uv0tVldTK4IUJadrQ6/Zot9oEUYhEcHF+zvMH9/H9kNB1+PlHHyNM/WZFKl4WKjiONcsVAqQS1Fr/AFQJavizoAoDzRWoytegShnq6LWu+pdAlbaoXlyRql2BUA2Xs5wXswInCLlxsMutgz0OdzbotyICP6CpXVJhrLuz0Th+jB/GGA35as5ses58fomRkm6nh3TWv68QOMIaha2yFQ0GNwwJ/Q5R1KVuNIvFmCLLSdMly1XGfD5jPp0ADq1Oj1ESsLG5Q7fXIwitNaTruXZrVNcgHJvrGbdRTWMTOnQFwtiRFoKmKSmKzNrzpCu0ETiOZ9eYwqGpSzvox7qwOK7DaHvEJ3/7C65fv043aTGNY6oqY29vn1/+/S/54ne/sg0jXzC/PGdrc0QcuLjC0On2yNIVcSvhzu17uJ7HcrGgO9igP9pg/9ZbTKdTfv/bf+Pg4IgkDHCkQ1lW7B1e4/T0jLy2zWc5m7K1uc1kekmRF7z//odUdc2//vpXbI1GfPrZv+MI+MgPycucn71RkRpblOuoSoQU+MKa2gp1BaqMPf6FRf9XXfVHQRVrUKU01WugynZZ21W1sU4m3wNVaFTzGqlaWZR8Oc9ZNJqt7Q5H+9tsjjZwhUNV19RljdLg+A5FXaBMg6cUZZXR1JrFco5hzX014AchcWI1OL5oyLOCqirxw5hhGOEEMY70Wc7GXJyfkaYrmkaxSlekaYkQLt3hNo7n0u0P6HWHJEmC40g81yGKY1zPtfE56cIaPri2GPN8RVkWGGU9+x2tqRtLAKnKgrqwgr1+b4TWY6qqYblYvhzYg8D1XIabG3z0wUe8fe8dVosxTx+d0+v2+eV//ic2hz1MnbPRadMfjqiLjPNOzO07bxH5Pp4rOD2+xABbu/vUjeb+/a/wwohOr89iscTxPFpRyLvvvs/Db77mdDrGD3yqRlGvfbp6/S5Pvzvnq5MnrNKUqmoIw5gsS6nqGq1KfvfFb7m4GLN/eMTnf/wDWxujN+ukCAeMsmGo2CGzEOAKiZQG2WBNEP6kq9pN1U+CquZq+P+KqKK0edVVfRdjSlzHxThXoEqgmgYlJQjJdJExyUuCJGB7Y0gSJ2tDsJzL6QUISa87InFaa3e6higKkWI9ZzWKMAhJWjEbm9v0B302Bht0WxFNvmJRKRAOYRzheqEFXLMJJ6fPmEztnXA+m5OuljheQNzt0h8MiKIOSIFSFZAQBCGe72CMoshrq0ESci1AVORpujbVsC4qQro0lbUNXy4WrJYzmqJmla24nE6ZTObMZzbvyW63BF7gs7+/x61bt9jd2WK5mJClC9qdNp/87Sdsj7a4vDimLEu6/R4bgx6rueHaJ5+ws3fIN1/8lsn4gihpsTHa5HJyjud6DEZb+H7A5eUFN996h8V0Rmc4ZJXa7dztt97mxfNnvP/zD1jOLhkOeixmM957/wOOj5+xMdygUg1Ih6IoSfOMoqyYLVf0h30WiznTyYRWFL5ZkSojcIQHprH8Q8zLriqlwPPWSF/JV6BKSioM0hi7Uv2JTVWuG5pSUynzkv3/UlPVeMSh3VRpY0GVWhtVGKNYZjkXy4JCOIRBBMKlKErOL865HJ+haRgNdvD9ijQ9pakLHMejKHJcL6TVigmjkMGgjwxjWu0+vU5CHPp40iWraqqqRrgurpEUqwXLxYzFYk66TMmWS6azGas0xfP8NR2uQxy3UKaiykpKIYnimCjaxHG0jY+sG8A6StdNgy5LmqqmaioMhsCP1rt3C4TS1ZwyKynzjDRdkaU5qzRFCGFPAE8gXZfd3W1+9t77dDohjjQ4jubg4JCff/QL2pHH4wdfMOwOObpxk629HYrlgiT08VyX2fiCTq+L6/ukqxW712+C61AXBRu7+9S6sTRM1yXe3CLLMk7Pzui02oxPTojjNrKp2drc5ttv/siDR9+xOehz7doN5pMp+9dvUpcZT767z8nJGVtbeziOw2y5IktTNra3mC5Wb1akjbaWL560hQrmB11V4AlhQxKE9Vn6IahyEFTrUdWf31RpdF1T69eOf/Uaq2oNqrQu1qRqD63gbFExzhV5I/BdzeV0gjEly8WSMPTo9roIZ4pWCl03CKlxvYA4CvH9FlGcEIdtwiQmykqCMGbYH+H7nvVg0g1B3MKUBdPJ2Koll3Om0ymT2ZysLJCeT3/UWkuwfTCGusgRjmu7teehdUNeLAmDEAQEQUjTNJRlRpan1ldeKbSxmfZKa4oyY7mck6UZRV6Spxl13RAFMb5fEEUxSmc2jrszIIoDPvroYz7+8GPC0KXXGbDZ77O1tUk6v+TZo2+psopgw0flc8bPa3r9IVEU8ejRQzCCa7du0e0Ljp8/QWtF6IZ4LQ8/DJGex/j8gmy1pBeE1HXN+OyUy/E5u3v7+HnOo9WS22+/Q7c35B9/+Y/M5nNOH39JqztgOj6zwNFx2d3ZZrS1xaefrgiihOn4HI22oPFNihShLY9UWeNaR9gjUohXHVEIC6rE+ioglPiT41/8xKbqClRlStHka/rfazKV10GVMRVCNLyY5jy+XDLOrFUjRUaaLpnMPGaLnM1BH60NRZEzD2dr3qmh1+1bZpa7wHOHdDotvDhALGY2FjxO8H2PplQ20CGdsJjNWa0yprM5p+cnlLUiiGPa/YFlHq1WLNMlQtmjt24ygrBNGIe02i1rVqs1TdOsTd9qSwIxBle4FEUG0sEPAuq6osjtnj5NlywWC1azOXlZ2wjJpiEIQ4KiIMsFjnSJk5Bbt27y/nvvcbCzyaA/4uzsKd3OHrPT55yenfDl/a8xSnF4dASOT9hqE8QJYZIgHj+k3enx4Msvuf3WXfYPrzMZX+A5E6J2m6TbZz4e0+8P+earP5DXFd12m8VsSm+0xfbuAU8ffcfb//Bf8KMQNZ0jjOL4xXNaSYvdvQMqVbNcLVDa0G0nPLx/n6O9Ix4/f8LG9g77h0fcuHH9zYpUIDFi7d2pjSVSSPd7x7/BTgDkS1BlEEoi/wRU2VGVPf5/GlRV6vubqitQFQc+48WK+2dzJllFs45XFNI63BVlQxBmdLsdFsuMxXzBi7qxBdrvYAPHG+J2QLc3pDfcwFmuKMoaz1vbeTuQlRmL6ZjVfMVimTKZz1kuF3h+wMb2iHanS1nknJ+dUhUrHLAW7b6LH8Q2VicMiPwQ3/VQuqauNE1pd/EGkNLDkQ6O4yM9yWplScjZasFiNiPPV8ynC7IsXxtcuFRlhcF6T8WJwpEut27d4H/6H/9ndjaGPH34NabMuffWu2TzKZ//7tfs7F3n1q3bbG9sce3wCM+RNKpmMT4njiLaccRwY4OzkxMm0yn90SaqrplfjNnvdDDCIctLXHfF3t4u4/GY1PNBQKfV4tmzJ9x95z3iVszDr7+hqCs6LZtgsr1rj7UN7PoAACAASURBVPVg7cfa1BW//uw3bA6GjEZDgiTBQZCVGf/n//5/8OHf//MbFOnahc4Iuw9WRqOVwXNcBBqMeilFfQWq7HC4WYOq10dVUhscDdVfAFW6WWuqru6noQVVk2XBdxdLZkXzvdXfVUs3CMra7s6LNMVoRVlWSAFeGKGMREiX4XCHdrePUopalSAdgjgiihJMuaLJV9RlSVmVNE2J7zv0um3iuEu306esS1bTS7LVgsC1dpgGB2ftlhwEHp5nr0hNbfNZm7UHQF6U1EbjuSFCWM/8sihsF80ylsulTXMuaurGLkm0Meiqom5s/LjjuAwHfd55913+4e//MzcO9hifPWNrc5tuEnP+7AGr5QrX89jaGHHtxi1810G4gtVizuXljF6/T345Ja+gMXB4/TqX4zMuLyfsXb/Obm9AGMa0uj02DwxfffZrOt0eolEEUvB3f/dLZmnK24fXSEKfpw8eslgs+fg//ZIyXZDNZoAgaXWoiwxpNBeV4vr1W5TpnE6vh/ALnj2+z4Mnz+gPN96skyKMLVQjQaxtGY14efy7wm5nhLDy2j8HqoSSSKWRWHmxQNuc9NdB1fr4/3Og6or9n1eK07RkUTTrf/XqZW10LMNINYbZYoVcs/yruqLf69LqtK0xrWt17HWZUQpJpWpcz2U0GNEKQhZVSlU3KANxlOC5AWVdolWO4/roJmM5n7KcTxEI0jRnVRSESYfE93CNQqkSR/i4AnRdoIQkCGKEdIlaIbLKydIMpWtcN0IpRVMVpOkSDCit0Rhc10UVmZUU+zHS9ynLgjCMee+9D/inX/4j3U6bXqeFxwabGzssplPmywkH+wd0WgnDrS36w761xJQuwotIOkMa01C6BbcPj+zVw/XY2t9DG4lwHKq8ZHx2Rm9jC891aZqKNE/RZcGDb85pdzu8/d4HSOHw/OkT6kZz48ZtoiCgXFpVQtTpcHp2yndffUW7nXB+PiYvS4bdDnm6YjWfIYwh9D26wRveSaUxGGEAiTECIRzbVY15DVTZFSbonwRVUhkbReNI6jX9z0FS/cjx/zqoqrRG54a0ueJIvnyKbOqytH9sHKOmqipc10Mg8IOIbqeHVop5PqfrjZDCpWw0ge8ipKHT7dDr9xF1SdMUVHWN4whb1KbGFQ5N41Npyy1dLRfkecFylZKWBVGrzWCwgR94RKFDO45IogDX9dEmsukkrovrhwgcXOmjlc2eqpuKpqloGuvvKlyI43gNMiGoQqRwSZIW0XrP/vOPP+Fwf4/tYY/Qc2nHPhvdI8qypBUHtLwRSIfB7dvsHN0k8FzcMAIhreDPSKRrO73RhuNH31nPKWGIw4jFdIYf+OwcHJAvZ7heQL83pK4LdBgwPTnFSzqk8xnt3pAoSYhbCaqs+eb3nzNfznn/g4/J05Sk3cU4kvlsyubuDu9/+DFf/vZT7n/7HfvXrvHW7gFu8DVff/WHNyvSRmscKRDCKglfWnsLy4V/CaocB4dXoOpqVHUFqqSARoBQr2aq8jVQ1bA2ePiBpuoKVDWN1Qr98CXWiXpXBeU5zno75hFHMVJrWC8BVsuU/miDJEyQ2PjDMPCQvkPcauE5UBQ1ZbpEVTnoksQPIGiRFTl1WZPlKYvlkmVqzSK8wGenP6TTaeO70ApCOr0hwpEoVSOEwg9a+G6AllBVFelqQpbn1KpCa2XZYOs7Z9L2wQiKzEaeO9LBlR5lXeIHEZ1ul6PDQ37xySeIMiNfjJmXFZF7yHh2iVaGrChQdcX+0TU2tndp9QaoIkcpvXZs8fFdn3I5x09aZNmcIIxwpODy9Dmu53P/6/vcuHOPdrvD2dPHeL7HkyeP6Q76bOzuMchq4igGR5KtVugiw4sTGqkRjuDmrbssZnOMauh0u3zwwUfk2YrhYIQuC9566x02t8YkYUSepbhCEIXRmxWpkS5qnYsppaXmCeT6AvoaqFLfB1VgmVNXoEpI21WFsDNV+Rr9r/4B/e/7XXV9V/2R9yeE/TmOI62QTEo83yMIfKo6p8wLoiiyiDhK7JXFKHr9Ib1uBz/0KJqaMEoQQF1krBYzyjwjdAPCMMDgsEhT0iIlLwoaDX6U0PF9ojAi8q3roO/6hIFLUaa4QYTRVngo1RLlWjnzcjUjL1IQrr1CYe/aRljZhXR88iKjURVmrcGP4hjfRBgB9+7d47//L/+E35RoJ+I8nVM0NQ8f3Ofpi2OEMVw/usY7777H9vU7uJ6DVhUgkI6DUoYn391ntLFhrxJVgSMlcZLQ1DVO1CZO2iStE+IkQQQ+fpKQZwXj2ZzB5iYboxH9wYj7n/+WwD1imaWkyzmeajAGFtMFcRDaKMtuj3K5YGNjgxenisl4jBBweX5Kf9BnPC+5PDtjMNqgqMo3K9LGWK8hjFk/7QK+11XFy+P/z4EqKWxS0g9BlWhsF2y0tkf1GlRdbaqal6Dqxwv01ZNkvaBe3hHMWj8FtJIO3U5CEkUIR+O4LnEU0Wm36PS6+KFH2FS4XkhT1GTLBXVT4zgeoDFCYoyDkBI3jPC0AOkjvZwWPq0oRuuGRnlIP6LWDUasEbyRVkJTVWidUilF3dRIGdCo2iZEN/YRFMbGas+ml3a1uPa2CsOIwA8J4zb9fo9f/s0nPL//OefnF1w7OKKqK3a297g8f8E7b71LEES0OzGbRzfwosgSwWdTHC8gvVzieh7D4QhPCtz13DZfznD9EByXXi9AVRW7ewe4rkuVLuiPegy9iIvJ2Zp8E/LdF7/l3z/9Nzb3rFdUuz+kt7HFbDblvWs3KFZLIt+lNobZRYbnB7TjFmezCU1jiFptXD/EUQ3fffsto0Ef3jQiB2NojPV/d6RNl/teVzXyFajix0AVPwqqpHqNVC3Xlo/GINf+Ts1rb0VcvaXvvT07EbgiDDtuQOAHeJ6N8/ZcG+aVFQVJt0UURXQ6LTqdDmGrZWmAOrBTgVVKU1dopfFca/2ihQUxQjhI6RJ4PlJUBEG8pvQpaoXNnXJcXJHYXF6k3VEbvfYg1QgZ2g6fZ6iyJleF9VKVAqEUabqiKHIEkrwq8cMWvW5Mu9vnw/d+xvW9XabjM87PxmjsA9/tdgl8yZ3bd9DA7q27+FFC2O7SZEvwQqqiQhcZqJrx+ATP8+kNBlCF6KaizJYYrels7qGaCoymPxoxG5+zWljPUq0bmqJASkGepYStNke37hC3Ozz48o/cffc9vDBieyfm8uTYegNMU6qq5OD6bdLljLpR1Eh6gw7DwYBVmvLv/89/I2rFRK02jx58+2ZFKqVcryWtwY3tqtYVRApsV/1RUCVe21Tp7x//r4MqZVM+7fEP9XpTxXr4DyDXKlDWphAv1TvGWPfExhrlxiFIue5MRuM6PoHvEUYBrVaLUa/PaDSi0+sjw8QWCAZdFgjVUBWZPQIdByF9pBPQVDbzU+maIHCIoggpPLS2xSe1RnjWpVg6gZUfV6V1A3E9BA1VU6J0SVNlqFrR1CVlaTX0xlg6YllUKGWd9qTj0e316fZ63L55h8OdTdphQBn4bI56uI7PeDYm7t0kDAKiKKA12qXd7YHjUcznqHKJER5eEFClJUWWE7cHnD9/TlNXON6Ubr/H5HLG3kEP3dQ8f/AdG9ub+J7Hg+++Y2Nnm2WeEzgO+9dv4kofLwzwXIf33v8Zg+EG0cc/J4oj0uUSVZdMLs7Y3NsjTjqURUm2mIKQbOzusrm7x/zsFC+IiB2HJI7Z3LppJek/ocT7CyMo1ql0Gr3uqo50bXSOVjiSPwFVV11VG2lDFr63qYIfbqpegaqrTRUvI7iFsMZZUmCLAv7k+DfGgHllu+MCkW89+cMgoNNps7G9yfbGFp1OmzgMcaVA0IDwgXWEjqmpi6WNzXZ9wtiqP+umxnUlg/5gLfPQNLWmrAoc4eAI+0CBdREpqxKlKhw3wHN9TGNXnqvljDK1ZmJ1XeEgqJsaVTWWsVVXSOnieR5xq8VoOODWjTvcvn4d37F3yoO9AxJh6O/sEbW7BL7P5PQFYbtH3GlRpivwAx599Qf2b9ygrguWyyVhFBH3B5w9fkAYudRa2AgbMaWsa6QvkZ5Htlww9ez9/smTZ2zu71MWJYuiIAx8+pubnB0/4/e/+YwPPvkFqIZWp4tRpVWChhFxu02VZcRbfS5OjvF9DyEc/DDl+XffEIQxlap5+ug77tx7lyLPePHsCXfffu/NilQKgTIaIaUdRxmD0g1G2OxLZRTSfB9U2a76Y5sqhcDYmubHQZVSGiMgFMLea42mMX9aoK8XqtIKZayUIgxt9wzDmHa7RRIH+L7E8xykUdRVgVE1QvpW9OfYNJFG1WhT43khQgpUU+AFDv2obwVzxspfrGGZS7NeSigNTW39Oy1vtAPSoalym+SsaoxprMEF0speVIMjrDDN99yXU+K43eHw+m3u3r7Hjf0dklbMtZu3SC9OmV2cY4DZ+AKkg+OP2L/3Lo4fks4uqaqGxPM5eOsOKi8wVWFT+JBk0zGXl2MGWzuMNrcwuubhl1/ieh7PHz/l5rsd7nzwIcJonj96xJ1796w9YxAynV5weXZBWVecnZ3iBAmtbo9Ga6hryiwjzwoG7T4bu7vkq5y6Khifn3Lt1h20EXz1209BCDa3dnj05CG6UaimYmNryHR6yRe/+ZT3/+Gf/uNFCsJG3qzDvexaUa/vWuYNQJVjqWU/sakyNahG4GBNHpQ2VNqaP/xYkWpjqGtFnufoJMQxhtgP6fa6tDsdWkkH13FwjUEabZ1BVIHwrN+TkCDWUo1Ot490A4IgxPUCQtXguIEdDVUljjJI18EtrSFZUzcoU+O4DpHfsl0Za+lY5UtUVeFKY2eVjkNTN2S5pqltnI7nOeuHrMb1fPb3j7hz5212hn26cUwUunz1b/8f89mUdn+D67fuouqK1mibILbMeFUrzp8dE7iSuiho9/ucPH7IYGMDzxGk03NavQFHrQg/DAmCgIdffkulNA+fPqDf73Nw9y6i0VyeHVOrkiR0KYuCXq/LanrJaHuHLMvY3j+klbSZnp0QHITMLs/xXRc/iqiaisXllKDV5svff8FgY5vucIP7f/gC6UpGo220I6zaNSvpjjZotQcc3bxF3bwhM/8KXTvrxGSNsce/MesIwj8FVeJqQvX6puoHoOoV/e9PN1UNhsbYkRSwlqX8eBd99V7tlcAIgeO6OJ6D73uEQUAYBOv1pZ3AohswV7db6zXleD5x0qYu7Ew2jru4UURooGlqyrrB0xohFEiFUZK6AY1DKB1kYMMUmqamKUpMVeILxyZHW8E9RVWt5Q4KoxsQGsexPv6OK7l+6y3u3X2HneGAMPAxquHxtw9p9Ye888GHJL0R5XJK1LZK1WK1BAx1XjCdXmCMYWvf5/TpYz777De88/57DAZD6jKnSJcMNjepqoqLF8cUVc3u4SGr1dLmk7o+47PnFFVF0ygmlxMGm7sorUn6A85PTijTjKTbJooTOt0Bra71hYqSNlo4nJ4ck/geD+5/TRwFpKsly8k5N2/fYj6f40uHKIl575O/YzWdIB2Xzz/7Hdt7W9T1GxapWqPuK2Nwd72Dtt6Wfx5UCW03T7ZV/hSocgEr1b0CVbUxZLWy7CfAaGOl039xDnXla+Raf1PXyjR83259HAmB6xEGIVHk44fRupNLrpSVwvEwRrNKl/hhQtWU6OrK1sfYojY2KVmsXZY91wMJ6up/sakwZQ5NjeeA4/tICXmRY1B4QoLQuI7ADyOkKtGqwXN8Do9u8/OPf0HiO6TLMb3OAXG7zfXWe2wd7OFFCbrKiZJ9qGv8zoCyLPj2i99RlylFltEbbrC1f4gB7s1nXJydc/LsGW+9+zZB4DOfXqK1Qkhjyd9oknYLF7g8fsrJsxM2D3bRWc7G9h5uEDK9HFNXJeOzC5qmRhtJu7NJbzBgfnlG2OoQd3oURc7Nu/coVjOKWhFFIePzUx7dv8+dd95BNQ2pKgmSiGy1IF3OQXhUTcmDb77h/OzkzYpU63UnFcJqScDugLWyzKc1qDIvQZWDY+z1wJHmrwBV7ktQBYai1BTKdlIFKG3Qhp846F8VqJSCMAwI48jGtbQS/NDH8wS+K0iSiGGvT7czIghjcAM7VL/6HkaTZwtbUMKhqkscz7dWPFELtEZpZR9Kre0dXAiErm2im4a6qXC0RkoPKRQKjVIgMPiOR2MatHGIgwTXqShqhXRdNjZ3+fCDv+XmtSPiJKLMUl48fcL+4TXqPGP84gXdYd9yUVWNqWuKyTmr2RyJJoxiRltbSOlw+fwZWsBiMmWeZvS6HZ4+es5wa8jleEwct4jDgMVkhh8GaCPRQpIWOU7oUWVLojC2Epey4Osv/4DRcO3OXS7GY0Ybm0Shw/ziBUWj8LyAtgDVNFw8eYITOAyHfaTnM5/NmMymPHr4kKpY44CmplQK1w9Is5wXz59Q5SVbW29IMLGhCDbFWAqBI8Fgk46NAWUUQkrWTg/WGU5I64d/BarEj4EqLON7DaqKqiKt9VrLv14CaGsH+ZdfAs93SKKQVishabUJoxjXsUnF7VabjdGQfr9Dq9WyDxBXqNy+mqaibhp8z6csMqq6JAgjYgy14yGkzTC9Cs11lUHrBldgC0dhrYAcD4PGNR6NEOv7tqGqHLKywiDQKkMIjygI6Q9GvP32B3hoHGFwVEk+n5PEMel0SlFmREGCF/o4URud5xRZijQGP47pMqApUrvxarVYjMdcTC7pbYy4+9FH5IsFq8WcNMuZTGcI1ydIYhoUy9mSW7duUFe1vVtXFU474ez5CY4U+J2SFy9O+eV//WdakU86nzIa9glchypd0ev2ERrS6SVhq8USmE8uSSdj+qMRVb5id++AncPrXJw+ZzIe0whBUZY8fvyYs+NnzOYLfvbBB4Rr47b/cJHavbLlayKtW5sjxMsu8n1Q5ay7pIU4jliDKv1ToEqjDDS1Jqs0pbYdVHPVQf9yFwX7bX3fo9UKacURcRITBzFB6JIkCa1Oh06nTRSH1tpcmPX46Wo2Z53s5Lqom7Ky91o3sNswo5DSwXMCqlpSmRJXghZQ1dX6iqPX0mSF58fWFHbt5VTkBYvlHKU1VZXj+T7tMGJrc4+9vSPQat0NdymyOXu33+Li+RPOT465fvct4iShymoalfH00QOiwLOzSCGp8wytDA/vf0dn2GVydo4R2lpDlhnZasFwY8R4PMb3A6SUOK6PkR5lVXB6fEySxLx4cQ6OQxAGNBgGgyGrdMHPPvwIR0jOj1/Q63ZAGdI8RVU13U27cctXK3RdIz3B6bPn7O5uEYcxZV6yub3DxtYW+eISf2ubLMuYTiZ4fsAyr3n/gw85PLpOmr2hfARhZ5DWg16sQZHlR0r+FFQJsR5Vaf1nN1VXX2/3//b410ZTKmseoY0Fa1dH/F9xFQUs+ykJA+IwwPM8PNfF9RzarS6dVpvQk0ixNk9TOUoFOML5Xo822hZU3VhXPOlJHFciHRfP93D9AN00uK6DNh5NVaLKlCLPrHuIY3kDURgQhTFhlCCFoChyFlLYiPO6xq984igiafc5uHYL3/UQTUkrSvj2i98iHImfJLjSJQpDqrLE8Tz++NnvcKLIdnvfxxWC4e4eQRShdU17NOD89AVffP4FN2/dwPECPv/Nc/qDTbLijIuzU+bLlO39A6bjKdu7W6wml9y/f5+9w2vsHB1a5z/HYesgJp8viYOIw6NdFkvrGp20uoRJi7PJhP5gAKZCOj5nL17w8Ltv8QKX5XLFxsaAbDVn//CQqDdgfH5BnVUM9w959O03jEab9IcD7ty9Y2urrtnePXyzItVo6yVkV+IWhkuxJkXYkZFeO7a5Uqy76l8DqrQlqBiB0tZ5Tq3NJf764mQtYwE/8EiS2NrUYF5umzzPJfQsO8r3fft3KseY5GWBv6pSaKoC1TRrAG4QKPwgIIhaSOydUxqFbirqMqUqc6q6sIQZ4yBcF13XiFCh6gyF/V1D6ZIbiRSGfrtDuzdk9+A6+4dHiKpkOZ9yfPyMy+kEzw+5efcu+0f7TE6O8cOINMuRoU+6WnDrrXusFgu8MEKriuPHjyjLgv3DfTDQaj+2Fj7CocIjTBJmiznDnU1myxQwPH76FOnC2ekZWnokrRbUNgZHIMkWKZWyINKZTNjc38X3XfxWGyE1o+0tlDIcP3lB0utzfHLC5uEhm8MhRVGCapgvFjT1YwaNzV/ubW9TFimjboeNwyOy6SVBr8u//euvMNow6A24++HfvEGRakvTk8JudIwRr45/8Rqoer2r/iSoctebKguqNKwjDC3R+ZWj5l8eOV0VmONIWklIpxVbJtHaoMvxrGQ4jAJLeo4TAt/F9SKkHyHkD351Y/3l02yFu54EWKqcj25q0tWcpqmpG0WaLcnTpQ0lqwpAYrQg1zVahwjszDMIY4T0rQ17U9DyQ7r9AXF3RBJGUJc8e/SA2XJJFLcZbu1ijCZJWrheAELy6OFDxpdTaq1oxRFlntHutHEcOHn6hDDyydKMycU5UrjcunkNhIMrBHu7m+TZkjLL15s7wWI+o6pr8rIm6Q4Q7ornT55z7cYRJ/e/48atG8ymC6aXF/i+w85hC1U1BFELVeaUyp6qeV7QHgzI0yW3bx7x7NkLLouUG2/dQ3gel6ceRkrKsqDMUpSG+cUZ1+++RVmWSD+krks+/ttf8PjBd+zt7/7oJ/3TduTCAiAFa/KynX8abVlKPwRV+kdBlfkTUCWMlYhoYwu0XpNFjBF/RTe9Ev4JAt+1BRp4CCns3XJ9BfCkIAgDWkl3PY6ShHGC1+qDcNfv3z4RQioM9Xp37iAcicChLFYsJkvSfIUnbKjuajWhLHMweu2e7CKNnexKLTAKtGOvNY70kCK3YsLRJrs37uIHEZOzEy7PLxCez2hjm+l8zt7BIfsHB+TLjOnFOScXl5xcTOxn0DSgGp4+fUwcJty4dYPFbMbx8Qm9Xp/PPvt3gjBkOl1w5+5NFmuMID2fNMu4GJ/TGQzxvZCd7S2SVmttCe9xsLvJ8dMTjm7fpN3vUNYNRR7RH43oDoYs5wtrXmxc6ibn0YMHRL5Ht3+P6XhCEAf0tzahbrg4vWD32hGDrR20Vpwdv6A36FKphlVZcX5yjOP5lEXF5PLcUgbRPHnymLsf/af/eJEabECrHb2YV13ViJddVUqB/ougSv4JqNJKUWs7A9XG3iR+yLv/6XcmcBxJnES04oggsAhcrf3laWqkMISe1Rt5nkOr3SLqjdabJm/dstffy4txfTtnxViL8WU9xkaOZ0jhUSEoq+xlxqaFgBLN2pbHcXHW+/coiojDCEe4yCCgN9hgeHiL/sY287NTwjDm8z/8DnBtEkncJo5Cm3rieixfnFMpWKVLEILJ5SVTz/rodztdXKGZzibUStMZDtg5uE67FXB4A549O6YuK7q9LgECKR16vR67e3sMhn3c0wvqRpME9gR6eP8hQWIVDPlyiTCaKA5RVUWRl4zPz+m0W2zu7bOYnnHt1i2m5+eMzy4YbGww2tkhnU7oDIeURcFycmGteYYDWkmIMZrT4xOElEynU/qDAUHg0miD67iU+YrjJ09+9NP+iwQTpTVSOmtAo9YAaY2LjbBjKsPLK4D8Hqha301/AKpq02A06PXX22G94DVO/l/18j2HTismigLLYUWv80QVpapwpYsrBEZXeG5Mq9XFCfsgEl4he3ttkEFEELZwnEurfS9SaCobyNUoEA1G1WsXZQ16fWeXEiOu7uYG35O04sASooMQjEG4PfzuiDhOmL54yuV4zHgyodff4PT0hKJIiaIWg+1dHNenFbVYXC7Y39vn9OyMy9mMi/EY3SgGwx7XRgPSPOfickGn28Fow927N/jNp7/FDTyMdCmbjI2tDeKkxeNHTzibLej0h7hSsrWzh5GG7/74FdJxSNototBjcvICJw45v7hgdnmJ0Jr+aIDvSRvfoxpc6eEmAWY4pC4rdo6uocuMIAgRCBbzOcePntBqxVycnLHKcqoqZ3p+xtbuHjWGX/361wy7Hd772ccM9w/58vPP+O/+6503K1KJwUhL8BBYnbdep3ggXgdVArRBv9Q4XYEq8yegCinRtbasJmNeAib4K0nOvBrex1FAKwxw5VopYCxfBLDZo8LSDU1TITA4UQIieK1A1zVqBI4b0k7aRL5LnhfUVYEQLqquaWrrwCzX1xdjNFK69nESBlcIPMch8j2SMKLlByRRjOM6NG5E1NtkOp0zOz8lXc5JWl2Wac5yOmV//xquhHSxZPzkAe72HuFgSKMqslVqf55wcLyQslyyvbnN1nCDKApo90ccP37CfDqh0+3SHw2YTBfs7GzhHe7jSJeyUpSN5t6HH6Criko1HD99Sl4WeL7H/t4ey9WK2eUlcaePqRS33n6bb778GlPlrOZLhtu7hFFEvlphtIPnuUjPx5M+09MXXJ6fMNrehWXN7sE+nU5CNp+hmob+oMsfvvicfjfh6Po1FqslTx8+pD8cEkQ+4+PHDLptyrr5M5/0VR3+VJEKg0S/BEfaaBzpILEBrjaexqxlGXb4r7UtTvW9kZIlo9gowPU1VZj193z1x/xVg3v78jyHOPAJPKtANYb1BsgaMbAef0msf5SUjt3x2hJ+WaFXP1E6LkHsv6LjqZqqLijL1N4HjcYYtfb/hFcMGYnvOHTCgEE7phf7tDxJIDW4AeFwn7ouGZ8+Y7FYMZlMOD5+Bgi80Md1PWanJ3z+L/8X/9v/+r/wq//7vzE/OyeJW9bSPIpwPYdW3OLa0SFhGPL4+ROWsyVG1RR1YU13i5zldIJWFZ1Wh36vj+M4VEXB1miLXqtDlhVkeYlSNafHz9FNyWI2pc4Ltra36A17VNmKVuhx7XCXOIwJWz1a7RjHEYRRQBAFSAytVkKn3+bpk8c4no9pSoos5cEf/sjF00cYpUg6Pab/P2fv8SPZlt/5fc45cPmqhAAAIABJREFU14d36TMryz7Trz0JDlskRxiBGAkCtBO017+lhaCFNgJGG81KAw3AJqmeZrPd8/XeK58+w0dcf+85Wpyb1U3TRhVAoQpZVRGJjF/87Ncs1nQ7PUY7x9QG6rLiybe+y2T/iNVmy9Mvv+Di6ppf/OJnv/O9/v09aYMct/d1y2u35V9amJn+HUNVU/6NsFn1bqjCCLSp7gAB1qwW6zFqi/UfuRkVAs9ROJ7FfOqqRlOClFS1egvYkNi1ktYOla7QeYoK0+Yc2nCo7l5SuUSdMa7nUdeW424aGXCkHbJ0bXCkbFgqFUIKIs+nG1h6RK/VInIUvuOC30Z0xtS6QBiB7wXc3lxbZT0vwjiK451dVhfnPPvyc24TzWobE376GY8/+gFeu8PyZmqtKEvNeDggSWK2cYoxmnYrxSQJe0fHvH7+DKUk0gnZ2xvTH42Yz5aUZUUSx+zvH2K0Jmps1qNum/SzNZ99esv+4SG+bx2Y482a6fSW7XpFnuWcvv8EPwx48+w5uwe7xEnOej5ldjMjCCO6/R73nzzBYDj7+muCwCNeb9jZ2wEp2CyW9Id9ZteXlGXGerFkvd4wOjimSBN2Jrtoo3n1/CWPHr6jiC7CBh0N8NiqhdjhxAJOfv9Q9duXKosLbc5IWlvKx13GxWbfP/YhhLWQkUZT5YVljDaTfW0sY1EKOzCUhaEsochKiniD0+4jvPa/8pwufhA0pmYCrSsQEinUb7yZEGhjL2hKCELfp99q0w48uq2IbhDiBS3qsI+/f4+iMqzmU9arjeVXtdooqfACn+5ozNXZGz75xU85O3vDepuQCZ+L6Yzl/IadKMToijKO6bUiWp2Iy8uC4bjPsD/EkZJXb6w5wlfP3vDg/jE//M77uH7Idruh243IU4/x7h79QZ/1ckO73cFxFbfXN3RHQ/rY96uuKubLOY7jkuYF8faCvd0d/DDk9fOvqLKUsBVyO53y9IunPHnvMfk2Jks8ulrz65//HN9zCAIryxl2Bsxur8jiDESN9B3itOToySni+ozr81dkacr85pr777/HzdUlr1++4UfvEqRCirf9pmkW+xhb/jW/GaosZvRfDlW/nVVtJjXNNG8a6xss2uku8v6oQG1K9h1boLbXrLsBTAiJ6zjIJpPX2GEtTzPK0i6a3z6a0m1fViKVZ4e9usQiWq3eKtgPlWzWXp5yaAU+rSCkH4W0ozZR6OG7ASrqoPs7bLMcUxRWhW9rHZSlctC6Ymc0YXr5ho//4e+J12t2D445bg159vxzptMZNxeX9Ec7uErQ6bSRnk+SZQzHYwatDpEUbJOEPM2QwvBXf/nntv/Vhs1sQbtnATGTvV3yLOX24pqgHZHEMUWZM5/e4rs+3U4bx5HMpje4Qc+SAIucnfEI1/XRVcH5xQUYzXy95eb6mpPDA7I4ochTdloHXF9d4/kB9x8cEwYBy1VMbSDPCgqhefPiFePRkMnRLmcvviFPtnRbId1OD60N2/WCp0+f0uv+LvvbP7QnlcL2laJBqmlt3UCwkfXHDlWmNjYrN+CMWmNVOxA4jiCUkrTSZNUfc6e331BVacqypHIVjqcQroPjeQRBgO+HuMoHY2/6ftDCcRyEcBrsQA1YGN5v2lNrrY3Rbz+Q4q5XFralUQIiLyDyfbpRRDsKafserdDH83xM2KMcHIAXsr08o6xqbmczsqzg/qMP6HS7SKOZ317wN//pPxKELRZpgSkF//7f/SWLdMP5+c+oyhLX85js7KBWS54+e0ZvssO9yZA8yynrim63w71jw9nrCz788H3yxJ5oXcdHaE28ia1BW12SbFMKNIv5ks16QZHF1M2K7ubyCimh3x+yXa2pisIaFYctsqImikLqWrNZbbl3fIypKrqdiEVekKcxrmPFMNaLNeFBi9X0hvnlOUE75ObNJY8fP8QLWvz4P/9njk6OGY5GvHh1xpP3PyQtc378N39DvF7z6P47lnvVXJpqAAlGN1lV6LfgZyFkAwgxv7nja/22/NOAke2Fypb+sjaUQOgrJoMQRwpulyn5Jv8jwM22zzXmjjqscRwX3/eJooio1bLUW8/B8zzanS5RGBK22hZhXxdgChDuXXTePTMGS3WxQ5elRiMkQliD3dB16YVtIs+h2wpphW0CT+H6AaXbwvQmaBQ6TpFOSL5ZsLN3SKfbZzSe4PkB18+/4v/4X/8XZssVRx/8KdHhB3hVxjdff01WQrfbZzDcAQO31zdsi5xWv0+nFTG7mdLqtskKTVrEGKM4OTlG6xq31QYpcaXPYr5mvDOiKEqqvKLbbbOJtzjKoOsS6SiWqxVFdUmv0+Lxk0ds4i1lUfLwvUeEvjVLy5OYTtcaCA8GGZQ1bhiQpBklFU+/foHvStr9nvU3rQpanRZfP33Gob/LcDLm6uyKB49OOTw4ZGcyYVOUnJ2d4TqKyc4+T568z/PnL9gk2bsFKY1to2iyn5HGZkYNxvzWUIXAiH99qBLmzviquS5pe10KAof7B0P2xz3yMifOSsQ2/yMqfiOt0wxOruuglIPjOBZLGkUEQUiv3aEdRngKBBWqKbWmLi0GVJW2PAjfBqoxSEApB88LyMotYP2ifOUQhREtT9Frh7Q8n8j3CT0H6TgUXo+qu0OrPyFZzJjfXJHVthXa292n3e+DUKwuz/k///f/ja+ePQPlkpxf8a33+gS+i9PtkWcZ/+4v/oKDoxOury754quviMYTDg53qNKMooZJ1LZDXFWgHEkUttEIom4f13VxXIXAsHO4z3y2oKorhBLMb685O3vD3sGeBWsbyXqzodcfkleaTz7+ksmox3K6pOwZK0+pJLfTGfeOI0BQ1hXt0OMnP/8Fw9GIPI4J+x1OT44p8wJHaDrjMat4y4sXr7n/8AF1r8MqSdnZ3yXPC8gzOlFkFUtMRSuI+OGf/OnvRbb/genevD0/OlJQm2b4eVv+/9BQZS2roaF2YHtR33d4eDTm/Qf7DLptLm9mKDnjd1/tf/P1ZtXaXGkiorBFEAW4voXhRUGL0HNxpCW82ZOnst9vbbOjrGsgtk+tPPv8QiAdl7DRKC1ShWPsiqsdhLRCG5ydMCB0fSLXsQh+NyT3O0jXZ3pxhpKSg9OHBL0RVZ4wuzgHIQg8n5/+p/+LH//kJ+R5zvk6xZ1t8OJbgqCF13lNPL/h6Ed/RpImfPLJJxQG9vt9K0VU1Yz6XbQxJHFGstng+w5q5NAZDun1e5y/eIWjYO9wn25/wHa5otuOmF/P6PQHhNMpo9GIm+s5j957j6uzNywWSzqDDkIqawvea1vsrNAIx6FKUgIPtB/x/OqaLz//HM93ePjgnhWBcBXSVMTxipfPXjEcj9g7PCBZbvjmq29QrkO722F+c81w1McP2gzGY66vbxFC0OkNaHd6vH79+t2CVBs71crG4UEJa4Zba9CSt8OR7eHEvxiquENPNSojhTF4vsODoyHfenTI/eN90HA7XfyBMv+bvxVC4PkOURQS+D5eGNCKOlaOxomaRb/lDW2TGCU1QeBRFBVuVeJkJcqJLfkubMNbMTeB9AJa3a5dbyks6jzwbVB6ilbk0/Z8fMdFuS6FdIijIeFwnyKLCdsdolaEKyVpYhXyprMp97p9Xv7ip/zfP/5bLm9uqI1gts54GLpcXZ5R1YZNVvL9J0/oDcbM5zNwXcbDEd2OXaKHvgcaojDk6GiP25tbNrMNSrrURc1ieoNwJMqFKPTJk4QvP/mc3f0Rw50+7mrFn/zJD23bVRvqqmQxX9EbdKjSksePT5HKVqXlfI1yHVxPM5yMub1ZMJhMWC1WVHXFXn+Hlu+yXVSYMGS9iSkq8Lt9HCfA8yMOjg/o9dskRcU//vyXOMDe7i6j8YhBv4d0rYyRF7TIy5LHj393T/p7l/lGN+h4bTNlk3BQUlghMykQqgExa7vUtweAO9qyzaLG2L7W9xzuH4346PEJj04OGHQipDTUVf1W/fj3PSyPSRKFAa3Qnh19z8PzPTzPQyqBweq7J3nBfD5nvt5QlJb7nmcFaRKzXc6osuyfHQ8E0mvRanWI/ICO7zNot+hEfqOSF9HyAiLPQypFqQLKcEDttsniLUErYrR3hCMVq9sbzr75iirJuPf4A5bnb/jpT/8Lv/ria5Ks4mIW01GCZGPL4tnlDW7U54NH71lpnLIg6nbZnfS5Pj8jTxJqbQhbPuvlku1iha98dvZHeFHA/GoFRjGe7LBzcMh6uUaYjOOTI1rtDjcX11R5jutIzt+csZov0GjuP35Au9fj4vKWbVry+s0F603C3uE+rqeQUhO0Qy4uru09Pwh4/Ogxo8kONzc3BKH92a9WW0bjXb79ne/iOZL59QUCycHRCcP+iMcPHrDebHjx4gW3N1e02h3qsuCzX33M61fPmV1fcP3mze983/8AMr/Zz8iGVflb5V8JgdD/+lAlsJOxbGggFQbXUxwfDPjw0TEPjw8YdzsIYRf6aZGT/Zbd4O8KUNd1iMKAbhQSBQ5BGOA1PkIYqGtDntdsZGI9m2SLPooir0nWG+rKpywqvCCzYBKhfuv1BEL5jUFDiKq6hJ5P6Ep818V1JIHrghDUjkes2tRuC1OX6FqjaFFnW+aXF+C4+H5AmSeIAn79s5/wk48/Z7GOKYsaV9kF12yVoIXD4/e/xb//t/81337/IcKNcJySRwf7zOe3+H5A6IX4nkcUhSRxghaC0f6IIrcK0gcPurQHfeZXl9S5ixKSPC7Y2RlhpMH3XdJtguMo9vZ3mc9mKCArCtbrLbkwJPMFWZaRJjHTm2sWywV1qekOOpydveDy4g2T8QA17rNYr0mWCw6ODlmdXXD/8UOkqPji00/YzGccHR8zu13Q6fcZHR5xc3HOX/7VX7Jdr/Ecn+lsjuNITk9PCSKf6fSG4vfkyz+u3Gts8Em7/BXSNGX1t4eqt6i8Zu1tQRfagOcpjvYHTQbdY9gNUdKS8dI0Jc5ysrd+RP9qiFqFOd+l3fItLtRxcD3PopawphLGWKEvY0QjYW5I84LFeoXROR3dtdcVGWKEAun+01cRDn7YY9DpE2qJKxWeFChH4EoJSlErj8LrUEcDnDBC6Jr+aAeoSZZr5vMZ0nEZ7+4TJxnZfM6L1+e8vLwhKyryvCR0HLZZRWkEO8fHfOeDb/Fod8zRg8dURiCyFcIBNwjwspxOr0OnE6GUotfv0eu2CCMfoRygosw1b559gx94RO0BaI3yfLJ4y/p2QbsT4vVaaF2zXknipMANa7abBCOgFUXkQJJn3NwuMGbOweE+w2GPp0+/ojMak8cpRW45Z44APwiYzZdgNEWa8+b2DXmyscyEsIUb1Pzk73/Cyb1jgjAijELGwyGL+RJpaoq8Yr7Z8Ktf/hI3CFguF/w3/8P/9P8/SMEOO7Wxekz2D8Y2pOKfD1XNgHb3q7kwSccG6AcPD3h474Bxv40jJQZrTLVNc+LUSm//LniJUpIo8Gm3A1qB3YUqx7EKz0Ja4EfTXoRBhyAIcF0HIQRFWbJYL5B0UUJhqhLPs3hRW+2taa3tZRSOH9Dt9nALe6iVprRVQwgQLrnTooiGOFFAECj642Ok8tjMbshzu2OM4ww/ySjSjMuLV3z54jUX0yXrtKCuNEVVIpVicnDIf/vX/z1/9YPvcDLqY+qatCyodcF6GtPr96nziijwQAv80MNxXVQrIOwMqfWa3JRsFivCXojJK7bLNX4QUNWVvf60fdarFVprVvMlrV6b4WiEdF2k75IsrdeT2+6ilIMxhuGoT7fdot1p0Qp8eu0+p396j1YQ4CjJdrXm/OKCtKhpBw5h4DHo9WiFIWVVEkQ+udaYuoC64vT995ldXxNFAUWa4YYBb65umC7m7Owdcn5+Rjt6RyIeDZPZYLOqRMA/yarybVZVjcpDVVugiNYG6SmO9nt88PCQx/eOGPU6eMq+ZKkr4jRlFadsU+tc9zsDNPLpdCLaUUAUeEStiCAIcBwHJd0GOmcvQq6rLG9ISYq6YB1XGBPR8gsSlSGo6UqrUiIATAkoC58SIMMWQaeL3ibUVUZdWbdjJR1Kx6XqjBFhh16/i5SGZL2y+vwouuMReZZQs+H58+cMWi2ur64ZjQb0eh2u5yu0FARBwOHREf/dX/1b/vrP/5S9yRA38CmBWljQdeB7RJ7L4PTQCpsB8Sah045wtCTZbEm2CfEmZrDTx/UdyyQQsFjMUUJQlhnpJsZvtSiygrDVQmuJ1oYizchz6wlQlg66KFlMl4wmIzbrDcv5gjzLcV2Pw4NdtqsNV6/e8P6HTzCOImp3OB6P+PjXHzOdLxmMR7x6+Yq6NkxvZ+zu7/D97/+A3XsPub29Zr1eMZ/N6LQiOoMx0WrNZDRhOOzju8q6sLxLkAphwcp32GCN1dCXbwclbSmTTVY1+jdoKOFIjg6GfPjwiIcne4wHHTxpe0B7zjRsk5TVNiEpirvk+0/2pMqxAdrrdui2IkLf3tddxwKLHaXevrYf+LSiDo5yqSubmZWSeGGIqTVxkqKkIGoPcYLQZvMqb3Cwzm8gfE6IE0UoT6FLa0xrpEPhBpStXaqgTbfXwwsj8u2Wq9cvuby+IfB9Rt02XtSm020zX66IkwQnCDg4OOTJ6RqlfBzHoRuG/Nl3vstf/+hHFmHkeZTGIAMHtwyI13O26w1RGKAkJNsMvxXi+C6uFyBrnyItANg7PkA5gipLcV2fsihwpEvY8vnkF88IQh83iiyA3fe5uLhhMB7y6tVrgsDj8mJLmWccHR1QlBV5VaKERxCGeEHI4f4+VVUjhcYNfa4uryjKkv2DPdablDhJWayWLNdblHQIA4nWFZ4f0t7tM5/PuL04I8tTdGVYlCVpWaLzjF63S6c3JK8K/M6/xFP8UUGKabhKNK5L5p+V/2aoMlhkkG56UulKDvcHfPDomIcn+4z7PTssiLuWQFjr7aIgznNqYzOmqHVzxRI4jrLZsx3RbVvLmcBrVElciVKKt4BlKVGOQClDXqbkdY1U0mI6cSjKEoGm1+0QhR08x7P2KHmC8QMEGchmqa9cpOejJNTKsTBC6ZB7XXInIHQ9fEeyvLni2dfPKNKU+XLJsN9hqguq2zmVEKRFhYOmLiscBd/78BHffXSKNIKHj9/ngwcP8TwP7Xm24Wj7xFnCdr1hNrulHfjURUlSgxf4lKW9flXGkBRb6jLD9QOkKbh8dU0WJ+wfH+IFPv3xkDTZMNwbcf7qnKvbGa7rUtc1QRhQVhV+GGKEptOOqPMaIay5sNFwuHdAp9eiTBMqU3N7fYvnKzCSJM1ItxvyrKTda/P9H3yPIAz55uuv6LXa6EpwcHRAWZdcXJxz9eY1SWxdq0ejAUIofAOBFzAYj1itVpRFzsuXL94tSGVzJXqrhNssbYz5p0MVwpLpjAHpSA4Phrz38IiHx/uM+h2ENGijKEyJwqL1iyZIq6rGdR08z6FsVl6u59Ltthn0u0SBj+8qlOcSuK51Onast6kQprl8WQe6orDBWDW039BzybMtjiPptnr02l3CMESgKbKUQIJQDsZRCGN9REEiHM/6tDs1WjiY7g6FaqGrAqkL0s2azz79nNV6zd5oQKfdImh1OTq5R7ze8tOf/xzXD6AsKIyg2xmg6hmeo7h/cp/JeIKpSlIpUL5H0Ouy2i6J10u0NviOS6fdxY9CpIHhsMebszM2aYb0BBcvX1MVBSiPJI5ZbjZ0WiHbLGFvb48gbBGvt5bOEgQcHdkSbhX+KrabFWmWMr2+RSL41ve+TSuM6A9HZHFM4Eluzy+RUrGYT9FSImRE1HKI/BDXc608Z1FSpCnL+ZTtOqYXWSvM9XLFJx9/jtYlj997RLvbpqysHitCM59eI4TDPImZXb6m60Pr/jtSmoWxtou6yaV37iL/PKvSBK1yJIf7Qz54dI/7x3tM+j27u9S1zbhGoVGUpiItcpI0RyPxfI9uW+B6FUhBK2rZRjwKkU4jzqDslK2kbMRvAWFwfRfX9azwQpxTlwWO5+B7AXWhiYsV3W6HVhDhey66rsiyHNcvkdLBUxnS8zFUiGaAEq6PdH00CaUTUCufIAxJ4oJaw/Mvv+bl61c8Or1PHKcMun3iLOfi9Ru0Ngz6Q+I8RSrXCkxgGE32ocitpE2a4CHwg5Cg00YFLvM3K1ypiEJJ4PZohz7G1Gw3tpx+8+wZynP49NefcDubIiT4UZuzV6+5uZkRtSO+8+G3+Dd//qcEQYTjBYx29lDKJ+q20WVFVRa8en3GcDxktLtLXdXs7O0wmoxINwnxasuXX3xCu2PbppN7R+zt7YHj8vmnn9FpBfQ7XUZ7O/QGA87OLple3XBwtM/J4R55GrPVmunsnMnOGN8PKArNi2+e8uL1S773ve8RRm2+/OIrPvrwQ55+9ZRf/uJn9Lsd/PAdjR3sTdFemYywVNa7rCowDXjEZlvlCvb3+jx5eMzp0S6jfheL4rPXKGNqMIoaqx2f5TllZeWdoyhEuR4dI3Bcz2qKBj5CWiS3wYI8HEfiuKohy1kLcCkUdVVaIS5td6XkBamKoa7wPUXgB3TabbTRJGmC4wYUQWG3A66LW98J+xQIJTGOj3YDCuFR4ZCmOb5USMdhNrvl62fPcDyPm9sbjg4OMUqxc3hImaTc3k7RaAIvwDga13NBS+snrysCL8QNPIwBt9PGa0dcXp6zjRN2Bl2qvGSyN2Y1m3N5cc1yveHZqzdUlCxXCxbzBTdXczZJRqcbcX01YzZfMRx1cb2Ag8MD9nZ2abcryqyF61g0WhYndnIfj+j12ozHY15+8xpd1jz78hvuPT5llWzZOdhH1wJXOcymc4Ig5IuvPqGsMrJkiwEurm84eXAPU2sef/CEsN1iNl0ga81kd4+yqjg82EejSNOYdn+Ae3HBYrZguYmZzWe8OTvj+z/8Iav1mufPvqFap+8WpKaZZEQzMN31lKZRzTONTY5Ugv29IR88vs+D433Gg2bNZA/8Nveau0W/sPQMbe/4juMQSZcglEilCP2QoFlH1HWFqU2jSaWgNgj3jpVptdx1bYXBJHYdZeXAa4xOUD3BIBrRabXRuma5Xlr/UL+FV+RIBX4Z4uY5JnLRZYEkAuUhvADd6pFVLkYIyrLEGDg/v6QscvotS1A7v7jg+PQ+8+mUPC+YbTZEYYjRGum6KK3wfZ9er89mNkO5AUYY/E6b3dNjLs7O+PrpcwbjHt1uxPnrM1bbDdObKfPVktdn59yuVtxcX3M7XVDVhqKoabcDrm7m5HVN0LKwxKzI+fizTymrHFe6aARh2CLPcrIs4ej0hFdnl9S1Zj6boqlwHUXQ77KczRHUHOwf4vg+t1fXzGYzwqjNh09OCaKAzTrDCRzevHxF5DnUlcVofPP0Gf3hkP2DQ4JOm348Jk1LwhCErmm3O0SdActtCmxxXI+/+7u/JU22fOujj5hMxnz66cfvFqTa0JR4W/ppBibTHDy1tj3owW6PD57c4+HJHjuDnsV8NtxP+xANdLhRLNGCvCqpjbZ0Y9kAjl2J54UWsKJrKl0Ctu+0MD/LBDVao+/Ks7ABbCGFFs+qBUhdIUxN4IcIHFbbBOkIHMejrgqKJLG0lrpE5ynS81Bex0o3ao32OyQ6I69qopbPermgNiC0lYBM05Q0rtikBWlZEQQhQdSiKErSPKfIUjAGVVcMxztUZUEe51ShlV3c3RlxdXFBkqTs7o0YDjqsVhveXFyw2G7Jspznr17z5tUFynMpa0kQdgjCAN9zUUJwe33LcBiwWiwJI5/rq2tuL6+IWiEHOwcozwJm4iQmTgvyPCOLY8JWxOtXZyhXEScxQinqsmQ0GDBfzCnzivVmheu4FHnK5fU1oJlMJjx/+oLlYk2322XcH5CnGUdHh0ghiOMteVngR77lm3k++XqDlJLvfu9bfPnFV/zi5z/nz3/05+xNhsTblMuLCxbTax7dO33HINW6AQOLt/uhtyqQxore7uz2+OC9Ux6eHDIedHCUoqxKBJVF4mPA1JZBym/0Tutm4FLS2MW8o1COxGL1lQW0SAejBFo3UKuGIl1VFa4rkI7EUW7D4rRtiK5r6qok9B067Q6+51FUJdpA6Poox5oy5HmKF9lJV1UlblmgfAV+RD69ZbFYsk1ylBewmi+QymG9mPH06Zds04z7p33yssR1Pa5vp6zWlh/v+QFB4DIeTaxs43zGZrtlZzTG90J6gyEHj05Yb7ckSc7e3oRWy+Hrzz7nej7n9fkFWZGxWsaUZc3J/RM8L7DrJ6WQymPY7+AqOHtzwTbNOD8/J00SlqsVGHhzdsVkuMN8tmQwGkFuaPfa1LWtXGVV4bqS559/jS5LWq0uUljF7vl80WA9x6wWC7746murD7W7CwZ2dsb0+31urq7ptgJ2Dh/z6sVrijTn+P59jND84ue/sgi1dsDLF69ohS1G4xGu73Byeo/ZbMlf/Js/o65rri4vmV2d8+TJO4KeLXOkcQiRouktG2MGKZnstPnwyQkPTo8Z9ztWnUQ3oBKL10eiG5UTZfvSxmhLCoEjXQpR0dwI7Km1mdjvTqHagIO0hyxp+Z1KKRzXxXU8lFL2e2vWYLUs8FxJ5Pl4nmfVUWqrpiKMpUJXdYVjoK5sa1A7NU5d2w+hdJBBm3X8gk28QeV3IhM+RZ6SZTm1MRRlQX845PzyBj+MUEWNHwTkeUaa5VxeXNhsqq3b3SZJ6Q53OHxwytX1Fbe3Ux4/ekSRpnz15Te8urnmzasLVmtbDnf29tkZT/AjK/cTtSKKLCPZJrQ7LULfY9QfkhYVvW6PX/7qY9wwAm0o8hwjwQ88pueXVMbQ7/Rod1oM6wnnr14TtiMePrzP6ckBtXTIkhzXV7irJWVZ8Pr1OVmaUZeab3/0IaPJmJvzcyajCQbFNIxYLFP+37//B25uLpmMxjx4/JBaQG/QYbNecTu/xlVweu+YqNWmqiuWixXDYY/1cs69WuUEAAAgAElEQVQm3tDu9Xh9fk6S5fz1//g/v0OQNtnJNFA72WRVISWjSY/3Hx3x+P49JoNec+rUDQpfNqgp20/agLdD0h0Amrum4W6Bb7XEwdjp3XUsztNFU1U1dW3/n1IOvhfiuLJpRaxNj1IKYTSeG6CExnc9dKPt5KoO0vfwXNeqLaOp6oKiyKl0TVkX+E1zYowmzwqU38ELSs4vzjg8vM9iOePZi2f0RyOyLOX58xe8//gRpyfHzBdL1ls7qIlas9luWC8XAPheQKvdZ7hzwAff+Qg/cHn9+oKd/V3aoc+rFy/4+Ncfs81zolbEYDzh4PgIXZZUlcXj6lrjOR7G0USRIYoiPD8garXIypq8rjk7v6K8PqfMcm6upywXGzr9Lr5yWS8WXF+ds1xF7B7uk2xSBsMhpqWZTdf0RwNW6y2RJ1HKJc8LdncmeJ7CcxzQks1qTVXWLOcx73/0Hu12BNJhtVgwu7khCHyub6Z4UYRE8dWXXxGFPn/xo/+K8WTCixfPefHiBRcXV6xWG2bXU04O95Fa0+u0WcfveHEyTeYUNKXUWNPa0aTHe4+P3wao61gpR62rt9pK5q0mfePBdLdqbZ7T2tqIRoUPUFa23HEclOdZG0bh2TVXbSirAl1pHFfiewFSwVu7BwHKEXjKt1BCo5ssLNFaWy96YfAdp9GLKqkqSZEnFFmK4yhMVWF0QZ2XzGdztkmMrmt2dg9I05jb6ykIl6wsWW22bNOMz7/+msF4xe3NlKjT5fmXX1JVFZWucT2fvd09up0O7X6H4aDP4uaG0hjG4zE7wy4vnj/jV599hvF8Tvb3CcMWjuvSarVI4hQhcoIgIk1ztK5ohSE6CGi1A/KiRiPI0hxHCoJWi6qu8aMA6Sqmtzds5nPcwRBtYDpbcXyvw2q1ZXd/F8/3aEU+yvE4O7vA96U1BCtLBoMeZV3zs3/4hL2dHXZ3xxz092k12XyzSXn6xXOG/Q4G2Dvaw3dD9vYP6AyH3Nxe4yqH3fGE0sB6ExNvU/rdHo60lXC72VKWFev1ioPjE7559vzdgtQKdoi3tohCSQaTDu8/OubJ6T12h30cx8Ga4VqrQq3tGfWOWSqEQCiFeAugFo2oLm8PBdL1kELhKgfPd3EDn8CLmvYCyqqy6yxPoxrbcENtQdfNYKXr0jroaUNlbOkOwpY9IwoHdE1Z5Zg6oqpru2f0Wui6QpcVdVmi0hXL+Zo4TimyDD8IKbXh1fPnxNuYm5sbzq6u6PcGPHrwiC+ffsE2K9hsEvbDEOE6XJxfcHR8QF1p0iTn9PQ+D+7f58F793n65TN2dneZ7I6Z317zq4+/IC8q9nZ3cL0Q5bu4QF0WaN0YXxiJ5/oIbciqDEc5pGlKVtSNk0mCQeJ5Hp1ul7os8UOfNMv45a8+5cMP32dnd8LB0T6r1ZbjXhsij9V6iedY3YI03VJVlnIdtGtevjrDcRUn94+RCObzOXGc4QQenpLsHx7w4bffZ7veMl8u6Hd79IcjHMdhdn0Fdc2jRw9Iy5IsLzF6S7vTRnqS2XxKniWcnpzSanfYbNbs7e1T1e9IH3E9RVXWbyXBB4MO7z085vH9Y/YmAxx1dw4VGC0wumowpHayV8IqzRl9p1PqoqmbHlQjlcJVAs9zcf0QIQyO5+E5AcpRll6s78DQTYtgoNblXZJGKWm1SB2L4Cl1QV2W6KpCNVMwdUmlBGmRk2Y5rjSowKGuSkCgjd0ilEVJkqYgoD8aErb6/PpX/8jF1SVlWXIznZPlBd+8fMXewSGbJGN9fcPe4SF5lrK3u8vXT7/h9nbOk4f3mezu8uD0hAcPTnj96gwDjCYT1tMrnn31AuW5DHsdirIi8D1cT6HLmiItwRiypMCVVn06L0ocV5LlBeW2oK61NTcrK7ZpzHa7psgq4iRj/2CX/aMDZHM6Dl0fR9hg3KzX3FzcsEoSjDbcf3iPvKhZr2M264SLmysG/QHdXgddVyxmS8LQReqCzXyFLgvW6zV7h3u4riVeBmGIG4akmVWxDv0AMZhw/c1XrFdfoByHPMk42J/w6PSExXKJUtbH4OPPPyNJUo6O3/HiFEUBeV5SFCWdKOT9h8c8eXiPnfEAz/Uwun7Lp0fY8t3kUcSdRl4Dc5NI25c2DyWtfqjAwfU9HM9BSfn27OlI1fyQa6S0kopKujZUm62D6zhIJXCVHYqKMqcqraiYQGJq65VU1Jo8LjFGEjou0vfxjGsXBgJcP6TWmu1yzXK1RDoBUavN559/wvXVJUo5nJ1fsIm3hEGI54d88tmnjIYj9g4OGI+GXF5e8ubimv5ggOt7xEnKjtGsVku++eY5lREcHhywXkz59a8+JatyagFJbkV7i6KkLEsLZWsANJ1OmygMidMMLwgJwpC6Kom3Ma6AZBVT1FBUFZ1el/PLS4zR7IyHPHpwSqfRZM3yFD/0aLUjzs4vaQU+o9AmmTIrODjco65rNpstUdzG9RzKsqYsK26mU1zHQTmwXG64f3pCnKR8/snnPH7ykHa7R20kZV7j+wbHkaggQqdzjo6PefP6NbfXN7x8+Zxke8r3v/8D/KDFdHqD1poP3nufl+cXzGfzdwvSwLef4jD0eHhvn8ePTjjc2cV3ZaOLpK1MuZBoXdj9pO1gLWFPug1Jr7ZlX1ixCStcZtdOSGkBzEo23vWSu6Gqqqy6stHGamkK1ZxXrTpJY11mHUzu9gnKKgAqbFuhtSbLcqo6R0io2i10bY2/7lBUypFUpWG1WJIkCZPDCcvVitVqRVHUrFYr6rrm8OiYyXhIWdVkVc2g12O93hCnGQILE0QYFosF4+GQqq7J64p1bN01hC75+qvnrJMtVQ1VrQkCq5y92cakaYonLQi5rCqiKCQuCqRUOG6jFas10nPRRhJGdssgDBRFTprmdDoBycZKpHe7bcq84vL8ktfnl9TCthKjXpvSGDrdNkoEgKauNb2DNpPJmIuL62YlqLh3esJ2u2YVp3i+z9HhPv3hmFfPXyIMOEqy3qyY7IyINyvm1zcIR/H85XOm0ymB47Czt4tUVks2zguKqmY82eXLL7+gMrDYJNTlO16cfN/qde6Oezx5dI/D3QmBpxrGhQ0GS8yr7RDUrPpBIIVCSEGlrb/onQWnAKuyLNVbETGlbFYUUjaBbCd6barGdlvZNsJUKGFR+RJhsQWOavj+BscxBEJSyBwlrHuyRV3Z5xIYPC9ABi6VKamq3L5ebYizmDhN6Q1GCAOX52esNxuub6+4vb3le9//Id2WDZ40LZiv1tRVxXA85vzVKwSCVqvN3u4B6+2ak8NDq1uqPILAx5fw2aefsVpvEK7CEfbilmS5NSHTxmpYeS5ZmqGNoK41rVZkM2xdIh0HtCHNS7SGNI3ZxjE3t1OuLi4IfJcsSTF1TZykZGlOnsa02lbh7/b2huODfVarGL8VYYxkNr/hcH+Psiz55OMvOX14TKcb8frNGWmSUdUl8+mUIAwJgoDXb84pNSw3a5Is59jxWMymLJdzkqTg+OSE69ktZVk2Fpoe906tccOg06PV6uLILTS4D6Hs6fTs7B05Tr6naIURTx6ecrK/b+/pRrwVg6jN3SrJYIRsTMMamIaRoDWOcGzGbZbzuq6odGWzqxQ4UiKb0i6FtYW0elKN2a5slkPGaktJYanKqrmE0XjFS+ngBz6eEbilgyshbLCnZZkggG67Q68VEUY+lS6tZ6qQ5GXFZrOmNgIviFjO58xvb5nP5wyGYybjXVqtkJubKVmR2Z1fkfL65RX3Hj6yflS+T7ffI94mhL7PcDhmMBzw5L33MEXKx7/+lKwqEEJR5hVSGbbrLWmRUmmNK6xTSllap+YwjKiNZJtkGF1benGR4zgCqSR1XSIdQVHklEVGvE3Iqxy0IS9KVrMl226b1TrBc33a7RbiGnb3JiwXW3zPYxNvmS2XaGriTcJiOaP6puB6OqXICqJui6oomU4XdPsFnhfw5tUZr8/OGYxGPDrYI8sznjx5guMq5quYH//479jbGfHw9B5+ELJezJlenFPXNiini1uyTcL9+w/wow6vz14hgNFg9G5B2u92OD065Hh/n3bgN8OKpcRqYzB3hg1vnYqtosndoGO/UlsBXWmb+Fo0Fjg0Zl3KbgfAHggUFi1lpEFJByFUg1OtLG5UWvEDbWzfeee+J6XEcT0wAs9xcIQhCiKU1AgUgRsx7A7tFcoV5JXEdV2qqibZblluthRCwGLBs6dPeXNxQVkW7O3uWmbjZ5/S7fb54ovPMUJyeHiPDz76iChqMx6PmE9vMUawt9Nms9lydHBIf2IrzyefPuf86oog8KnqCoOgiHO2yRaMoahramUwadoYtUHQaoFsZDERpEWJrkswnjXWMJDGObU2xHFCUVXUlebocAfH95jsTxDS4f79I4q8pNcOefzwlGQbE4Y+5xdXZGVJu9NisdygFEx2J9xOp2RFQei7KGA0HuMoRV1VhGHAk0f3efXqDN8LmM+WOMIgq5Jup8UiKZiMrc/TzdU13/ve99ndGfH0iy+JNyv6rTYXZ+ek2y11XTSVVYHQxNk7Kpgc7u1ycnRAr92y/V1VvNURvVPBMwBCvc121DYo73j45i6wm7OqNJaqIXAQVEjlNKaxGmEUqin70nGsL6cWVM0b4CjX9q3NcyokynFAQFUXlFXWBLZAKRclrVSQp3wGvR7ddkjouxbJLwS6qlmuFqRaMVsuUb7HcrVmud1Q1QW7u7vEcczL58+YLRcsFgu0kQzHE4bjMUVZMwo82t0um8WCKAxxlMtkssvDJw/xPMUnv/qYr18+J8szirKw9G0pKAvLj0zzApTdotRVjNYC13XtsFRV1rEae8kzurCKfsrF93yyPKOsSnsqLkuUElyd3bA/2aPX61DElo3w5tUb7j84wXVcpvM1wnWojSbwfSvmlheUdUVZlMymc4xrDTqqLKfu1FxeXuG5EkGfPI94/4MnTBdrku0WKTWbbczBwQGD0QBdjhBGk6cFy82KzXpFUmpGO7sI16Xf6/Lo3j0qXbFMr6lqu/6r8vzdgvT0+IBBt4sjJWVd2kW8/s0JU2uDEApDZUluWP38t8ho2QxB8k4+0SrhGYMdq1VT6qVCKYXr2d+VEijlWRU6uyBAKpoABEfYQcJVLkIIO1wZh6LM0bW21yphrMaotNY0rpIWLA2UNdSlsT7zqqZ2QvywRZwWzJdLdFVy/+H7bJYzPv71r1GeT1lY/avvfu8HhGFIbzhkejPjZjonDAM++uA9ep0ORWnw2hG1rvmb/+dvOb+8IkszhJJUZQVCUNU1dYPuyusK6hIprZ4V0toFbbZb29YoB6Fsi7NcbQl8lyhS5GVOUVnQ+HYTs2x65NOTQ0ajIV8/fUG/ZzWx5pst4dRK7jieVZkJApfFcoPj+mTplqurKa7nMJpMuLq6YFbkTHZ3Wa3WKEcyna8J/Ig4yZBuyvR2xs3VDfcfnNIKfaKozc3tLXle4klFEEUUtSErKpbzJYcnB9zeXjO7nXN8cMhwPObN5Q2B55Jqzd7h4bsF6WTQQ2I97i2qyUo42hza+DMJu8tsNvgohJXaEQDW+FZCg2SSVLqirKzQmHRcq+Cm7npSu6oSWNqKMI1oretQaYkr7MlUSevcFjoula5RSpA3OuR1XaOEVWWuaoMxNZHXBGeeUtVtHCeA2r6+cj0KbfCCECMc8jyH2hpgnb05pzTWFnz34IB+r8c2tec7M5syHPRZr7a4QnD/9ATfC+y/ryr+8b/8A58/fUpVa4t7NZK61ijHyg+VVUWcJGR5hu/7uJ79+Wl7kWC7iQnCgHbLRwpBdac9bAx5UZBvbVbNs5TVek1d1+ztjjk9PWK8O7aMCQmz+YJWFLKYL8jzjO5gyDqOefniJf3BgE5HkuRWNHg47hOGila7TTrNyYuSStprXOA77O6OqbRgOlugjeHhkwfsjneYjIekecHVtV1XCQ2PHj/CAXYnO9zezjk/P+fs7A2y0iwWc9rdLg8ePmS93XD99Ve/k4j5B4PUkQ5VXVsuezO3G3NHzrtT/7C9pd2N1k34NnhTU2FJKKKxxrGs6FJramONHpU0SOk0Cnx3wruNSK5QVLU9EPiOa00jpCT0rKucAurarqKM1kgZocvcBmhV4ipJ4EW0Qh9HCMo8I0k2SK+ycD/lU6FsZnFczi8uWC5WSOUwWy5ASWptaLc7jMZDzl68IqsN3/r2t+n2R9w/PUIZQ9d3kdow2LXwuP/4H/4DH3/+MUlc4Pj+W/xDjSFLUtsjNeVV1xZ8I6Wl2xosLaaqS8pSkGe2wljKN5RlSZrmlJX9MGZZSq1rHNdlPBkShS2iIGC7jDG6otvpIl3DahUjlEORl8Sbjd0Y5AXRjk+R+3QHPabzJfV1xWa7ZTWfW0dqxyHebKm0YZuVRFGEb+xe1/dbeJ6HEZLb2xn9bo+9w31+9tN/oDud0vY87p0e0et3SOIETyq6ow5KCbbrFVcXZ/x/pL1Zr2ZJep33xLSnbz5T5smp5mKT7HaTlGwTsAUYvrL8Aw0YhGHBFmD4xjIgkJRMQSJpUTTVJmn2wGY3a8jK+YzfuMeYfBH7nGraImGm66YLjawhT0XEjljvWs9SWnFxs+X1q1fvt0j93YJjNJlEkEITccmSRBjDeinzTlQE/HgfvQNFjLN5xAjlZbz4R+L4MEroHp1OttHhpNSogvqAEGp81QuqrGRSFhiT2u+sTVhwnRmCj9jB0A8t3raUWcZyUrGYTtBK0vWem82WyUSQFSkFKrWhLAw3Nzfc3lxjXSQy0Lcdb755Qdc7Hj/5AO8Cy9MzfIg8e/KMT589oyg0q+NjhqZhNl+ijOFP//jf8W/+4I9wKiKkwtsB4SzGpOj10A2EGBi6jm5wSCVSGVvQNM0wSmaOwfaJ4eqSQN73yXSdj0ihqso57PZEBGVVIG7h5mbLxx9+iECwXFTcbjZcXa/xIaKMSTyudk/bdzx++hhi5MXLd+RlzmazoTk0aKlT5frjx3z91ZdY65kvF0wmE/a7NbNZUh1yo1jMSpq2phs6yklJ07a8fvENk6qgKjNmk5QGfXT+hIuLtyxWRygCznqev3hJVhZ0bT8+qt+TYEIU+Pht4UIy6YVxscZfWMLjC10wPoy+vSIAyDHXHiKphTlCvCtZEOmqIORdX33SZrUySZSXSSOVWlEYTZFpitxQ5OVoHgkgRr3AR7o2mUmilszLkrPjFUVuaNqOxnaYYCiqgMynOGkYgmOoe66ursjyAq2TGH+7WdN7zweffMx6fYOfzXj25DGPn37IJx9+xPFqxenDhyhjsE2LqQp+/IM/5nd+57fpfI8PAiXuXF6Bwz7cS15dP9APHQKBRmEHB6FHjHpv8EMaB0vw3tJ1FoA8r9A6J88KlCYtPCK73R6J4Gi14skHTwg+oAvFu8sbmubA2YMzfD/gnCOKSGct63eXKCWYzSbkZY42OY+erIgyITJ32y1ZXpDngtOzh8zmM6SI3Ky3KCnoDi0BmUrklGC72bDb7Dg5XnH28DEnJw/ItOb0wUOkkPz4Jz9ks9lyenzMtmnprOebt8+p235M+yr+tj/+btOzD/jox6iTGFHjgjDeDVMb3LjO7hxTd9OfkbMkhcSLNCxNeaiIjckppGRqnZNiHIcqRZYVaeRKelhkyiBITqbCpOqZMs/JslTZXYoRPR4DduiQ0SOCRgnD0XzK0WKVuuzr5LjPCsNkOkflFYemxUW4WW+4vLpgtVyileHLL75AGMNHn3yKdY6yLDk6Pub80VPOz0558uQxi+PT8ROdNtDXP/0h//Jf/Au+efUGL2Wi7nmLHSwxOryHsqyQArq+TdXjUoBSI68gIKUhDD1ivL7EGLA2QYnNGCLMCw3Cc6hbnHesb25om45f+dXPODs6AudZr9fsDjUuWG7XO8r5lLYe0Cb9fItyQl33IODdm3cofYu3DuEj1WyG7QaGtmOxnDOZzDh+cEpZTrB9jxsGlss5Q1aglGGz21K4nHq/xwfPbn/gw48+RkTPpKoYupYvvvyC519/w7MPn/H40TnXN7dcr9e8fPWSm/UeROTJ+9Y2+nCH7XajKz9JTXePGiXN/YTozqN3V4ibpkdyNDKnv6Z3PYNLo1SlslHEFyitMCpDKZPm9SIlTEVMM35IpOXMSIxRKCPvJ02Zzsh08ql2CrxzeOfIJJS5IdPJsmeMIc9LyqJCqZxD03FzsyYqze3tmslkhnWet+9eUHcNZ0fn3G5vOZqvWK1W/IN/8A9ZTuc8fvyI+WLOXfmut5avfvojfuef/6/8xQ9/zOX1Fsw48kXQ9+nzPikKXNcRROIUWOtTSA+oJjlaC/ou1dcIkkQVo8dkBdrkxOAIIuIdeBzOWTKTHnrzaYUbPPu64fnz18ToyIqC2XxB3dhEitkeODk7RRcZ2/WGvMiwLhlVtAEjFUVZsFzMsEVOVZZkZYZ1jqKaUB9qvE3g3rKa89HH5zR1y2w24+HDRyyOj9lcXHB8fIyRgpcvXiGePQH5lh//5MeslitCgPV2y5dff8XrV2/ZHBqOjo/TYOf+jfP3XKQxhnHtRWJMclLiL901iYxty2LMQImxKHc0liRGkxjvrIlZ2tueGAVaG4wukCrcyyxi/DQSfSrMlaOOICR5liUhf2T2F1qQZSWTIsUqnHOIYGiUpI+eGEjjWAHCJ1NKpg2z+RyMwLWWYjIhkjwBHs/15RV/+ZO/RJicIp+yWpTMZlOWsyWffvwRZ8dHuCEgdQHB4ULkZ3/xZ/yr3/1tfviTn3J5c8vgkoXOBYsPaSaupKata6x1icmZm3uocGYUzgX6vqU+dEzmifcfQwI5RETqUMoqrPf0fYMxkslkym63ZTqd8ODhMdF6ZssFpjBcX2xhVyOMIq9yurbj+PQkPYCcpW1q+r6nbRpECBipWKxWrBYrFtMFrW5xdsOsnBElHJ+dsLndcHu7pusaNpsNn3z8KU194N3LV3R1x8cffMT3/tHnuKHBaEXbNvzkL3/CdFJSGM307IwQPT/64Q85OXvAbLrjzeUlH338GX3fcnV1+X6LNC26kMT2mF6hyTs6npBSpYoc0rU3febHmEeKJCVfKenq4HzqnFdCIaVONGaTMkqCVGwmoksivUp3S6UTtVkIhTYaozV5rinzgqosKAsDMY7JUkd0PYxXFO89dd3g3DD+R8+RWrHrBnbNkO6Tfc9gO1SW40LajKenZ6yWC87Pz8FHvvvd73J6ckZRldR2TXfYIo3iJ3/2p/ze7/4uf/3FT3nz9oqmH3AhUPc91ofR5QU+WqxzDOMjT8gx5KgMznu6tkMKhc7uZDSLzkziAuRFqhPycqzBTKdr8IGuadltDuA808Uc2w00TU0cIcK3N1uUVPRdy3wxZzf0GCOxg2V3e0vXtMynC6aTGUfzBUVmwAcWkzlVlRxY2mSU1YRKFywXS969e5emZH2LEIJ+GPjJD/+CQktevfyC0mgeP3nGbrvhy7/+gl/+7GN+7XvfY9cO/PzLr1hM50Tvk+ymJIPtxszb305V/LvhEIjkciKNI+/8nOLuxBzr7YSUuJjYS0kKStcAOfpNEekHM/hAEApp5Lj4dCrJUqTCBaVQ0aCVRitBZtInXY6f/Lt6xCLLKTJFkSm0FhA1Me6xtid4l3JF2mC9o+5q3IiVLIwBXWAbmyY1RG5ub7m8eocyGW1b88HHn7BcHXF0dESRF5ydPOThgzMUgRignC/ZXl3wgz/+I/7wD/8tr1+94t3FG643e1yA2lrqpoGYMkYAuclwY9YphBSxScC3gB0sPjMEkZIQIen9VNOSoqwo8hzrPMH7FOGOgqEfkAKK0nBymmh88+WUGODdN1csVgsmswmEZMBxStN2HcoYDts9Q9uSKc30aEGuc2aFoZCKaaYpqgIXIxNlmE2nTKZTQBGLksw2NF1LZgxd03B9ecnJyQmTIuPjj57y+s0bqrLi6nbNMHRY1yOFZDqp2Bxaytzw8Wef8/rta7qhZzqdMZvPCCHy9s279zxJI/ef4BjlCJ6TJE3Jj/fQtA7l3R1U63QqqlTTGEm7rR56+hCQKiMTMZ2goz4opRhn9g4hM5SC3Oj0mJJqFPchyw2zsmBejNpnZpBKEFyKN0uliGO1pNZJ423alhACRTFB6JzOeuqupe8drkljxfOHT7m6vmR1dEJWlsDYQTVYPvj4MbPVKk3XJBw2G/7g9/43/s0f/gEvX75hvVmz2e1oB0vnLdZF+mFMyoa7jZvyYeU0FSS0XU+eG6wYsM7hY6CaTDDKYJ0nJksEwaeCBaMVzTAAiXSd5xm77Rolocxz2t5SFFMOhx0myzDaYEyOcwNSaaazCfW+RgrBfLFATCt8a9EiUJUllclQRJrdnss3r3j16mWKvzx6zONnH3N2/ohyPkcWhmq7pm8asuWC+XxGcAOub9nva6TQlNUEU+Q8/8EXtHXLdLFEaYN3A/1hh56UrOZzfnKoGQaLQuCCp+/fc3YfRh0UNdZlR1KYjjj6QiEIkWIOY+o5TY0iAo+Pkr4faAdL6wTWR5RJp6cQcnwUCUJMnkmBRoqIFnIsZkjOKojkmWE2KanKpGtqrVCjKyqMKVAhBHmWo1QyjtRNR98PRCLK5PgAfdsxuHS3k1KRmYLdboeQmoePH6OzbNwYkaHuePXF1+gIp+eP2N9e8c//l3/GH/7v/5a3lxe8eXvBdrdHikQIbJ3HB4ELYTRjp74p51yq8fEWbXTaAN7jxqlcP1iKIhBlSEW6RfLxmszgfMIMaZ1+wM456sOBpmnIDQzO8vDRCTEG9vtDkoeajulsno4P7+icTY3LxycspjNcXZMdJ9Zo3+xp64bN5pbnz1/w+uIah8RkGasXb/nk4pL/+Df/M1RRovKMrm/pDnu62YybzQatFEIa+sExnU5p+44vvn7Ooe3IshyhNX2Av/z5z9jvdsz7KaacpK2EbQ4AACAASURBVP9WueHq+pp93YwG9/c5SUf4wj3cIfo07gyMFJORrocYF96dTU9hQ6BuG+q2ow/QB/BBYLREazMmPRPAVkaZxHwpR09q6oGKAaIU5HnOpKqYT2dURY42SXbSJnV+CgODBCNiwsoIxWA9Q/AMfqAoJkxnC0xZcWgHTJYDyb63398yOMfTDz9gsVxxe72m8w3OWp49fZIeff3A9ZvX/P7v/St+71//a95e37Beb1hvd3hnEUDdWVyMKeFJxIi06SDdI4Pz7NYH1IlGCXA21QnleTJ9B+eRJkerRLAuipI8y5Fa0NZNUgNM+nV9s6drai43NQ+fPGI2X/LyxYvUypLnzFfLe1/v8mRFcJ5FNWdaTBmaAwfvEd6Byrm+uuT12wvWraMNEjM/4cHZQ5wHbzv+4sc/YXlyTDadU0wSRnN5vMD1Ldp5JpMJuYgc6gOv327RSvHy1QsmkynHZ6cIqXj17i2vXr/DO8d2uycrC46Ojqi7fsQwRT54XzhEjHd9oaRPt7oT4JOklO4DEaWSO1+MRuTe9hy6ls3uwL7vcCikKciybByXplLZO3S5kdm9M4Do8W6g6xLdZFJWTIqSWVVSZDlGq+RNURqjTaJMS0Gn00PDB7AjZ9P2A1JIijyjLEp8lLgo6fqOvuvS78PklHlJBC4u3nLY1Qn7vZiipGZ+tGJwHf/yt3+HP/nBD3hzccnNZst2d2Bf12RKIbXAej+SBcdgoBMJ1ygl1iYIhsCy38mRGZDkNiUlSnpEJgkInAeTlYQQ2R+aZEZx6R4oJBgJdgS1PfrgMfPFlK+++JKu7VNv/TwxUI1WVGXJ9ZtL5tMpq/MlpcnYDweGTLHbXnO7rfny+WvmTz7h4eMp00Lz+PxRsvK9eM6bi0s2IuP58+c8fPohlZuzWa+xZUmW55ycnbHbH1jMluy2a26urinLktkseT6efPo5ymT8yZ/8e4o8w2tJXpTUh5rTBw/o375lvV6PD8G/vUr8706LinQ5GouJx3RmuocKEe+9nAKZuh9EZOgH1oc9N5sNm7ql9wGTl1Q6I/xCzDkVySaHvVYSEQNakgwlpBPSaENhMoo8Lc4QLN6n+69UMp3KQmDbgLMBGyw+RHrXp5m/FFRVxdFiSlUU7EL69+/aBoTAeksUGoIYuaDXyb0zDJwsF5yfP2S+mPFb/81v8fv/7o/ph55D27I77OkbS9sNdKMc5/wvRrgFwQd66wE36sJJvPchIkMY9WTIMj3SWBiBDjlZphmGAaSk7xoInr5r2W08s/Exhg9IJbm6uGG72TKdTVmv16zkCqMyRIzYrmc1m3N2ckpV5MR+wA0dXdfz5Zcv2A2Sk08+I5sdsygrZlXJ4vhB8kVEzxd/+SOyLGO/2XB7fUMXI7fbHdvtnvm04tmzDyjyLOmrqw8RJscOXeLiC3j08CHOOU6Pj3n1+iW7uiG3npOTUxZHR+ltMAy0bYfW1fst0rQu5VgwFrlLMCWBXo1ZpfT99xG6rmO72XC52XC93rGre0xRMNM51jtkkCMOO+WSpNBkIp2MQkqMUggFQnqkzNAypUGJPsFohcB7jxmlnegjXoD1A9b1ybARkv+yzDImqymL+YxJWRK1pt0N7DYb1pstfd/R2ySFdF2Pc5YHDx/T9R1ibFuRUvBP/rv/gf/2n/xTBmfReVItnAfX9Vjr7zVh/sbmlcRIkrRCQOtRA2aEWQgx5qsEw+CQKqcf0oYJ0XM47AkhxV+KImO72aQNHjxC5WzXBwKRIgZ2+y2T+RTXO4a2R0uJ0Yb2UHN6vGQxnTObzgjeMvQNu/Utde3w5YrzDx/x8y9/huu+5PNPP0OuTvCnx8Sgca4nDDVh8JTLI6KSvLu4pK678fcp2O52HK0WXF9f873vfY//49//KS9ePOeTDz/k6PgEpSWXV7dYZ9kfag77Azu/ZTaf8/rNa7reok1Ov9ny6uV7GkxCCnPgY3rMyJErL0YuE/j0cHFw6BrW+y3XN1sur2+4vt3hAyyVuZ/8B5+yS0qZNP+PSaaSKo66qLz/nEtBsv15S99FiDlReCpVjm4sRwySKCTODXRdRzdYooDppExs9umCMi8I3nLTWG5uN1xeXXJoGozWHC+OxkyroIhl8qYOFqMleZXzp3/yA37rv/8fCW6gUpJd3aY07LhZwujauh9gQHoUiTBOzULagMRk2jYaQVIupJQ0TY8rIIqeEAXGBLq2J93x02lqMoFzPfXugERwcrzk+MEDtNFcXFxQ72uKogApMCbn6PiMxXxOl+Ws5gt08EQfcE5zc3HBfnuglRPy2Yovv/qCFz/7MfP5hLcv4NXP/oKXX/2c3/jNf8Th5h1SCuZlxtOPPqQPIKTi7PSMsiwZupqr6xv6tqMqc/70z/+M280t1WTCbLniV777XX76059yczv6WI1Ba0mxOEJnJW3f8O7dW7TSzOZzcvOexQ4JqajhzkE6vqCV0qm5OKZ716FJSO7L2w1XVzdc3+7p+56sKLhzPyXB3Y/4HUGeGby0RCRaanJtMEqjSI8zJcA6i3aKMM7mUwI0SVtCSjxgh45h6EeZqSQTgklRMqkqiqxEAr0PdH4gEhJzP8sxeUYAcq05e3LOYrGk3iX+5sWbN2yna/6nf/o/g+14MJ8QXKCzjsambNZd2cJdnJt497G/S66OGzOmT3yIAZ2lUgepBG0/EIVER0NnB8qqRClJP/ToPMPHAdsNdN0B1w8YGcmLiuXRKXluePniFbbv0UJiraUoSo5PTskzg20airF3FRtw3tPWt+y3W3oPL96+pInwsx/+OcLV1H7gbVtDcLQx5z+flbz7ao0xho+ffsD89Jy/fvmG80dnGJPeIuePHmO04OHJMdZ7fv8P/4jTkxO+/PnPUVLgnWO5WFE3HW/f3aJVRlVOOHv4kJevX6TXfABlFFpKjk//9ozT39mIh/gWu5h46vHe/EAItL1je6h5e3PD68tr3ry94eJ6Q31okgam9Ii7EWPPfcB7ix8vyXLMl2c6QyuJGmWsO3+oDw4CaGMo85LSlOQqKQPe+xQ9QGBMQTmZUFUF8+mUqqzSqR8GiBaUZLCBwXm6PjXh2QCH+kDbNuwPe6JPrFWjJZ9+/BFXb17SNwc+e/aEWVUilSRTKb/lnB8fSCN1I95tYEbXE/f8rDRSTiPiPFP0Xcdmc6Dte2KM9N1ADKlnvm47ut7SNA1d29L3Nbv9Hm97sjLn/MkjlqsFb16/Yb1OtGdpBH3bcXp2lka+Ib2Wo7MI73FDT7u9odtvyaoZV7dbehd49fIbhvZAdJE4DAxdw8W24frtN/zR7/4z9pstD84e8Z3v/wbrfc311SVGp/KLaVWyWd+SaYOShpev36BV2rgffPgBi9mcPC9x0TOEQF035KVhcXzE7W0qrdBCc3R8RIyO/WHPev2eufsUkkp/lr5yaRWFGGnbhl3dsN7seXt1w+X1hv2+ZugsPrgk1AvQOqLU/Y0NqXTqXlKKPMtTj6dJuig+vYYjd4K8IsvUaA7JybOcPEsaotRJsE/z8UjuQyL3AUanhwrB4kKk6zV119G1LU1zoKwEk7zED45oCmaTCm0Uh/2W3OScn63449//Ax4/fkBfNwz9QOTbXPgd/mf0aXPfI8ToPeDugE05AyMVWgiausNBigdnYhxkJI25txahe0LfMgwdkyrHKIGMgelszvHJGaujBVeXl/z85z9nt9uT5znDYDl/eMbJ6Ypmt6fe7iiMTnP3kOgyTX1IG8J5Xl1eUKxWI0Q3GdaNlmw7T2EUMx149+prPvnsu/yj/+K/JOic5utv+OiDpwTniJmiLAzCGZazKXmZ8dOf/iUSwcejjHdyfMIwpHY9JSKffvoZ1+s1b9694+rykvl8znQ2Jctygg9MpvPxUf0ei9R5i1YmWerEiGIMkUPbstnuuVrfcnG95fpqzaFucK6HKIk+IjLQY5OxycrkE1UapZLhuDCGTEkyk+QSEQKMnaVGpYlJphXZGEuWEoSOSAVZrlAmRykIMY1rvbcoKXFDT4geXBxbmhPBpO5anPfEKMjLCud68jJHSMl2vWd/s0uv45NjvvrrL7h4+47pJKcPKUR4V4Oe7sN32J+7PyT/wV7UmP7aSMRGn8a3MnkwnZWI2BNcSixUPvVQBR8ImUMJj5OSSVVxdv6Qh48f0nYtf/1Xf03f90wnFWVVMK2mnByfsL2+4e3rF8zKKcVihQuBfugY+o66bYnB8/b1W6wP0DV0XYciuct6n+7Oq8kIA5ku+NVf+Y84O33Ij7/6Ch88UkW2mxuyLEMRGIae7LXmLJwTrEUqSdO0nJydcXV7xdXlJc7DzfqWtu3pvaMfBvKi5OTkAVImkvfq+Bhi+P9hMEk/ae6iytZadk3NzWbD9c2Wd1drbm93tE2HdwN3DGghZOqiz3OyPKfIi0TJkwplFEWWURiFVlkaErjEADVSkt3Z9UYMenp8CEAiokoufaVH76khxEAMAaeT+0kpjXcuRVBUjjaG/rCl6z2D7amqCUZKBjcwny8xWUFhDIf9Bh8szX7D9Zs3FEbirU9wMwHSaLjTie+eSqOPIf35/3uRRiIigosgo7z3OsSgcYNLv3fvk8F5hJSZLAMbiZnBFIbHT55wcnqaiHeDR5v0Rshzg9YmgcC05K9+9GPKqoQy0rU1WipCnka8gsjQNazOTpDvrjnUB4LzaJE6BpSC5USnFK/O+fDZR3zvu7/KtmnwUrBcrTjstuSZ5Hg5R2vFYnpMNZnw4sVzdts9/9V//Y+ZzWY8f/GS25sr5rMlq+Mlm31N7w6AZDqbcnp6xtB1rDc3LBZHHFXHHPZ7nLXvt0ilUGipkVIxWMf2sONms+Xy5paLizW7bU3TtIl6JwRajkVjCpTR5OUk9S7pxH26E7EznYwiMlpiSExMPX7i08Rq7An1d/e8lJFSSqWFokb3lDL4oSH6hCjH++RKl6BVMqrYKNm3jq5rcM5SlVPa5oD1nrycUhrN/rDj7ZtXqd/IaL7+8htMkSeTtohEpUB+63gU46a528B3GEsE94v1His0vuxRv2AKdxZVFAgh8N4lq96YpK2ILOYJFbk6XvHk2VP6USLbb7fcrm/Z72uU0pycnoKMXF5eYl1AdokTJSqYTMGF1EO/29zgh4FydYoxhsubDWGc97kQUUHiokYrw2y24vvf/z5mUvFX/9cPuT1sU/xFS46WC46Pjuibml/6/HOUNvzFj37Mr37vu2RZyQ9/9GOctURguVgg8xyTG5TKcHYgzwtmszk3bU/XNGlzEui7VEj8XotUSZVYSoPl0DRcb9a8vbjh8mbDflcz9DY5uke4g/dgvb+/c96Bt5RKuEYlU6RCCz1KMym/pAVopUefakD4MYoyLjSlVLK3iTu9NlFTgreEEBNQQRmECAgxIGRECQtIOutp2yalDLyn7Rq8cyidoWKg3m55++Y1L188p5rMU5Tk8obj01V64MW0QbS8g1SI+9Nz3Mrjw3JcwmIsBxbfvknFqJuCSGhK7xn6ZC7R6fJMlukxLybIs4L5csHq+AiBJM/y9AbY7fDB8+DBCfP5CikVb99cYjLD8dkp9XbHMFj2YTvaGgU+WPKyonWWvmtYzEpevnNIqQgjJt4BIgienJ3zm7/xa5ydnbHve6wfuHr9GmUUuYRMC5bLJQ/On6Kzgj/5wQ/Y7Q6cPHjAj37yQ9bXaz744Clow+6wJ9QNIBEiSYzz6YL6sKPrDmRKEb2j3uzw3jJdLt5vkYYQOLQ1dd1yu93z7vqG2/Weet+lHeMdiIBC4nyqqXEBMgNSJX9kHN36ADImSUuMY1V5N+uX6ZRxBIJ3KJGmTVor8nxkKWUKoyO5Ho0npFIGgqfIC3p6rB0ICkJIJxRS01rYN/VoYJCjsaGgqqY423M4NOx2t+zWG7TOuHj9llfv3iH1qNMSUFqRjfC2v1nSG+8fT3HsE0jH6fg/I/3v7tfdLe7gYYgWHfV9UW+W56yWc1bLBSenp5RVkXCaMcVIXnzzguurS/quY35SUZQ5XdcmVmmXckKd6wnRorrAfD5PLvrZESFsub2+YtgdEP3AssjpphP2TYslMiknfP9XvsP3fvkzFrMFmIyXL16T5VXqKXCebDGjPtQsVyvK2ZQvvv6K6C1Pnz3FhUDTDTx49JAnzz5gGAZu1mtubm8AzdB1FGXFZn2T1oi1lJMJu+2a9fU1WZYh5XuepNv9ju2h5nq94+rqlu2+xg5DYjxJ0CbR6Kz1CRkekrKKSK55cdcl6kfbmQyjJzIZlY0yCcIr08zfuSTLZMZQFAVlUVEUJWWRMk35WNuohMK5ITn4dYJSSJdi0N5JRPQIqVFZSb9rGBxIqThanRCCv89mOe/pbctgO6SSVNOK//NP/pz9bs9uUzFfzDCmQEiPdf7ewB3Dty/Rb++i8RdO2VGCYry9RuBubHB/wsYUhZEKYxIH6uH5A46PT5hMJsDd61/RNA1D1xFjoKxKpFTc3q5pmpbdfk9mDHV9wEioipJJmZFXRbozq7EAIytQKg1Pzo/nzCfFaEyXfPj0CR999BHT5Ypnn3yOKic8mc6p+46m2XFzc83mds0Hzx6xWB7z6sU3QEiuqLoldD2TqkIg2B72TKopIcJmsybLC06OH9C0+/vrTdsc0uMajR16QnRcX76nn/R6s+Xqesvl9Ya+65DBkQuIZnSQW4h47MhlSjFlgRixgUqmrFKIycIWQ5K1kj9UQLTj/D4J5Il7D2VZMJlOqSYludFoqRLv3uhx4ae0qjKpUjwQyAnpZa9SuC3LM6IsqLs1MaRMkCkLDJrmUNM2B9quY7ffcvH2Cu891noOhwOzWZVm6jrHVGXq+GwOuPD/lEn+5mcf7qf34+IV93pqWhApSiOEwBiNMakWfTqdcXZ2xvmjR2Q6YzafUhQls+kMk2n2+20SvU1G1/e8ubymrhuaOo1wM5NRljmdd3RNjzpa0rYdRWGZLCoObY8pJ+TZnLzr0+e/rsnznMdPn7I4XnF2/oSsmnOzr5lGaA477BgZyrTELGdM5wtubm/QeU7d1Fxd3XDYbZnOFpw/OEvpjSBGaXBsUVQqTQejJxKoDzuC9xR5xma3I44Gprss2997kb5685ab2wPOejItEnM+pvugtQODuwOGQRQhsTNVjtEmCfkjp0mSXPVSiHu3U7q2K/AuPS7GK12mTRL4TcouqfsUQAJNSDnmrGSeOuuNQgaFaBu0CESdPAFlOWPXeHaHOjnbg2W3veV4dUQ5rTjsLTFGdus1bdNQlDP6pkcKwfFqgTEZOjOURcUQe/K85E7KG0cav7BAxbef+vH7H+/KA+7GpVESRyKhEgpTVJRlxWRa8uDBKadnR7hhYDqZ3o9Gi2JCCJb9dk+e5Zis5+Z2nRhWm5RvapqWoiho2i6VBOf5fXdr1/dU3lPNZnRKElzKdUmjWZ6eUVUTjo+OIcu5qVuoW7TSLFcLHjx6wuXVFUomcszR+WOsC6w3a5q25d27dwTnmMznzGZTnLWcnJ6yPD7ldrvlUNdMpnOa5kCMgbwo6bcbbN+xXK1AROz1TfI2mIxq8p4tzbe3NdF7Si2ZZIbKJExObz3RKwbsOEUC72LaPSF9FpVKj4exvCbFlu9Y+SMcwnqfXPxCIKS6h/5nJoXuCJ4YbTp9hRwF/lRQK4B496Dqm1TdSEzFEFIThOJqf2DfNPgA3WApspyu7ZnOZnQ64/bmJVdXN2RZxfd/4zd48dVzyqIgzzKKomK+WCXvaxSgNda7+3Hn3eK8+yzfveylSHrq/Sj5ju4ybmaERIxfhsm0ZDGfs1ymSVFzaHn2wZIizxgGy3QyoW0agncImX4GmTYIoym7ApMZHi1WtG1HnkO9b5lWFTo3dL1lEj0Qmc8nxJjoKYN3RJ2hyynlfMFN3fHo5DSpB+s9IjZ0+5rcmKSI2IFyUlHXDefnD6nynKEfWC1XZMYwm89YX1/QDhEXA5dXF2y2O4zRKDXB+R5ipO866vqQHtoypROstRil0dpw9+78ey9SEQOVVlSZpsoUGsFYd5R8mz6lMmOAwbrRN6nuaVFAmscrCSKAzNO1YExRxgiSMEJ2BUIZtNH3rnvGLH/wKeonlUbk5fgWcQgliENqDPHeIUaailCapg+s94eULVKSIisoihJre9qmxY7z8o8+/oTF6phf+eVf5ur1GzKj6HvL6dmcyWxKX3d0Q8PN5pbBul/4nY1uMCXIyzxhdGx6+H1LtP52SidIRnGlDVmeUZQZi8UslfNOKjKt6LtEKVkdHyMjtL2jH/pUkBYjTVOPA8BUsnayOmK+WBJC5PLqAiFbrLP4mLPd7ilnM+p+oMwLVmcPGNqevuvJy4L5cobJcvLest3WxGCpphMePzxDKsHFxbt79WFSVohxk15dXpKVFZOqZLE84u2r5wghmc3mRBSb7Zrt5ja1JUqJt44QIkPbE5zFZBolBMl5ETFZlvJuOnu/RWqAUismRiIJ2ACddQxDZLCB4AXWenprsS5gfUzG37u/QQxEb+/voSImhlSysqVFGkOivEkZCWjSPS4kjlRM/+JCSrIsT7EDKQCfFrAbiM7inCW4kAyZUhGlYugDu7q+b7/L85KIQOsciGy3W25u1sznC54+/RCtDcH7VDkz1VSTku6wZ7fZ8PbqiovLNf4XqFpKJ0CGlBJkIqt0dOlBJwXyFw5bIcT9pstMxmxWMZ9Omc1mVMUkVf6IwNHxHG8dTd2wOlolZpZ3VNMJC5tM3H3VcTjUZCeG1eqI0wcPWN/cMCkK8pMsyT26IMZ0ENzcbCFs+eSzz1AGZtWU+XyOyXKC8ywfnDKtCm5vr7h48y55C/Z7vPW0XYsIkeXqiMl8ztXFG4RS7HYbirzk6uqS68tLPv/Or5IVBXYYKMuS2xuHtZbNZk3XWXKjKIqSo9WKpt5z2O9o+wGpDNVkAkSywrzfIi2MwhiJj5HeRwbr6Z2nGzzd4LDOM/j0/1mXfk32C1WP9y/bUYyHiJKkqK9I7XeCO68luJCY8En7TOYMJVWqzckMQngIfpzaRLCOMDRge6SISJ0WjJM5rW1oeou1jjxLk6euqdEqo20H2qZFKc2j8yc8OH2IUcnjGUns+4vXr6gPHYe25nKz43az/XbzGkNVFQzW4pxjaFv8IBN7NIyTsrsVGhk9shqlVfrEz6bMZzOWiwVlXjKfz1BCoExGVZV4a6n3DS4kGpeSmqIsKcsSozWbzTZ1KrkBZ3uePnvCfDZnt1/T9wMAs7Li+PgU7wVlmbPb1xyfnmCtQ+p0nZFS0rcNhYbj1So9urSBEDg6O+bi3SUmgtSG66srvA1MFyvqQ838dMbV1TtWq2Mmk4q669jvakyeU9cHpNS0Tcd+e0ueZYjlHO8d++2OEDwyRubTCYv5Ah8sRycn77dIpQTnPJZ0j+ysw7l053IhOVxcGvTgRpCoNprMpHm/J+KjI3iLFFlCPMq0OJWSY54/XQ6EVGidIxkZ/EKhMpM+DzoJ3dEOqTTPewQQ7IBzCVChVNoRuixRqmJf3zLYVPolbJf0Q53MKlhSNeLZgg8/+yWWx0cM+wMnqyWzqsINA1d1TVt37NqOq32D9eFeUjJasZjn1IfAdujTz2Q0mXx7tRofTONlS4yEkKosmE1T1+ZiPseYjKooWR2t2NcHNrdrFqsjpGhRUnJ0dILzjsvLC169fkV9OLDfJ2XCuUDwkcXyCOstIkpmiyXrmxuOTk+YTlfsd3umsznT6ZTtZsvZ+SOOjk7wzlFkEltvub5Y8/DBGZ9+8iHrzYbN/sDF7S3OeSaTKS9ePmc5XfDkg0+4XV/x4OwcZQwByaOnjzl/8pQf/+hHaKPZrK+p9zu8jxiZIizeJ0r30FuMUbStRSvNdFoxm82YLZZpqve3rcO/a5GGKOitpx88g41EP1bdxHTSBe9TtsdHXIQgReKGFgXGaKQIKJF66YWQCCnROkPrHK1zjDFIbZBao7QZF6glhhStUJIUz9UGpSEEh+t73GATl8j7ex9njB6VlejJgsEH1tsd3RhNONQN3kVmsxTDlRKqasbx2UNm0ynRR9quoSxz5vMJ1lr2+4Zd27JpOno3WgtHjXOwnv2uo20Hgo9JMxapal3L5IWVYsQLkTaP0ZLpZMJ8NuX4+JgHD86YVxOmVcXR6SmzxQqB4uPPP2c2W7A6OaGczignE7Ii5/rqFiI0dcN8MSVGOD09YTafsN3uaOsmGUFkCjoWRU5WFjz+4INxPF0ilebrn/+MenOLjAPXV5cMQ4POFHXTsL29YbVakRUZL148x4VEYhmahuOzU1CREBzTxYK+68lMxnQ243azJi8KfPQ0bc1kskxUGO9x3lJNp9ypxhESPrIoyIqc+XzJdFp9O7H7+56kMQqICajlx5MyMi5Q57E+4KzDh1TyoJWgzHPKqiDLDQo5onZSdFmQ8ODqrg5HSqTwiBiQMSaRnTx5BpSiyAqyvMCYjOgjzlnwPvlMY4pHA4TgUXmJmZ8hioru5t0ogLfsdlu0ytAqx9lAfVhzdXXJftfw9MOPKYoSP/TJENz1rFZzLi+v2NcNA9AO3xabjao8zlt2e4cRgkp9ix2KJDJJGE3PWqSrTBsiQgTKIuP05ITTsxOW8wWr+QIhE97cW8fjp8/IypLDds98NksgCG+5urpEaclkOuHyAvKioCgKsixHynSF8G5AqYx3b9+wP2y5uFyQlYv0ou87ig8/JBJYLmdkMvlMLy/e8c1XX/KdX/oOaq5RJudmvebi3SXOeSSCZn/go08+AQkvn3+N1pLBpAiJ0ZrtfotzgXq/YzJbcHx0xtu3L4lYrB2YTCbMJ3O6/oC1ljwzVOWEwQWOTk6ZL2YIpSl4z0hz8iMmWnKUkohk8A4X0qMn+DieZKmGViuVtLrMYKRCyTTZViKOBL30KVfhjqnvR80xSVBKpvhInmeUWY5UaecNEioeGQAAGnZJREFUXUckIsd6Rq1TQVjwLjne84JsdoScL4hR0lmb6sNDwGSJxBeCY7CR7W7PZrPh2Yef8fjxE5SQqdb7sKepD+hMsVhOaK1js29GjlUykdybRwAjoByDgOF+EirG6vSRHaDS46qvEylvNp3w+PFjHp4dI6Kgmk2RKKqq4vb6lsVyRfAOM8LOVKbwuzphEUVkf9gzmU041DWZ0RSFYb/ZIqViPk09n2WRMZudp7IH21NkBYf9jhfPv2G/uSUvDIvZlBCg0JrlfM7Z+QOcj2mBXl6mmIuQ7HZbvvOd7xCQHPbNiOSUtH3D4bBDBE9T1+iRKxvHwKBUhtnqGCE2FHnSm03IiCGSlRWDd0zmSx6fP0NlhqZrmb5vfETLtAgdyUfqXGIapVPUYn1KZ9qRYZqMyCn9KcegUmoXEfdtITGm0yZ6SxBjOjwyzuVLqqqiLAoEJOpFG3FSo2QAAmU5SZmeu7+R0ZhqiZytIC9wmy2b9Zqms9iQzC7WeYRK/8z6sMVkOU+ffchqfkTfHrBDIkD76OgONTJClWtizOitwTap0OLui6QFFFpSFRlKaYJMcsvdlMkoSaEztBZ01nLTDMznCz7/pc95dH7OtMzJTcFqdURRFuRFzsnpSRLmy5KHyyW7zTrBN3ykKGbsdwcIcLRYst3sCONnXZaCoszw0TObTBjmM4IQbG53vPj6S4q84Gh1xHxa0h4gWosbPDKXhOAxWcbzr75mvloxXSwR1zcweiqqokDrjGYkQ89mE7Ks4FDvkUJQzVa0fZOYAUpze3vFod4hJWhdcBiZs1KkB3CeG5AKEQTHRyfkVTGag5Kv+L0WaZFprAsIl/Dezg4MXXoxhzHBm/I7aaVlJrnpIz6NwkgexTu8SYiJtel9ujv56BIIV2lyqamKkrIsRjE/LS7vWpQGrTXT2ZRivkyTpr5JHNK8REyXkCcO/tD13GwONH2T5sMiZYy0TJGTwVmWyxMePHiAsx3ODvRdR9u2iaYcIkM74AeH7wewgUwnMJsYp0i5lMyrMsVU0gU0pWqDQ0lJWWRUZYWSkjcXl1STCb/+69/j808/o1CKqio5O3+IkIaySvdLoTVFWdEP3Z0ckJrtfGC9vuL66oqurTk5OWK1WnF5ecF6/QWLacXFuwsWyxX5J58wmc5o257j4yPAo5Ti+PSYy8srpJQ8eviQi4sLzp+eU1YV+0NNGDtdt9stb9+8pGlbJmXJ2dl5qoN8/ZrFYp7AZWVJ2zbkiyOsHTAqGbmbpsFax4MHj7m4eEXbHBLlejLBhwTvVSYjz0qm04qT07PktbiDXoT/gGn8/8siLXODURB9Qxcj3jkGm2r3vAt4l3JBEe6Tnnfy0p3McBenCN7hZYGUST66W6AQ0ZlkWiWBuMgLlJQMticGi5ICIQyT+YTJfIUsy0TPE2kkqiYLRF4ShQJrORwONG0NzmGUTtibEXIxDAOZKfjgo0/IsxLbJZR2NwwphzW+Qo3R5EbR9oqqzCi1pG2TsSbGyLQqOF4dkWU5g011lWkDRsosFXshIk3T0Dv49V//Pr/xa9/n4ckRijRsOH30iO16jyBibY8yOb1tcb3F2z1SpVRCPwzU+wPTacW7t2/xIbJcLpjPp8QosXYghkBeZOS5YTE7QZuSVy+/oWn3HLY73rx+xWG/J7rAk/PHnJwe0exr8rJAZmmEHGLk1ctvCD7wyaefU5iMB48es16vmUwqprMZRTXFe0ueZ+g8Y+h78qLk1YsvOdQdT599jHM9wzDQNw1VNU0+Y1PQdWsyc6dsPCAvKkymcd7SdwOz+fuWjZWGQ+doRDLuDtaPgn3AeTeiEtMiNToxRPNx5p5Y+ON0yTmCDMSoCV7hxig0Ip2QxhhykyfCc4TOdkTbpYyTqZjOKqrFETKvRnOzBWFQ1RSRjYnUoSP0A7ZraeuWfrAEOTqk7mLF3jObL1gdHY2Vkp62rmnqfcplyQTbncymBGCwqWkPLfAu4KxFm4zZZMJsMSP4SDsuchHj2I2qwAfeXlzT+cjHn3/Kf/qf/EMePThnUpagoG866v2e3W5N3w5kpWE2X9F3TUJzG83y+Ii3L9PY1lrL0ckxp7stdd3w07/6GaenxywWS6SEum54+eoteVkxnc3Z3lwiJfRtz36749H5Q+bLBTEKbEjezuL/bu88muzI0e78AIm0N6+pW45F39PzzYwWMiH9/x8haSfFN6an2WTZa9PBavEmKS00vehVL4gtGYwKBgoJnPec85iCgMhXfXcinGC93qJVxu3tHV13pu87gvOslkuaRUtR5Bx2R4zJcNZSGINCU1UNISTO3YHDyyP7lweW7cXs/Y0MfYdCs95csNluaZZL8pnCnec5atGi8984cWrzjGmw4OUVb62gXUII8qKPsz6KIjOasirkHpOLF1RwNlJelmYWqaQoI1ErITVnhqIsybS07/ngyLWWOb7JaVdLVpsNZh6HpuhB5ahFhaqWcp0IkeQFH96dO0YrdI5AwIeIyXNCcBxPR65uX1EvWrrjntNhhxsnUgJnJ6x1mKKgrEq8tbimAJuR5TlTiPQ9lFogaMMwMIwTz7sDPkaWVUlSUOiMcRxxKfHDHz7yX//bf+FyvSHFSLNuQcHlzY1cozScz0dWZs3xuKPrO66urxn7iXEYiClyOO74cv+FcRRArnWOvus4lQUaRdvW1GXJZCc+/fMT3jrqquRqe8F/+s//kf/x3/8nIcLV1S3BO6qmAqBaLsTMfjhKPHzOxv/xz3+hLCucnZiGnkxnHA47wV/aifvPP7NoWo7dWR6DqxVV3TD0naQuqgV13TIMHcZohv4EStMuWjYXF6zWW5pG2lK6qccYgXuMQ/fbNqnRwgf1weOcxfuJEITSFmZZyiNhs7LMWTQNZV3PGqmUSaRZH1VqbptTam4vSd9w4pnOpKZmHGRTF4aiaVgtl6yWS8n5217m/3mDKpdQVJIs9Z7kBkAzjoOM4uxEmgvPvLdU9YLdywsvz8+8/fAjmco4Hp9IEVyUKVEIkSwvQEmCwGQZRV6iskhQ0BQlwQaCdwzDwLkf6IeRwzCxbiuhhaCEXV81vHn3jg8/fOTm6ortZk1vBWWutfhYT/s9mVasVytC9Owed+hM83T/QPCeTz//RH8ecHaC4Ni/7DgeTiiVuL265N3H90y9kJMTjmHs2e+fqUpDc/eKpDXPz89sNmumaaBtFzw/PnE4Hnn79i3n84lxsDKuVhnjNGLyEh8ClZb3w7JdcjgeKKsFMSVOu2dqU6NQIiNZi7cWb6fZ+e1ZLxdoAnaaSMmz2+/ITUHbrqnqlqqWiVuZ5/R2lFr7TDOc9/9yH/6qmO+GiXGcmOyE94kU1VwCmwTzPb/s0YqqKmm+6qOZmQV8+eynNNPzUpr7nJxsBiO5pRhEU3PWEn0iNzmb9Yb1ZkOWZQTX44YzMSRUXgkeD5AfwkrLX0JqJqeJkKQSMQQxNztnOe53XF5e8+7de5wdZ2qeYhxGxrEX2AIz7cRkFFVBu5BTqlCazaqmaUq0yYkJzsOIjwGTZeQ6w8VEN3myquDtx7f86c8/slktKfNSahQv1pzPHT5GhmlkspPMsbsTh92Op/t7hq7n6emJbhiw1rG8uODi6gpTFEzTRJ4bKb9dLjGmYH2x5ebmFSEkXl6OlGXN9vKKoqr5+Z+fyI2hbmqU0vjgef32DTrJdW3RLmdHWiBpxeX1DXVVSUHFNPLm/UdGZ+nnlmg7Oca+p2pqFusNxXzaumnEOYvJDcFNpBhY1AuWbUNe5KxWG64ur+YTt6ZdNCzrWrTtlCCKWvRrtLFfPUmHaWCcppl76eZpEDifsCHhUiQCjclY1CWlyVBpnq2ngI+WLEAgJxHkFNUGrc3cJmfIsxyNxFsznVPWBdvtBcv1Stw/weMm6a/My5akc5GevJhXkhecpPcOO3n5IzcRvGfoJ+p2JRGX0rC+2OCjpD999PTDme584LB7xk2TGJO/9gLMfU259rgo8td2I2aIfrQUeQ7kpGTJ5s2wMjl//PEjf/rTn7m+vmYaR7Isox96dMxxLmC9VIKfTieMMUJZDoHlajVPvRradglJBiGnlyPWToyjRHaur7Y0bUuMgcVqSdd3HA57Xt3dsKhl7j9OjovtlrwsOHZnmqYmz3PqpqGsSvqh53g4ElMkz3KCC6zXFxzZy91awdPDFw4vTzR1w+l4oG1X9L2hqEuct6JR+wnrMzAa6yzL5RVZpjmfDgKFqxqaesWiXX+bKmYpYpR0YlUmY4hR/ATpN7bqdcPEMFmmyWFDwPmIjwkfEzYmXIIiz1gvK9q6JJcgPMF7nMQ+ZURIItdGjCeZEQxOWVCWpbialATyqqpks16yXK4p8oLgLW7sSMnT1EtUXqPU7JQKgs1WyCntnbjvYwgEZxnOZ1yKLI1hGi15VnI47pnGgU5rTrsd3fmEm+QER0nHvs4lVaAyGQHrlFFRMI6WCFxt1kSt6HuRikJMLJcNF5sVVze3XN9ek+UGnWdUumIMHjs4jg8niqoSC1+KjEMvKdssI5AwOsNaJ11ZJuP55Znr6zvW67U0fmQZdhzYXm1Jc5ivrAoOpwP73Z5pGEnrJZebNXhLuWrpuzOlEdbTw+M9Ly/P5HmBMvJIXDQtdhjZXl/z9PSAd5YiVKQYGPqO5fqCLBPjjHNSdDxNk2wq4HQ64JxnvblEayn7MMZASpz7MxpNs1ijMsM4DZTDGbNeoDXolGawXIkPI6vFb2zV68eJfrRM1guqOiVcSLgInkRdZlxuFmzWLYumEsE8iUM/iw6iZJliDKQkqUithTQi1wH53CgFVZWzaltW7ZosK4jeY21PCp6qXmC+PpJA+vVjZBZo8WMv9JEUMEpO8hAjKjN47+jOJ/7xj5+4vn1NkZc4a+m7jkTCejkJy1QRfCB4P7/Sc5LyaG/Iy9lcHQRvkxUZN5cb6rbFFAVFVWJMwWazITMZu+dn9k8vZLkmpoykEi8PDzRtQ9OsvlkRnQ8kZVCZoiorXl72NM1iPmEth+MLT49P8xUr0PcDnz/fY8eR169f47yQCf/ypz9AhOVqzbs//MDjlweKPCdEz8vuhYvNlmkYmMjIS8fxdMD5wMcPH1m2a6ydOOxfWCwWdN0REqw3W9p2zZfPf6csKo6Hw9fZIFmm8VakI+Gg7tms16A1KtMUZY0aOqp6gc4yzt2Z+YFArgDvKTKND/J3jUo49RtP0mNn6UZHbx2jD0wObIBAom1yXl2uWa1qyqqhLHJmfrN88uNsMPDyg6v5My8NzhHvLTGI06opS6q6pGkXZEWODZah7+WTUJaYoiZpGbsxNymn6MXo4iPOOZxzRGdnw3WUgJfyqJXifDoRY+TN+/egYOgHYrCM1kk3lFLi9rKT2ApzQ1ZmhDFS1zUhejKjxKw7k/pMnlN9VSFiRIVAt9+hM8Nxt+PLwzPOWdA51k5YO3H3+g2v7grJKmSapMNsZVsQXOT58YFxsaSsSsa+Z/f8xDiOkBR9PxCSgHFf3dzw7v0PnE5HQKgw6+2KDz/+iHOO1+/fcz4deXq8RymDzgx1JdOdmCJ5XvLm9R3r1QpQ/PzPv2KdpQwlZSGthTpTjP1RNGtrUUnz6u4N1k24MdANHVdXN2SZBCljEFOzznNcdCyXG0zRcv/wGWcnNsslZS49tN5blJbpo84URMeiXf3GTdpPdJNj9JHJJVwQ80TbFrx5dcmr6y2myOSzF+S+yTwiTV/zPUqhdT4bnaXsyys7Z/WjaKtFwaJu0SrDTT1DCDJarBpMXhC1bHiQ37YUo4T7gshho7VMkyXESJVLKjIGS9IldpRupc3FBqNF3/PBMUwT02RROsONk9Cn1RwiCwGtMqrG4KcJYyStmmdGHlezPpgXpbQvG+F2qpjwePpx5PHxkeOpZ7BiJ7y+2lI1FTo3RC/tfikVjOdJpktdJyqD95xPJ6ZB6oKC91zfXvPp8ye2F2sZIZalmJu1oioNebPm5u41y3aJKQr6oefhyxeid7x5/4bN9gpjcpyfeHl5YbVoKQrDbvdC1x0Fh9PMbSve0XWdDDOGnqIoOZ8PNIuWkOSzPw49KUFWGE7HA95bNusLlIoMwwmUIWrN5/tPHPYH7m7upJT4+hKTyWSp0BqjND6OxGkgqn/9hv/VTXqyjjFEfFKS9tSJi1XN+zfXvLu7Yr1aY6Nn34/4ae7T1wqUGE5QEqfNZx/pnKgjBC8TKQ2LqpQXtBG3VXceUQryZiHTKp3h49yRFK38285/y0hZa3GTw3qPd/4b/tGYjNFJjmaaJvrhSNeJicRPA1EpYnBMUy8zfqPJ82I+kT1ZnpEi5EUp5gktPta8kMxTlmnysqQsS7Q2cmoazdB3PL/seNmf2Z87htHS1KJ8SPFDSd5K/ZC1lqptqOsFfdeJ/NM0xOCxbpRmOuVRJG6vr+nHjsIYNtsNXdexWLbkhaFZLHn/4SNlWfL08MiXX36mOx34t//wF27v3lDXS5ybePn5kf3TPaWRO+LD/S8M/Znt1R1X11esVmv2L0+MY8/xdBQsuFZkxpAAZx3tao21Fp0pTLaUB+uoWLVLjMnp+oGoIufe8u///r+52l5ztd3w5u4Vl+sV03CcR+wyGrfdYR6d/+t9+KubdAoCDXdJDBqXq4a3b6/444d3vLq5JsXIl/0OayWvIkFJMarpWfTOs+Ib1DabHfthfi0vyoZFXVNXFVqLTBJjoMqFBBdn55UyBeiCGCeIotH6ryPa2V8aQiAkeVB8rcDxztJ3J/rjCVNVOG9FZJ676odxwPkZPOsjGI0bJrKyIEZH8gFtym9kk6CcZHLQaG1ExtGSJY9KYX1gtz9wf//MqR8YRqkib5qKGAOmkIDdxaWcbCopNusLTn1P2wrPyNqJL49PXF5ucE4wj94ONLWgHcdhEh9vitTNFc2iZOhG2tWSp4dHHu6/oNG8+/AD17evuXn1hnEc+fvf/hcxpBlzWTANA03TolKiKHP5v0dx7rtv4cHLy2t88BJDdp6s0fzyz78SomAePQ5jDJvrV+In9QGdFZz7Mz9/+onT4cD1xSW5hmUjntEYEskFUm5wY0ewI8kHucr9lk3qZ6OR1pqr64a3r2/48eNbXr+6pa5r7p9F0wveo7SePZVJpCVTkueiK6qZaMf8yVeIg2dRLWiqxTzxEFFdm0L8mJlBZRWYErT05WdRTCLOCyve+zjXjyuUKQhWjNCZgqYqOXYn7NijM/2N8+7XG8hy7DR+SwAoND6Jta+cSxSsU0yulyaTzEjdjpHpWEpJ2uVyQ9KGyTsmFziNHfvdmcNpmKsgEmVpWDY1i6amzAuasuT48kREs728ZBgGFrNxwzl5dffHM7c311hr6c8DQ0ps1i1VyDjt9vTnI1e312IJzEvKWnHY7TkdDmhjuLy+oSyKb4nOX376CTtMvHv/gSdjyIwAwF52e6pmwdQP5CbHjSNlURG0o6lrUInJjt9+IYN3jMPE5AY27ZpTf+b1zWu5XqmMrCxIYaLr5eAoMwlxLpsK70eC65imgSJTpMzg7QDeEqcBn+p/uQ9/VczvXUAVhsvrFT9+eM1f/u0jf/j4nqvtlhg8/TRhnezkFOJME/9/oLdaoVOYo81zm8lcFlGWBXVZkGfSN+VTkGNf8MWoLEebkqQNRGk+mYLFOoe1E94HeSg5iVWjcpQqyfKC5WpFXdcYbWaH53w3VtKr2g9nRtvxNS1nrQjzKUQyownOkWZ5SGv55KUYBGqrFZkpAMXkHOM0cTyeOZxPnI8Dz7s9/TgSUyTTmlXTiIG7WbDdXrBoF2SmoG1bvnz5hZ9/+geFMfR9T7OomMaBi+0aHxz96cw09HR9z2q7ZRhG2uWSq9sbLi62NHXNflYSuq5jmkaRmBQs2hXNYsHu5YHHh8+8/fAenWmW6xVlVfP0/MTpeJgJhvKe2O+fOR53xBhnBj3YSR6Tzjke739m6I/UeUXfdxSZVHKe+jMuRiYPnx++8Pz0iDEFV6/u+Pjxj1xdvUKrhLMTwY44PxcguwE3HiW4aH5jEC8rDBeXS97c3fDhzR13r264WK2w3tONI103MI7j3Kk/15ar/6sUyeZSeGclDpIAElVeUhWVPFKQT7RxHmWkyCzLS7SRNr+I3AVD9OAF8OBdIHo3u7I8mBxCwPpRkDIx4rx4JSETSlu5ICU4d3tyk0OcrYPym0UM0pDsnZ8L1wy5zsjzAustxmSEkEAFsjyT0J1PdGPHuevo+jOfPj3w+LxjtA5QVIWhKjOKwlA3JRc3N1RFg72/JwH9uWPRLsiLnONpNychIturLYfdgbquBKNjcna7Hc9PO5q2wRjDomnZ7fakGNhsN4CUYohPIaKNousHnh7uef/xo/CU/v43mrbl/vkBNzkur24FB3RxQZEXHPYjmRJdtOtO6Ex/k79edg9olbHdbOVrleWs2hXDZNkfO5pgeHx64PMvUhpRViU31zfc3r5itdow9i+EcJQaprKGGPDDScDJpqRZ3/62TXpzs+HN6xvev73j7uaGVduQgMmOdNNEP4xSzR2TPETUV1Rjwicv9wVKYhwIUe4vdVXR1A1lUYHSWO/ITS4e0RTRppjF/gZUTpzR2jFEUvColDBaYxGfqMpylClxMTH6xHmcGK2crFpndNNIURagEyF6xikIKjDMtY6zXVBr6avPUAQlfKcU5tFqSKgqk7uoUvLCHUcCisN+z+ksjXdPjy8Mw0ihFKbKWVQli0VNU9f4aZJ7qVGYPMPaic3llVSPjz0vj48UVU1RVxitcdaSFYakFe2qZff0RFVL03W7bAWoayfWWzFOj+NA0zTEFDCFUKuHbkdVila5e3ykqHL67gwJNpsLtIHL6+sZFHzC2omqqDmfDyzaG7x3lEXB1IvOudxsqUzOuTtQzNei0+HE8Xzi6WXH3//2V4KL4vlILYuqpKlzUhwJbmToe5k2qsQ0dXg3oLShKBY0y82/3Ifq/9tQ/H19X7+j9etgh+/r+/odrO+b9Pv63a/vm/T7+t2v75v0+/rdr++b9Pv63a/vm/T7+t2v/wPgF4CT75aOdw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9" name="AutoShape 13" descr="data:image/png;base64,iVBORw0KGgoAAAANSUhEUgAAAKkAAADnCAYAAABlh3YzAAAABHNCSVQICAgIfAhkiAAAAAlwSFlzAAALEgAACxIB0t1+/AAAADh0RVh0U29mdHdhcmUAbWF0cGxvdGxpYiB2ZXJzaW9uMy4yLjIsIGh0dHA6Ly9tYXRwbG90bGliLm9yZy+WH4yJAAAgAElEQVR4nOy9R48k2bKt923h7qFTy8qsLN2ntTq4j8QDCHDAIef8Ixzz5z0QxMM9LapFaZVahY5w34qDvSMys1qce4oE3h10NAqorsoK4W7bli1byyxECIG/Hn89/jM/5P/oN/DX46/HP3v8FaR/Pf7TP/4K0r8e/+kffwXpX4//9I+/gvSvx3/6h/6zv/y//s//I1hjkVogkQQ8AkHsCAgABJqAI9OSdq1Op9FgrbXAQrNBp9VGKk2RFwjpKf0QLy1CFjjfYjQ0DEdTesMuvdGA4bhPacdkCwFRaGwlKQcl5XhKsy5YbHqC9/Qmit7YYR1oleG8w3uPVgXSBYQMOA82WJTWeOcRIiCExDqLlBKQWFMhhECpDO8DIXi893jnQQYCEiUVHk/AQxA451FKIyXkdSgaklZN0lQ5zczTEFNahcI4mJqci4njtF8yMoKqDHjv//SGCCEhCCDM36f3jhDi3wkhkAIQAh88ED+blIrg470RQsRfUhKkACGRQSBCgOARUoIAKSRCZgTv8d5AukbgY/YK4HyAEBDxaZAividBvF4IiA0iEX8FQZ5lNOs1KmMxxlJvtri9c5t6vUljYYn79x8hvafXvWAw6LHQWqFV6/Dw2/9J/MtBCiClwjuL1LOLFy8gEN+dhOAFznuMi29qYg11Y7HWUEiFc45MaSQajyMEi1IOrRV5pslVRp4XqFIjrMJNDVkRkDKgco2YSCrrqaygngky7ciUxDpHCAEpJEEEvHdIqSE4hAjx/ca7SwgekW5M8B4pVbyJ3s1vLEHEmzE/iIF4HAXzYykg+EBA4C1YGzAenPBYL3FK4XxAStDCU88UhZZMbUAqwR/HqEAIGS+pACEUIcTPJBBIKeN7E/G9heBAeJSUEBTexUCKPycIShCEiv82EK8JApRMz6cBgXcVPnhkjHwEHhHE/NDOglNIgUDOLgAhXZt5TARQUtNo1hABxpMSqTW3dm6zsryKLurs3XvAQqvNZDjk8vKMTBVsLO1Qb7Zpraz9YQz+aZAGn06dId7IWYAK5jc2hJhdvfdUzlJZy9RUGFtQGUOeFTFIvUaLDBcMHofAkGW1FKgFuS3JdI4xJcZYgvUIKVCZQmcaayrKFKS5CuSZoDTgQ7xRQogYcFKDByFACYn3HiEVPlxlGZ8CUEqJ9Y4QHFJo4icUiHTwhATv0/MjCCIghSB4T0DhLCgbMM5jlMN6hVWKylbUcoVUjtwraoViVBmMkgg7OwDXwlMo0luKQQc47+OlFiplsJhkYvZ0SAlC6HnQCyFTMElCysAygAgeSBlSgJQagcQHh/c2ZmYZj6FAEHx6bTELepGy6yxlut9mTyT1ekGhNWVlcB6WllbY3rqFznLWb+2ytbmNrypODg+w1rLYXKVeb9NaWqGxuIzW2YcFafzw8YP74FFCEbgWrDGSEVLjvcC6mE0rUzF1lroxOGdRQuK8R2mNdJIgPCFUqKxAa0me5+SlJs8LymqKMRW+dKimRCpQucZUhsoETC7ItSDXAa0klXVE+BF4PD44lJAxIwDeB7QK8wwkpZzfJCk0QliC96DCVaoUKW8GD8LPnz+QghyfslzKpiZgsoD1HhMUNmUWKQOZ8DQyzUBbKh9wUuKcS1c3Pm8MznjDfQgEH1LQiXn29ClArkO799ehXRCkJPwutMdAk0ITQsD5CkRI2TMkaBfpYCRoT1n5JrSHdJjiew0J2hu1mIjG04parc7dW7s0Gi2ai8vs3blHoRT9i3MGwz6t2gLLrQ6NziLtlTXyWoNyMuLpj9/z7X/9X/71IA0hIEK8KM4ZQgYEySybXmFgSNk0zLPpxFQ0TU5lDXWdYZ1FqQIlMhwOvEUqi9aaLFPkOqfIciYqQ1mNKx2qERDSo3KFUgpjLaUVtArIlSfXisp6/LU6zAeHkioeeJFKgXQzZ/WgkOn34qqciVlWJsgXCBHmH8+HgETE+E2/IuQKnAVnA8YFrPBYp7BaY5xFa4GSnprW1DLJ1Diskngv001mXoL4EOvVCMXqBrT74ACPUgKCxruQ3ntCkBSgImXPObSnv59Du7fxcM6hPbwH7eEPoT3GQ/rwPl63ZqOGFIKyrEAqtrd2WF1ZQxU1bt+9z1JnkeloyOHlGVpmrC1sUW+0aa+sUWsvgPccvHrOj99/h1CKb/8gDv9pJg0hIKQAN4N2eRWUM4gIPkGWwzgXg8lUlM5RGUMtdwQhCD6gZIbwJUF6CBVZnqErRZ4X5GZKnuVURuOcwVceWUiUljGbTiyVBZ/HTJpnoKqYAbTS80D0KTsIBEoIrI8EKtZ8MXBnZCgGqUvBLQlCIELKTC4Gqw8epJpnUylkJBSAdwFvBcYEjPIR8lEYb8iRc8iv55pxFTBeYK0EH+bZ03mfAlbNIRb+BNrn9akkqD+BdjH7zB7vK/gjaGcG7fE93IB2Zph5RYzqtYIiy6iMpXSezsIiu9u7qCxnbWuH7e1bYC1nxweUZcVia5lGrU1zaYXm4jI6y+lfnPHzD99xcnrKg48e0a7V/zAG/0mQXtVOUipCIlAhRMAXs2yabuKMQFXOUhnD1BoqYzCJQFlnyZRGobF4QjAo5dFakeUZ2VSTFwW6zDCuwpWJQKmAzjVmKqlMJFC1TKRsKhmXMwIVCU7MFgoRfKI8zAlULAdUyrAOKbMYkHMWG7PFPNeEEGEOEEgCLgVI+C2BCgnyvcTKSKCUBCUDmVZI6SPUp7IjQruPUHwN2kMI6XU8Uup/Du0E8LGGR8jfQnsIEfbnrP230C5SJhZwE9qvBWemNY16Dec842lFXtS4d3uHdqtDvbPI3t371LOMQbdLb9ClWWuzsbRGvb1Ae2WNot6kmo759ecfefLrE9Y2N/j222843T/gyfMXPPrq7x8SpCLVILG28fY9AgXzOo3g55nMOIuxlqkpqWyBuU6gQhYhP1gCDqjQWY1MS/KsoLAVWucoW2IrS3AzAiVRWmNtJFC1TJDrGKTTGwQqMXZ1RaAkak6gQpjBrCAmw1jOWG/mdepvCJRIzy+uCJS4TqBcIlA2YLNEoKSichVFpnAErAfjQny+RDRDeA/auYL2mPGy/xC0g0jZ9XegPdYTqUZP0O6vQbu4Tozeg/Z5ba1oNGooISnLiiAkm5tbrK9uoPIaO3fusbK4TDkecXhyhBSKtc4WtUaL9soa9fYigsDR21f8+N0/8MAXX3+JHY15+sNjkIIg3PvB9x8M0hR8BJE+kLyC9vcIVHiPQFXWUlYVZWEpraHmLFpE0qBUgnwRIV/rAq0UeZ6TlbGvWpkJ1shIoBoSqSS60EyNobIB4yBXEfYzFVtUIFPw+RRUInFPsCEgxVV5ImeM/TcEit8nUPiYpeaQL7DEbOQdCfI9JhNYH7BeRgJVOSojMEbifXxtLyRCKCSx3RQJk0/BGebQHuBa9vwn0C4VAnUN2rkG7RFInLvO2lNPFolImfs3rD0IakVBrcipKkPlLO3OArvbO+i8xvLGFrs7txHWcX5yyHQ6ZaE5g/ZlmkurZFnOsHvBzz98z+HxEfcfPGCh2WT/xStGkzFaSw6P9zm9vOR//6AgjZH6GwIlMxLD40bbNP6vwPkwz6YTU9EwGcYalM7mQaqFxqSeqZQWnWmyTJPrjDzP0dNrBKoeECqgcoVUCmMspRO08kCmZwTKvkegLErm4CMjFiERKPk+gXKoGwTK/zmBElf95phhAypIvIsEynmByOf3GGscpZG4oImNd+ZliQyJgGETa5eEec/zt9AuQiw4/hDag5kfwAjtsVccs/b70D4LxN/2PEOC9ma9hneeyaRE5zl3d3dptxeotdrs3X1AsygY9nt0e5c0ihYbi7eotzu0VtYpGi1sOeXZ4+/55eefWV5b4dtvv+Hy6Jgnr16R5RnjyYB3hwfUOx0+/+rrP4zAPw1SkS4mIdwgUHO2O4MQZi0ed0WgvEs905LK1iiNocgdXghCyFAix4QK8ETIz8iUTASqJMsKKlPibIU3HplFAqUzRTW1VEbgs0SgdGzhRAKlbhKocNUznROodPBuEiiJdymzSnkN8iOBijWah9QgD+KKQAVigOZeoVVBVsTnwYMPAucFlbfpOimEj8EaW6MuZTyNj8iNkHIO0/8KtF/1PGNDPqSOwe/3PGPmvsY6Ul9W0mzU0EpRloYgBKvrG2yub6Gygu3bd1hbWcNMxhwdvIMgWO1sUq+3aCVol1Jwuv+Gx999R2kNn37xGaGseP74p3gghOf5q2dMrOXuo0fU8oJer/9hQXqVJq9kUCklwTlQ12q33yhQRMhPCtTUGurGYK0lkxprHVmuUF5jhSd4g9I+NfYzchkhf1pqhNP40qDzlE0LjShNVKCcoNCCTHsyLbGVI6D+mECF9B6FnB8omUSAGYHyPiBT1mGeb94jUGFWlxJLgjCr1VWC7xD/2IMJgco7vNepBgYpVLxciRhFDvOenKlioRJ7nu+zdpWSwU1on/U859DOH8mZvw/tRZFTy3OsSS3EVpvdW7vkRZ3FtQ12d/dQPnB5esx4PLoB7a2lVbK8YNTv8uuPP/Bu/x137t9jpbPA/qvXDEcDdKY4OTni+PyczVu3uL++Sb/fZ+Sm1D+U3YdEhkK4gvxIoFy8SeG3ChSpTeV9bEdV1jAxFS1bUFlDluU4b8lCLRGoqEBJDDorrhQoV0UFylbYyqJcJBMqUyitsNZHAqWvCFRprilEv0egxBWB8qlcEUImsnKdQMW6m9lNlMBvCFSMuJkaRZCR5DjAxdLWu4D1Ao+aQ6nHp5IhBnWUPZlnx6AStCOQIaRy5VrPU0RlxvkZtKfP8Zue501on9Xiv4V20CpCewiB6bRCZRl7t/ZYXFgiazS5c+8BrXqDUb9Ht3tBLW+ysXSLerNDa3WdWrONMyUvfnnMLz89pr24wLd//5buySm//vgjOtdMyzFvX+6TNRp89uVXmMpw2etSK+qYsuKye/6BQUpAIGfd6znkC2J9x/xiX2f7kUAFL7DOzRWo0trUM00KlPOJQCmizl6hszwGaZGTp95pWU2xVuIrj6oHlIo9UzuyVCZgc8gVcwXKWA+oKwJFIlARPW8QKO+vEyifMpRNZEoRRMyisS5NhU246sLG4Eh9YwHW+tjL9AKpwFkX/8wqgleIMMtoInGykHT6GIQzOVPN2nqEuRlESc3MbOLDvy5nBtw1aJ/hg6RZj9J0VRl8gOXVNbY3tpFZztbuHTbW1rHTKccH7/A+sNzeiNC+vEpjYQkpFedH+zz+7h+MJhM++uRjlPO8ePwzLjiQgVdvXjAsK+7cv0+z3qDXH5DnOYUuGHS7eOfJsvzDglSIq+C7kkEDQkm8s6hsZjrhNwSKRKBiz9QysTMCZdE6i3KpzlDXTCdSOjKtyLQmVzlFHhUo4zSuLFG1CPk615iJxFhHaSWtPKRsGlUpnxAg1qYOJbNrBOq6hn9TgVJCpdrUxcP2PoEKV2oTSTIQYiangnNgLFgrcOkQuMozE+bDPEiB1MISUkcR77qcOXttIX4H2t+XM7nZ87wG7X/WkM/znEaRY6xjMq1oNJvsbu9S1Jt0lle5vXeXDOidnTIcDek0l2jWOjQWFmktr5IXdSbDPk9++pHXr1+zu7fHgwcPOHrzhl6vR5Zrzs9OOTo9ZXVzi7uPtugPhgxHY+pFnfFoTDmZkOc5w/GQ/aP9DwtSKWKgxRpPzp1BM5LBvGd6jUDxHoFK2XRqKipbo7KGwhcgHMFnKJlhQ3XVM80b6CoRKBsVKGNLKlMRrEdqicpkDNTSRQVqZjrRMJXvK1COgE6kIEJ+PCAa4W4SKIjZ1OFinarkHCcSmMSSIRlEYoYNSOQ8UKdTS5lrlPOIICmNxxJwIRBQ6TkEXgSUygnplWUQN+VMBFJGaPepBPljOZPflTOZdz1FOhQR2hv16FSaTCuk1uzu7LG0tExWa7J37z6dZovxYMBp95xC11hfvEW92aadoN07y+unv/DTjz9SbzX45ttvGJ5f8OTHH1GZorJTnr1+hyoKPv78C7zzXHZ71Ioa1li6FxdRuhaC56+eMykn5LPD+68GKanHdpNAkW6QTPWf+g2BirWSwicIquxMgYqmE+sMebLw6UwjvcK9R6CuK1DTaoJwCje16Hb0i6pcY0oTFahcpJ6pn1v4mL8rcMGhE4GSBFxq4l8nUDPdX4osHsJEoOYEQySbXzqos087a8KT2j3GeErrEQoycpwUGJd6pNcIqECA8BB8ZO7pmsYY/f/RqSRSLyxImvWCfOZUCrC8vML25i1UVrCxc5utjU1cWXJyuI+1jqXm2hzamwvLKK24PDnm8ff/oDcY8Oijj8iF4NUvTzDWIGTgzdtX9MZj9u7do9Nq0+31I7TnBcNeH2cdOss4Ojni7OKMTEnktGIwnHxgkKYadGbQmKs1ISCVxFlHUNwgUDNpMbLdGYGa+UxLmibHGEOm8xikWqNFjk8KVLTwFWRaUSQFKhKoEls5tPdIJa6ZTiKBKrQgU548k5Q23kQlIgn5QwIl5DXGLXHeJjhVuJS95gc1fSapVCRa3scidyY5zohR8FTGoLWMnYVcEkqJT/KlTIwmBIOfuaBS7RvVJ/UnTiX+uVPpPWKEj06leq3A2eRUqje4d2uXer1Ja2mFvb175ErSP49OpXZjgZXWQoL2NfJaneloyM/fPebFixds7+5w7949jt68pdu9JMs13f45hyfHLK6t88XDRwyHI/qDIfVancl4wnQ0Is8LhuWI/VfPCMGT+cC022MwHnEyuPjAIE0n3v8pgYo3O8yzyyybOoSIBMp4R+VmCpSjNIZa4UBIvPNIpRFeEoRNBKpI2bQgqybkWU5ZZVhb4cqAvE6gxtF0Yj0UOhEoKTHOzxmxDz7VmNcIlA9ILdJBmhGomaImYzZLmTOa1aNrSswhOZ1jQPr475ACPDgvsUGQSYnIQdqA9AohfPLSCqSIl35W68bXU/8Bp9LvQ/uctc/rzplTqY4QMC0rpNRsb++wtrKGKurcvnufxXaHyXDI4eU5mcpZX9ym1mjTXl2j1uqA97x78ZTHP3yPLgq+/uZrJt0+T374Eakl1lW8ePacoDUfffo5BObQHryle36RJgAUL9+8ZDQZkQlBNRgzGI05HVziZODhwwcfFqRR/nTvEah0a2YEyluE/gMCJUiKRyRQxs5q06hA1ZTGOkuuMxRZ8mkmBUrLG659PdWJQFVzBUoXM9OJo7SCZj7rmSrM3H53RaDkjEDNa2d/k0CJK0d+dAMlP2mQqSWVdHQCIch5TX6lvXtEUBBcNI/IHKk0yoJwIHF4EbsBs15uzIKekKCdf+pU+hNonwUoMjmVNFVlsD6wuLjEra0ddF5Ep9LWLbypOD06wBjDYnOFeq1Fc3mF5sIKOsvonZ/w0/ffcX5xwcOPHtHIct4+fUZZlUgF7w7ecDkcsrO3x/LCEt1+H601tbzGqD/AGoPOck7OTjg9O0EriSwNw8GYy1Gf3mTA1vYm2+tb9PujDwvS+YkUVy6cwMwdkwiU5RqBSjpxYimzeu+qZ2qZJAVq5tpHeIJnTqBipqnIskYyRCfXflZQ2RJjDMFEAhVJlMZWjsoKGolAFRlMTWLscwXqPQLFzEegU6bygIjBOLvXIdZzIZUys5GUaHyOqkUIcfYrZsPZGVZAQGWSIs9irVoZnNA4zJUsmnq0InkExH/YhAy/Z0ImCLL3TMhFrcbe9i6tZpv6wiJ37jyg0JpB94J+v0er3mFpcZ1GZ4HW8jpFvUE1GfPz4+959vQp61ubfPPN15y+22f//JysyBgMu7w7OqKzvMznX37FeDSmOxhQK2pMx1MGox5ZnlMaw/PXL/DekYXA5KLPcDzidHBBo93k8/ufgZe8fP2OyfiDgzRA6gPOgzax+TkBkOoagZr1DZPx8ZoC5RLkG2MoraE0hrqzyQ9wRaDC+wpUnpNPowJVzi18Fp1dWfhsdaVA5SrWppmSTJ1DodIBuuaUuq5AJSVnPlwoAnPbnxAQFFJB8CEe1PQpRQpoTyRpM7Yagid4gRSCrNDUG0UsLyqPtQ6VWLZIvVBx47VSl2Ru4ftjE/K87hRibkK+7lRCKra2biVor7G7d5/lxSWmoxFHJwcocWVCjnLmAoTA4esX/Pj9d6AUX379FdVwyJMffkQoiQuGV89eYITk4SefoISim6Bde+heXCIRSKV4/fY1g9GAXErccMIwQbsJlrv37rLQWuTk5IyLywuqcsz5+YfWpKk+iw6nq/7idQXqOoHiBoHiikhdI1Bz176Nrn2dZdcIVIYPNipQMvZTMx1d+3lWoXWGthpb2RsEKppOrgjU+wqUFBI/65kqFYNEgFKzjz+rsVMwi9kfRxI1S79KxW7AVeUTkn4eDRxKZPhgsM5C0IgQ0NIhGzXKqcUYEJXDe4mzBufcPNhnSl00QF/VnvKfmZB9cirl0YRcOUuns8DOrV10VrC6eYtbt3aiCfnkkHI6ZbG1Qr3WprW0THNxJZqQL8/55YfvOD454f7Dh3Tqdd49f8FkOkFqweHRO857PbZv32Z1eYVur49SmlpRYzQYYsqKPM85PT/j+OwYLQXKWEaDEd3RgMtxn/XNdXY2bzEcjHn6/AWmnNC9vGQ6ndJqND4sSLXOUjtHzE/4zBR8w3RCbExLceXan7VbAu6aAuWvXPv2yrWPmJGXaOETcwKVo5UkL5JrPy+ozEyBCohaQOrYMy0TgXIe8hmBUvE1pZSRvQeHJx24+Y2ezRPJebDJkA4mcQpVpF6o8yZeC5ka5eGKKEai75Ic66kqi6k8+EAtkzTqOZORxTnBbDI1pHJq1t6bdYyu5Mxr0P4eMXrfqTSeVuR5wb3bu7RaHertDnt3H9DIcwa9Hr3+Jc2iHeXM1kJyKjWx5YQnP/yDJ7/+wsr6Ot9++w1nB0c8efmSLM8Yjvu8OzqgubDI519+xWQypdvrUytqlJMp3W6PLMXJy+e/Yq0hCzC9HEZo719QNGt89umnSBRv3hwwGg0YDwd0u11qRcH25iarG5sfFqR5UceOB8zlz1mGud43TdnG++uu/QibJENHRKSbrv2JNTSSaz8SKEeeXPt+7tq36ExFC5/KogI1zZA2EqisNht7VshpUqBcqk1TNo1jz1wjUDbVnbM6LiSGHeFViYwgojn5yp2erG9SJaOJIFqW5Jxszf6YJHo44zGVxRpHo65oNBSThsdU0ygASIH0s1mrFLjEKBVcZc+QSqfALDmAQNFq1FBSzp1KGxubbKxtIrOCW3v3WFteoZyMOTx4iwjyhlOp0VlCACfvXvP4u+8w3vHZl1/gJlOe/vg4URHHs5evKJ3j/kd/I9c53V6foijIVEbv4hJCRKO3B2/pDXrkShHGJf3hmLPhJRNXcefubZY7y5ycXnB+cYYpJxHaQ2BlaYmNzW2klhwcvP2wIBVCIaVIZl0bYXNOoGaMMhGo98aeY+V6JT9eufbdDdd+ZQ1FXkQp0muUyLDBJAXKoLM6mUqmE1OSz8aeK0OwyRmVKVSmIoEyaexZB3ItmFbMh/OU0on4xIx/Y6peksoSS2pcJiYfHfzXuwQhOamibBqvQSxcZ+EkcS4wnVRMS03dWZAZtXrGYDhN1zBOwsK1QcEQwIeUvWfBOUsK16E99ponxtJqd9jd3iUraiytbbK7exvpPRenR0wmExaaSzRqHZqLyzSXVsjygmHvkl9//J6Dg0PuPLjHcrvD/stXDMcjtJYcnRxyennB5q0d1tc26PX7WOupFTXGwxHVtCTPc867FxwdHyKlQFvP6HJAbzTgYtRjdW2Vj7Z3mIxLnj5/STWd0OteMh6PaTWbrK2ts7C0yPn5KZPxlNu7ex8WpM7GxnpZlvy2t3SNQInfJ1DzCx08SmqcF9hZNq0M08JeWfgyhXMenWVIlxSoUKF17UqBKq8UKGNUJFBp7FnPxp5twDhBNnPta0VlY8tISJlUmEhMYgk6g+9URqcAjhkrypcy1eGzenumGYVEfK7PJUl07HEKMCZQVo7p1MwPtFICAygZDScmjrUiU5/Vp1r+aktMFFAyndGo1wjeM5mW6Cznzs4Onc4iRbPFnbsPaNbqDAc9et0L6nkzypmtTpwvarSxpuT5zz/wy08/sbC8zDd//4bu8Qm/vv6RLM+YTIe8O9inaLf57IuvKMuKbq9HUdSopiXd7gVaZfjgefLiKcaUaCK0jyZjTvsX6FrOJx9/TKZy3r07YjjsMxkNuex2KbKMrY1N1jY3mUxHvH3zmuWlVb74/EuWlzofFqTGltRqTcpymgiUu5IBZ3LbHPJjS+e3CtQMpWYEys97phOTFKg5gbJxvikRqBAcQsa/uz72PLPw+dJCPSCVR+X6xthzXoDOIM+Sj9MzX3Yx08djAMw2mKirY5jiwyctPxBiiyKGdGpHpcwXZDyrMtWwkISDgPcwnRomkwqtIHpdNd4agnfkeYHUGaasyPI6ZTUFYVFILGGe9W+YkIHVtQ021zdRecHW7l3WV9cw0wlHh2/Bw0png1qtTXtllXpnCSkFZ4fvePzdP5hWFR9/9inC2ORUir3gF6+fMa4Mdx4+pF7U6fUHFHlBpjMGl12CD2ilOTg+4LJ3cQXtozHnwy5jM+X27i6rS6ucnV9ydvYOU004Pz/HO8/ywgLrm1tkecbR8T5a5Hz26eds39pEuMDhy4MPC1LnY0Nca421Vw1v76/aJvPm93tjz9fMbVyZTvQ1Q7ShNFWchUqufVI5oWSG9SUhXCdQ0bo3V6CMxlmJNx5RiDgDlWnKSTSd2MxT01DmGmuji8gCwjtQktn+AKV0qlNn2SsZu8MsYzInULPsNjNHK6HwBEIaaJNCIsPNtTjeC4xxSDkbvItigPMBUxmWV9Y5L49ptxbIy5zRsB/np4ynyAvqRR4P9LSi0Wxx+9Yuea3Owso6t2/fRRHonh0zGo2uQftSNCYjyrEAACAASURBVCEXdcaDLk8e/8ibt2/Yu3uHtaVl9l+9ZjDoo3PN2ekxx2dnrG1vc29jk/5gyGg8plbUmYxGlJMpeZ5zOehycHyAFIHMBcaXPfrjAWfDLksrSzzaecR0Ynj24hXldEy/22U0GtFsNFjbXmdxeYmLy3NGpyN2d/a4/2CPRq2ge9rj4O0R/orw/GtBGrzHmJIsq2HtMPZEbhAouCoBwnxOSFzbGyXmBIrkHksEyrpre6Mi5BdK/87eKPO7e6N0GYNvvjdq5tqfGowRVIWnWXjqRaA0ApvmhhQSHyJrTpu/UCpLBzBlQZJ6lCxyYk6wSEoUKBFbcEH4WdcU6WcfMlItKUUyaDsyHYkWwiO1oshqWFtRrzVQWU69XqfTWWRxZY3L0yMCI4osYzKtUDrj9u5tFheXyOtNbt99QKfZZDzoc3J5QZHV2Vi6Ra0Zob3WbOOs4dWTn/jpxx9pdtp8++239M/O+PWHH1C5pjQTnr16h6rX+fSLLzHGRjmzVsOUhu75OVppAvDs1TOm5ZQMQdkbMR6POelfIHLF3/72EfWszsHBCf1Bj+l4xOXFBZnWbKyvs765RWWmvH3zmsWFZf7t3z5lZWWRajjl+U8vGY1LvIDzk7MPC1II0bGU167aJsGmNsuMQKWxZ39TgbpZw84w/+bYc/Uegcrz/A/2RlVkWT019wvymenEVGlvVEAq4vY/KXFOYIwm5IZcWXIl8TJa7IKIA3BCxnozlp/JrjdffpFEiXC1TyrCvkd4n4z68fOo9PNRrgxYB4iILFkywcTOvUYKjVawvLREpgv6lxcopei0F2k022xv3+X23fv8+N3/w8Gbl3QHXZZWFpJTKWdzZ4/N9Q1scio561hur1GrxdHhRmcJqRSXJ0c8/v4f9IdDPvr4b2Qh8PLnX7DegoLXb14ymE7Zu3ePVqNFr5+cSlnBoNvHW0emMw5Pjji/PCdXEjGtGAzGXIx6DMoxOzu32FhZ5+Kix7uzF1TlhMuLC6y1LHQ6bGxsktdrnJ4cQZB8/PGn7OxuoQIcvzri9PQCtKI3GDIZj1laXfqwIJ1tdXPOkmU5VVkxY8M3WOd1AjXveV6NPV+ZTq6NPfsZ5BvKBPk1Z8mE+s3eKIJBZ7WrvVFTFRWoahqD0QS0lmRZoFQKU1VMS9A6oHOPUjOVPB4YkQiTTG0mL2ZlCumzRDOIFHGEQwqBE4nlh5ma5uf1KQKEAqE0WS5xzqAkaB2vjZZ1tMqo19s0m3WKfIlmvcN0Y0guM5ZW11lcWKPTWcaXjk8++TtFVtDvnZHlBe2llWhCFpLe+RnD0YBOfZFme+GmCXk04OlPj3n16iU7t29z//49Dl+/pdfrkuWai8szDk9PWN7Y4PNHHzEYDBmORtGpNBozHScT8nTI/tE7RAhk3jPpDugnOXNhaYEvH32OrRzPX75mOhkz7PcYDAY06nU2NzZZXl3lsnvO2fkZt7Z3uP/wLs16ncF5j/03hzgEU2u5PDql0Wpw++E9RP7/YWEZIWBMSa3WoKrKWJ/9DoF6f+wZBeL9vVGzICHWdMbNIL9KFr5InOLeqBmBiq59IS2Z1lGBynIym6OUJlQCU3l0ISgyybRQWBMXmU2MoqYcKo+yq6lcCqpkkBE6ZtFZq4xZW+36NGd8zzrEXm9Qch6g0R43G9ITaJ2TZan1n3mk8ojgyVRGq7nIrd2/0W6vkeVtNjf38LaKYolQnLx9yenJEccH+6yvbXPvwSecnh2wsLxMq15nMhxyenlGrmqsL2xHE/LKOrVWB+8sb58/4fEP31PU63zz7TeMLrr8+kM0IRtX8vzpM0Se8/HnnxNcuGlCPr9INkHB89cvmEzH0anUH8+h3Wt49OgRrVqTw6MTev0u08mYi4sLtJSsr66xsbWFcYa3b1/RaS3y97//nbXVJcyk4tXPrxiMxgQpOT89I4TA5u1tmosLHJ+ecnR0/GFBKqXGB4dLS1yVUjiXcuicQMmkO98ce36fQF2ZTt7bG+Wu7Y2yFTVfEETc4zl37c8IVNobpXWWEljUwU1pyGqKLK/RbEE5NgQPlQtIB0pbRK4RZjabNGueh6syhtnGvVQCpInQEMvIOfGL2VaCT7NOUqKlQGtPvSGp15qgAkpDZYZIH3dMNesL3Lv/JXneptNZRQrBZDSgXWviQ6AcjTg9PWM06XF0esiGhPsPPsVUY472X2GMYel31iV2z455/N13XPa6PProETWlef3rEypTIRS8ffea7mjE7Tt3WOgs0u31yLKMIq8x7A9wxqKzjOPTY07PT6MJee5U6tGbDtne3mJrbYtud8CTdy8wVYT2qqrotNqsb2xSbzU4PTnCu8Cjhx9ze2+bDMnpu1OOj84QWjMYjRkNhiyuLrO8uc6onPLTL7+S5wX379/9sCAVQoGPrSBrK/K8xmQyuiJQN376JoEKzsLvLt5N05rv740yhiotkYiLd+PeKOkVXkQCJZUly0HpMN/8gQBbgikt9bqg0SwoO55hd4wzliqPGpZUDqkznIlZdGZZik+TLH1J1I+iRDyIQVqQaTbKxQPmQzTGIDw6F+hCo1SsQZudJj542u021i5hyilLnQ127vyNxYUtsqyOMyXdy3PODg658/HnBCDXBcEHqspRuREhHLN7/yGjQY9c1VlqrtPoLNJaWaOoNSjHI5788A+ePXvG1q1bfHP3K07evePdxQVZrukNLjk4PmZhdZUvHjxkOBzTHwyo1+pMxxMmyak0rUrevXpOCNGpND3vM5xEE3Kr0+KLB5/jLbx89YbJZMSw36ff71Ov1djZvsXy2hr9QZf9t2/Y3LjFw0f3aDcbDC8HvHh9iPGeynnOjw+pN2rsPryLLHJevXvHaDhme3sTvOXZzz99WJDOakxCwNqKLGvfJFByZnq+cu0zIyX/wcW7800ntqSy+c3Fu0GjRB4NJ0rgwhipPDKvyHIxrzVNVTEaGOqNIrZnlutU0xIzDeAlIVQI6ZBKR2I308TTfwIBPoCMg29ehnnwBklqpCU3lY/XRApJXtPk9Qxk1PxLM2E8GbC2vsPS8jp4j5KChc4qd+5+CUJhqpLDVy8YDvr8+3//7yyu36KcDDg8OGBalvFSeY93lsHFJVneoNkIrGxtU2stQPDsv3rO4++/Q2YZX33zNWV/wJMfk1PJG14+f4GTkkeffIoUYg7tBOYmZKkkr96+YjQakkkZTcjjCWf9C4zw3L9/j06zw/HxGZfdS6rpmPPzc6SUrK2ssL65RcCzv/+GRr3NN19/y/rGCq40vH7yml5/BEpxfnaB9471W5u0l5c4vTjn6MVLlpeXWb29xNH+Ww7fHcyXB//LQRr7hxrvK5x3MXCynKq6IlDJhcnMdMLMtS+uFu/O6tB5hfc7e6OqtDequr54N7n2c1knCEegQogSJcfkRUm9rZjYjPFUU04qpqOKeqNGUSiW19tcHPZxxiMyUMohlUPILDXr/ZzBx130M7XJczUZOjPmxT4nIidYgQgKlUPRzMnyDOtKvHfkQuNcxcrqNru3H1KWUxZai7TaGywsbFGVU57+/AM/ff8d9VqNervJuzcvGPR7vHr5grWNTc5PT1jbusW7d+/w1nLrzl327j2i0Vmif3HGT9//g9Ozcx5+9JBmXvDu6XOm1RSpBAeHbznv99nZ22NlaZluL5mQZ06lqiLPck7OTzk5PY4m5ORUuhz1uRwP2Nra4NbGNv3+iKfPXlBVU7oXF0zLkk6rxfr6Bs1Oi9PTY2zpuH/3IXfu7pBJzfn+GUeHp6AVw/GEQX/A4vIiy1sbTI3h51+foLXmzp3bDLqXPP7Hv1NOpqwsL7G0uPChQerRKmNmdjC2pMjrkUAlBWq26GAepDMFSt1cvCuuEyjBPHDdNdf+xBga1mLSEgmFQgZBQIF3eCRKeHI1RquSWl7SaoNxBZfdkn5/SLOdk2U1Gs0Mt9Lk8nIQdwSogNTR2BH81bFBRAF3tvMpQHRBpWswW3UOliAl0msQkqyu0JkkzxU11WY6HlFvdNAqY3PtNpsbd+POK1VHq5zgA5PJhBfPn4GWvHj9Anyge9nn0UcfsXP/boR8IWk2mrTuNHnz4gV5vU6nvci7ly949vQpa1sbfPvt15zuH3BwdkaWawbDHvtHh7SWlvjyq68ZjcZ0+9GpNJ1MGQxjHWqs5cXrlzhv0UB50Wc4HnMyuKDeqvPFZ58hguTV633G4yGjYZ9et0etVnBrc4vVjQ2Goz5v37xhY22Th9/cZ6HTYtQd8fL1SyrrMT5wvn9MXsvZfXAHXa/xdv+AQX/A1tYmUgRe/PoLl+fntBoNtvZ2kVLQHww/LEgjoUiLEoitqNj8vkmg3J8qUNdNJ7+/eNe+tzfKupjllJBp+1uOEyHOQTmDoKCmahg9xRcW1xYE6oxGhlG/ol4r0DVBZ7mOxzMae4SYEJRFygzv4/KvaIS6YWNOJuSIAoSA8AKUB+mRwhKkJ5MZtUJTZJpWs01e1LCNDs16m6XVHdY371IrOmhdUE6njCdDBJLu+SneOypjGU2nXJ5fsLqywv/93/4bn3/1NUUt57/+r/8b3jlcsBjrefjgEaU1nPe6fPHVl9jxbF0i+GB5+uIlFXD/44/JVMZlt0dRFOigo1MJUFrxZv9tDFapCMMJ/dGEs8ElZTDcubvHYnuJk9NzLi7PqaYTLs7jRpGVpWU2trYQSnBw8JZa3uCrL79mc3OVYBxvn77lsjtAKMX5+SXWGla31uisLnPe7XLw8hWLi4vc2dvh+OCAg7fvkAK2tzZp1uuMJ1PG4wlZ/seh+E/YvZwvV/DOQnDYNMrh7Pg9AnXNvjfjwPPFu3pu4btSoGaLd6/2RlnrMd7FNVoizTHpImnkAkWO8HWsNXgsubYIRnjfQwSN1oqy8gz6EzqyQVbXrKx2EJeeSVUiNQQdondYzGaU0sx9UpJEyvJSzBbmponS5OYXwpNnglomybSg3mzSbCygdcHiwhqLS7dYWtgEIRj2ehwfHNJutxkOBpycHNNoNJiaCiUUjz5+RFFv0mx28M5w8O41a5vrnHe7bG1vca4P+enxD9QbLTKdc/DiJdPpBKUlh8cHnHW7bO3usraySq83wCp35VQqS/Is5+zynKOTo2RCdowGA3rjPhejPmvra3y8fYvRcMqz57Eh3728ZDKd0m40WVtfp7O4wNnZCeWkYu/OPe7e3aXIMi6PLzjcPyEoyXha0u/2aC8tsL21h/GOX58+AyR7e7uMB31++u47JqMxS0uLLC8tYK3j4rIHBNoLLfxsbPdfDVKlNaYqo5o3J1CGer0VM+UNAvVb176QYr549zrDv7l4V16ZPAjJhioSOUnzRlIhfEDYNGXpc2yVY3yOC1MKlSFqBoFASYmpHJNxicwUtUKwsrrAeW/EZDhByVkrjPnmktmW5bjaUc3bTYRYZqAyCAaCQ6pAUSiUil7Krc075Cqns7hFUWvTaC0jpaaqpowHQ8rxmMuTI7JGndFoxNrGFq3FJbZ3brO7u8vpySnSWf79u3+n3+uzfnhIf9Dl7Gifja1bVKbk159/YmlhkYWFBUaTAW8PD2h0Onz25ZdMJ9WVCTk5lbK0YvPJmycYW81NyKPxmJP+OXmj4NNPPkHLjLdvDxkOB4xHQ7qXXYo8Z3tjk7WNDUaTIW/fvGZleZ2vvnzA0mKbSX/Ms1/fMK0M1nvOjk/J8oxb9/bImw32Dw/pXnbZ3Nwk14LXz55yfnpGo15j7/YOWikGgxFVVVFv1NF5xqg/YtT/0K16YkaAZgN1Ju4i8g6tM4xJTvU5gfqDsefZHM/7BCrahwjEbwlx3s0DKDKZ2CuNpCZa4ZSVkYx5ha0UU6cJIUNQUWiDR2FcHr2loymZzCkaBSurixxVU6yxcRY/KAQSKa+0s/lMvCc2R8VsS3R0TTksEofScUFFCBZhHc2lFQSaldVd8iKNQQSBKQ1nZyc8//Unvvov/zMLCx1KYzg4OGSh0+HpT79QazXJMs0nX33F2f4BWsB0NMJXFaPxiO//8R3rG6uMyzGvvn9J3mxw79Ejiryg1xtcmZAvu5CcSu8O9+n2u+RKXjmVBl3GrmRvb5eVxRVOzy44Oz/HlBHaQwgsLy6ysbWFyhSHR/tkquDzz79ke3sdrGf/+T7n5z2EVlx0e1RlycrGGgtrK1z2+zz96Wc6nQ5379zm9OiQ/TdvIXi2NtZptRpMJiW93oAs03SWFignJRdHZ0zGw/gFbx8SpNbauAzBGaQqgLjJzZiSPK9jTBUzIdcI1Ky5M8ums3///t6o9AjBooSOM0jEJrpMZEZKiVIyLWuI1axSFq3iFzZURjI1GhcUEkkmArk0SWCI47xqGicoa/Ua7XaDi/E0GrnTlKcQ6trBCUCcIJ25nkKIX5BgPVGpkoY4c5eRZTWMFbTbWwQLIii0yvEhcH58yP7+KybTMQ5PVZZMplMa7Q7rm5scvnmDD55Ptrapyin1esGZK3n18hnWe5aXV/AB7vztIyaDHmvrG6xu71BoxWAwxNoJtaLOeDSiSk6li/4lh8cH0YTsHOPLPr3xkPNhl5XVFR7d+ojJuOTZ85eU5WTuVGo1Gqytr7OwtMT5xRmT0YTbu3vcu79HvcjpnnTZf3dEEJJJVdE77tJaaLO1t4uV8OT5C7zz3L69Szke8vP33zEaDllaWGB5eSmu2bns472j1WkSAvTOuowH/Vi6BUG93fqwIPXOovMCZ69cQeBxLq5+UVKS1mDeJFCQSH5k0/49AkVQhGDSc8RFsCFAIA3MpVUjSmlkJlLmAxEcUsQyRKm4vMGawDR+VwKFDGTaohTIQpPrAmcDVWnJlaBeq5EXJdNJgIQOcW491adJC41OqLQyUUIQAhninv9ItiIBqxd1hFDkugZZRsDT716S5Tn9fp+L83N6vS5bO3uMJ1NWVtdQUrD/6hWDyZivv/k7dx4+5M3Lp1yentIdjOl0Fmh1OhwcHNJqtrm9uUlx/z7jwRBQvNt/RVGrYcpq7lTyBJ6+fEZZJadS9wraVaH5+OO/Uega+/vHDGZOpctLsixjc32D9c1NptWEt29es7S4wuf/9jnLywuUwynPn71gPK1wIXB2eoJSku27u9TaLQ6Ojrk4v2B9fZ16oXn76jlnxyfUioK93R0yrRmOxkzLknqjRp43GQ1GjHp9ynKC94GsKFheXiD46QcGqbf4kCcCZVEyw7kSHzzGVGR5DTedMBt7viJQ10wnpPnyZDqJHYPZnNHs56MrOYQQSZPUkDYpa6kIUiCDxkuP0ipu+1AZWum4E8BKrNd4IXFeojJDs1FSNHJc0EwnFo/AiLhQIsZmMsSQvjd19sUCyaUf31b8jQw6SqIhLt0lOOq1BivLWzQaSwz7fRZXNhkPo4/SmZJxr8vevQe8evmMxU6HLK+jM83L58/xwfP3v/+dWp5ztv8OZx3D0ZBR/5JnT35lbWWNO/fvk+U5L1+9ZKG9SFmOmExKWp1OfA0XS67D40MuuhfRqTSpGAyjCXloJtze2WFteY3z8y5vzg/m0O6cY7HTYWNzi6yWc3x8iETzySefsbOzifRw9PKQs9MLRKbp9gZMJhOW11dYXF9jMBry/KdfaDZb3L1zm/PTY549foN3jo21VdqtFtOy5Pyii9aKhcUOVWm4OD5jMhqmsk6ysLJEUZMMe6dU0w8MUkKIbnmVYW0ZQzB+JUf0QtZbCDGGWUvpdwgUISBUJFkCru385Ar+U7XqiN+ZJHx0ykslY59SZ1gfRy+0yshV1MPj18/EjOqcJIg8vo6z6Jqn1vLUG3Ej9f/L2Zv91p2md36f97fvZ+fhToqSaum93dPtdDwDB0gwiTOD5CKZ/JOZXA0yyMw4CGC7bbfdVV3VVVJpp0iRh2fff/uWi/dQJbdzExUgoC4kgRSf8z7b5/l+ozAhpwChopqCstjNdYWyu8XacaC1QJag3xMmciylUaOg6QqaKlHUON7S2dOJ45j46po4iTFsi3/8zV+zXMz56S//lCBoMF8t0JUte0cHHBwd8vzbb0m2MVbbYD5fMp+NuHpzyasXr1FUWOg66tU1+wf7PHhwwe3tDePxhNlsjqFr9Lp7xEnM7fAWhRq9rIgWG9bRlul2QbPd5GfHj8nSgldv3pIlEevViu12i2s7dA8OaXU6LBZTJtMJx0enPHx8jmtZrKaSVKqEIC4KlqMJru9y9slDak3h9eVbsizn5PiILI15/u03bFZrGo2AbqdFVdUslmvKqsTzXRCC9WJNuF5T5JlM7Z5H0HRJohWL8ZqirMmzj+zua9hBzDr3Km/vG6h654ys6eSZnJ/+fzVQ9z/p+2nA/UXl/XNV1dV7CW+pCFLJepBK1rqqhkCKLyiahlYqGFqBriroioaqCKm8LBTyAipVQ8EmjhXsHBwfPF8ny0qSWKOsa1RDgVQK81JXu9f7XhF510BV8OEoTRE1NTqUJZpiYFsehu5j6h66FTAZjLgb3tFutdFdj9XgBqFqKIpCI2hCLYhWG4o0obu3R7PToi6lkdh0OqESNZZjMxoOUXSLOLlmcHuN4wSsV1vyLEfRBMvFnOFwgOU46EKQbkKiKGaynoGu8Omnn+CYLnfDEav1ijQKmd9DyL099vb3yYqMd+/e0vBb/PKXv6TbaZJFGW++u2QbxtRCMB1PEQL2z45xGgGj8ZjxeMper4fbM7m5fsv4boSp65yeHGEYBmEYEScJlm3imi7RNmK7WpElMrWrukG726SuU5bTAUVekOc1oBK0PnLjJC1XJAX1zxqo6r6BssjzDd8bcX1AF+22Tx+0Uzv5xN1qVOwEX3e/p0LsTL929oUCEFLDqUKOh+QOHvTdSYmu6SiquhsdSYMvhEKa1kShwPXkyMhxDEocqjSS0IwuqAu5sxd1/V5+sb7P9gJUdrJCsJMg19E1g4paspx2QBRFdIMei8WCJ99+TavZpNvb509+8UvqLOXq9h0lgrcvX/Hn/82f4/gBmqoRbVbc3Q54+d1TgkYDKpjNZqRphqqqKArcvrvmH//uN3z285/Jk18hOcz5fE6/FqRJyny7Yp2GHB0dsd/ts1isefnuNXmWMJ/NyIuchu+z1z/Aci3GoyFUgs8+/QEnJweoKIyvR4zHc4Sqst6GRNuIVq9Nq99jm8Q8/e4ZlmVz8eCUxWzCN8+fUGQ5vU6bRuCTZhnz+RJFFTK1Zznz8S61lzK1++0mlqMRrqakcUxR1BSFwHF9dNMgSdKPC9L7hqYsCgzDoizyP2qgcoSwdzUruwZqV5vW379O1Y4uEu8BzQ+UQWo56qmrnbzM7lclKlk2CgVF01CqCk0VUhFEKOiKFDTTVfmaKoosDaq6koPhQiPa1qyNjEZLw7JUytpAmBBvYym+m9ZQK/Ku9X3NDMq9RuQucFVFfgCEUuF7LXSzxDBdOr0janz8Rhs0lfV6RZIm/OwXv8IOGnz1j7/l5uaao8MjFFPHtCw0RcHQVFbrFYomyMoU1VC4evGK7WZNTc16MScIPM7Oz0mzmNfffsvdaIDjBxzt71NlKcPRkDBP8Js+P338Y8q85s3lNUkcsvkQQt7r0+51Wa4WzN5NODg45vHjB3iOw2a+5vb6jryqSYuS+XCC7dqcfvIAYehcXl8TxymHhwdURcbLp09YLZYEvk/3QIo5LFcbiqLA9R2EorBebojWa/IsparBch0aLZ8kXrMYr6QPa1ajGSaNjkee5iRJtlsMfVSQyjmmvDXf0fZVgSJ0yko2UMX92XMSc2/nKLdJ8kmqdsJHyi6w5dtUyUG52N38CHliUVX596BHXe9WlxL+UFUpE64qQnqN6iqKriJUBV010EjJ+X7FSQ1pXLFZ5VBHuA0d21Cpax1EQZWn1IZGmVbUpdwk3YvNSkBGzkxlCSPNFzRFI4lDbNMniyP5z5eXROsVjVaLXv+Issx49uwZvb0+P/rJj8nyhC+++Af+9M/+nPFoQqfTZrtZ8fy7p2iaRqvdYzFfUVcVTuDjeR6qohInCevlkna7x2KzZrVaslysuH71BlSFoBVwuHeMZ3sMhxOWqwVpEjGfzVEVhV63S3//gLIuuXl3jesG/OIX/4K9XpsiyXn7/C3rTQSKwnQyo64r+icHeK0m4+mU4XBMt9uh1+1w9+6a4WCApmocHx1iWyZhFBPFMZZl4vgBcRizXa5I40hyxppOp9tEiJzV7I48y9+ndq8pz5eTKEEo0ke2eO9c/f83SHcmXdQlxQcNlPQa2EEneYpt+2RKjFJW1ELn/p4J2M0kq+9fTEAITXbU1AjF4P4ZrqqacmfGUNfifUgr6k67XpEsqiLkQF9VdFRFzlEVZefPWcH9eTJVTRLVqIpURPECBVMT1IZC6eiUcUmd3d86yeE8QqNGlcJi3PP31e6DomIoOqJWSdOM+WzBZhHSDhPSKGJwN8CzLc7ObYo85R/+7resV3OCRouf/vxPmI8npHHEeDjk5uYKv9Fi37JZr1c8/+4FiqZSdwpc16O7t8dgMEC1LH74yWOquub25pp3tzfYtoNpW6RhzuBWaip9DyF77PX3cTyX8WREmVc8evQJZ2fH6IrC9GbCcDhFaCqbMCbcbGh2WrT294jzbAchGzx4cMp6Mefb3z8jS1K6nTaNRkCe5czmS4QiCJoBRV6wGM+It1upgYWC12rguAbb9Yw0iijKmiIH2/EwbJM0TkFIqfcsjSmqavdnP+olVe4BqA8aqN15sqJ9v4EqKzTNIKsSuO+UAXZWMqrQuSel7rvoe92ke4k5gaAWUNa1dD7eAR67MQCKpqNVArWod2okMlgNRd+BKIockd2LfdXy6y+rmjgqELWGqDJ0R6HUSoRaYViCNBVSzQ+FipKKAgVlVwMrO5cQ2ehpioGmaaiaTrd3im5ZZAmM7gaouk6aZrx6+YrRaMyD83Mc32MwvMNxPEzTxjYNRrMJz797ynKxT0fnAgAAIABJREFUZDFdoSg6s8kEw7Gpq4q3l1d02m3iJKYuKqLtmtVwwqc/+Iwo3lKUJUWWYbs2d6M7kihktVphWxZHB4d09vbYbFfcvLumv3fI408uCHyX7WLL5dWArJQQ8nw0wbQtTh49QLVMrm9v2W5CDg/2gYLXz75jOZ/juS6HZycoQrBeb8jzHMdzUFWN7WpDuNrsUnuNads02gFZumE+nlAWFXleo2oGjY5PnuUkUYpQFLJM4p95kaNpOk3/IxsnaWKQc+9ZWVaS76yqHMvwqGuNsqrIixjb8alKmcoVVcIaVVVIMYSqRB63yb+3ZqeaLO7nqezmpjsLmN2s9b2ZxM7X6N7aUNGlSoimqlLsQVV2QSveB5ZyD1nXUGYlyQ7K1rIcYdfUWoViaChGKQ/+KkFdlbvJhCS/FOUe5N4Vp2JXxiigqDqGbqHbCtFowuDVFaqukKYJhm0xXc7xsoze3j7ddgfbNLndbPju2695d31NUVVYjk1Vl+i2RX9/n7u7O47OTpiPJ2zfyV36yekZg3cDfvTjH/Pw4hHb5Zq4qsniHMuymU8mdNsd+gcH1KLm9vYa2/L4+c/+hP5+lzItuH5xzXK5BU2SSmVR0Dvs43XazBZzBpdvaLfanJ8dMby9YXBziyoUjg4OcGxrRypFGKZB0GqQRAnLyZwkiqSsu6bR7jRR1ZL1YkieZhRFTVUpeEEDFIUkSuUlb1VR5Bl5UVBT47meFMPIPrJxUlWNqpDPcF3XlEUuVTcUg7Iq8b2ALE/lYF8zcTxI0xBDt1GEQhit0TWDNItg5yN0b+Ilg07OU4W681KqZNNTVLnUr0fC0fd7fDljlSfFmqqhqKqUJVfu9ebF9xsvme+5Z0aLoqYKc3RDQAbCKRFajeEYVHlJle9eTiEJLFXUWKZFnMbff52KkHsGIQPa9ZuM7y4ZXF+zjSIenj1gMplycnTE3sEBX33xjziuR7v7mSTtNyvGoztURdDs9Di9eEieZXQ6eyyXcwQ1t2+veXczQBWgGxpff/V72p0ut+8G/K//278jLQo2YYhhmhwdH+K7NqquM52MyNKci/NHnD84wdA0ZnczhrdjUFXCJGG9WtNoNegc9EnLkucvXiIUhQdnZ2zXS5589RVJFNNuNWm1GhT5h6SST1lWLCdzoq1slmoEXiPA9S3CzYIk2srGKAfLcbFsmyROuOczkjSVr2dZYJkWtmHJ2alW43faHxek3AskUFKXUJJT5ALXa+A4PmG4Zq9/RJ7FlGWBbbepfR9FSAEHMQNVaJJcr5HjJXhPwMsuX76a97bXFVKepqqlDPe9eeu9jLgMVlkGaKomh/pCunXIO6V7HLD+JxI5u16MPAMKOanVvRrVrDEslazMkUOnClWpsQwDw9iJ9pZyLKEIga6oaEJlux7j+ccsZhPGszGT2RJDH9PwPMbjMRcPHvHg0WOGd0PyNGUxnXL15g1JVtLa69M7OGIxnxNt1pQV3N0NWMxnjEZjkihGMzRcz6UsStI0ZZtH/P6rr/izf/mv+MMfvmKzXjOdTCmKgiSJ6HX3+eTnD2k2fKJVyMurt6RZQV7XzO5GGIbO8cMzDMfhZjBgtVxzcNBHU+Dy5XPm0xmuY3N2eoy6I5XSLMPdfQjCdUi4WpFlKVVVY1gWzU6DPAtZTG4p8l1qV3Ua7YCiKIijRKb2PKMsy50JskbDb0BRkRcptu/iNtrSeONjgvQe/ih216LSAiajKHP6BydsNyuyOOLg6BTLNrl++4Zuu4/p+CgKaKpgtZyjaxZZkaFqynvLF4S6KznvD+KEvO3ZKSqXhax1v/eFV96PtxRF7tRVRUjhL0V8b08oeD+vrQXv71W/B0jkXVaVqtSmoFIrNMekTqHaSQnJZkzeRum6QBM7owjkKyq/5JyqiOjt9envH1Cj0Gp3yPKc9XrF7774B3RNI0tTFos5RVUQdNqYrkO0CSnzDAGMR0NqVBzPY++gLwNA17Fdl0YjII5isiynrBK+ffKE/n4f3/O4fPGKutehv3/Aw4sLTk4PqfOKm5c3zJdrhKoyX6zIsozufo+g02a+XvHy6Xc0Gg0enB8zvrvj9t07RA2H+3u4jkOcJJJUMjQarQZJnLCcTUiikKqsEKpKq9dE02GzHJGlKUUuU7vrByiqShInKIosBcs8Iy+lg7breGhCpcgydEsnaPbRbFfW33n+cUFaVgXUsi6UtnpyhpkmEX6jxec/+jlf/vav0E2dz3/0L3D9BlkU4Te7BK0Or7JEardHoWQ9NRVRQVXmu5dO53v/JIGoFYq6JCvlAqEoc8oi341Td2INQjZMiiJTuxAqqqqjKhqqopJV9e5AdSeXs2u+3m/BdjuxuhIUKaBVKEqGZpsU290/1A5y0RC4O0tsJa0/aNBUbNvFdhpoy4xeb5+nT57y/MUrAt/jv//X/wN3oztev3rBz3/1X2FbNrZlMR2PePX0OxqtJqvlgiSO2WxDTs4f0Onv0Wn3sF2fy5cvsV2HV8+e0Wx16O4fUhY5SZbx+6+/5tGjB4ynUxbzJfE6ZP/Xf8pqvOTuZkStKMRpymqxwm8GHDw4oaDm+evX1DWcnZ4Qhxuefv0H4jCk1WzQbjUpSpnaa2r8wKOqa5bTBdFmQ1nkVAjcwMcLbKLtks3yPrXXmLaD7TikSUpRSFot2f3s87LANE0cw5apXa3x2y2soEFWSmbB832a7c7HBWlRSK9NTdXQVGnC5dguqqkTRVvOHv5QLi+LgtbeAa29Y+bDAZqh4flNxrevQdXYbuQuV642TeJku7OckeIKYjePVISgLkuKMiUrc6qqoihrqrLcDf8FqLu0rsimSY6npAjuvZ2NfHnV3ZhL1sJSUaX6YB8PZFDpNRgZiq7KO6hK3S0N5IhLEwI0+f+1kBKWpmnhBz1M12GzWlJmCc1Wg8lywTYO+fbpU37+0x/heR6PHj4mDre8u7riqy++YLFY0js8lKopisrDzz4n31H0i8WcdncPQzf57ts/UNeCMApZrFa0O10oCtqdNrbl8Itf/pJX333HbLXgr3/zWz5//Cm1EMzuxmi6yuGDUyzf5fZuyHy+YL/fx9RVri9fMR1NsC2T05Ojf0IqOY6NbuiEm5Dtak2WJu9JpU6nQVnELCYDyqIky2oURafR8inL8n1qzwuZ2rOykCthL4BqJzDiOXjNNrWqs40jDF1n//AQx/Ww7I+UIwferx01TZOnxnVBy+/hOC6KqvPwk59QVSWmaVGXJa3eIUm8wnQCTs4+J4liLNvj2dMvUYTAMCyKMpNOz9ybFIgdj6rsxl3V+xqmLCuKqkBU8gxZzis1FPKdzDgoogYh/67qveKPeD/aUrifHtyrMss1aF1BkRSoSi1Pk7McJVPfr26FkICNUEFRBZph4/ktur199g4eoaouCjCejLFtm/3+AeF2y4uXz7g4PabZalGmCdv1ii9/9zuiOOYXv/41jifZyYuLR2y3IVGa0O7uEW7W1HVNkefU1BydHrNarUnznCSJKbKMJNqynM/5F7/6U9IkYblc0uy0mSwWkJe0+10avS7r7YZXT5/hex4X56dMR0NeXF9TlxX7ez18zyVJUmbrJZouSaU0zZgNp7IBKuV5T7PbwDAlqZQmCeVunen6AaqukcSZ3DjWNUWakJclZVXhOo60jc8zdFPHb+6hOx5xmlBnEe12G7/RxLRtAj/A0D5SZufeplrqg5oEQZOg0ebg5Jyjk4coioJpejuZ7opNNEHVLUSiUSbJDswQnJ9/jgCi7ZIsSUnTiCxJyfKEercufX88XNdkVUVeyBPqsiyoy4pa2y2EdgCrIgSqgpR8VHUUob0/QaaWTICqaigCKfsj5CdfUaS+U5kXFFWOUmgUaUqmxpimgyYM8iSR59imgarp2I4NosJrdvnsh78kaO3hNk8pi5ze4RH26zfUCBrtPb784ktmszlfPXlKv9Pi7PSc28ENg9t36Jr8oVmGQdBs8eLZM1Td4Ac/+YnsFIMG2/UK3dDp7fe5fXuF5/s0Gj6b1YZ2v890dMdiueAPX/2eTz7/jOPTUzbhlsVkwcNPH1EpgleXlxR5wenxEVkS8eybb9hu1jQbDTrt5ntS6T2EDKzmK6LN5p+RSnG0ZDHeyF17XqObNs2GS5qklEkOQpBmKUUlFbxNw8A3fco8pyLHazWwGy3yqmIbbnFdj1ang2k7uK6H5ziEYchkMvm4INU0HUM38bwGtmWzt3+CbigcnZxzfPoAXTN27hvyP8tyqYVA101urt6gmza6aVPWcP74x0SrKZvVnOlsBIYiGzNVpywKGYz3JFRVU1QV5a5xKsoStdwN/6nf2y+qio6umWiqjrYjoSQrcL8crVGFwHQColCuHmtFQVF1hKFRZ3JeWxUKdVGgWioNzydcQ6vVJmg2cTyXZruL1+yhaiad/c8QqkpdVCTzKSenZ/zW+FuSdUbD8Wl3O8RpxPNXbzE0leZ6xdXVFcvlitMHDzBNg9MHF0RRRKvXpdXuEocRQghc32E2y0nzFF3T2T8+pru3z5Mvv2A0GKIpOt1en/HwjtubG+IkxnFcTMeh1WkxX68Zjsbs7fVwLIObq0smwxGmYXB6fIRh6ITbmDhNsG0Lw3SJtiHb5ZosjSmrGs0waHea1FXyT0kloeG3Aqqq+iC1S42ErJRS9YEXICoo8hTLtXGbbYRmEMYRmqbR3z/A8X1s28H3A6qiYDgeUZTy4uOjgvTo+AxN0/GCNpZhcHh2waNPf4ZpWVh2wHvvQqAqS1bzKaZlY9o+QavPZHxLq9XCUBRs38O2bBqtPV68+AOKkuO5ffI8Y7mag9hRT8iGrdyZ5hZFSlXa3BNV90jVvUitIpAk/q5WZbeR1VRdgsy1oC4LbMMmL6RCSFkWGLqO0DU000HVfQxfp9074LPHv0BVbVy/ieUEaIYEJ6SjstyYlUlItl1zd/UGVVX5/PEP+NvlP/D6zWtsy+Lk6Ijf/PZL3lxdE4dbwmhLVdfYto3r+1y9foVuWpi6STMIWCyXBEHAyek5i8VSSutYFmcPHjC8GzAcjaTqtCooyoJws6UoCrbrNUkU4/k+0WbDycPHXJyfMp+Oef30ijIv2Ot2CXyPJM0khKyq35NKI3lfdE8qNTpNTFtlu5qSfUgqeb6U5Inltug+tRelPEd3bAdT1cnzDM3UaDR6GK4v56JxRKPZotFqYVo2vhdg6BrL5ZIwjmSDK1Qaje7HBenx6QUXF59h2C5+s03Q6GJaHqKuZQpFQdVkQ5PFW6mxPl/Q6MimItyGNBodBDVJGEm3jDjiwcXnbNdL0nDDeDZ+vyKt7+OwFhSVdFMuy3o3Ly3RVCmOJgQoO+VnTUtQVUXKmGtyl18W0kvUtkw0VPIsIculL1RRpAihouk6e70j9g+O8dstHD+g2TvFDfYRir4jS+9XZOWuvlWoy4JkOSKLE9JUzn83iylKVdJpBQzuJtwObjANjSwvuB0OEIDtunzy2ed4fsAXX3xBc8/HD2TqdTyP/uExSZygCiG16DVF0kzLBQLo9noYhk6R5+/PXMJNhKoKwjDm+GiPcD7herliNV/SCHw6hwdQ1yxXa4qyxPUchFD+CEIGy3VptDySWELI96SSblg0Oy5ZmpMmGQhBlqU7EeQcQzdouj5VnlNUOW4zwGm0KGrYhlscx6XVOcBy7lO7SxRFDGaT9/2I6zTQDZ3px/rd/+mf/WtM25WaoIYDQqXKEoSqS3IlrzAMA0VVCTcR2zCkLnMGtzccnZ6jmTqj4QBttyY9Pj+nVnTanX36hyds5mMqITdZRSFNuqRDcUlVFpRFTponFLlDVVnUilxXChRUtZY6+rqCoRnYpk6cGqSpRlVrqAocH57RarQZ3Fwymc+oqhrL9fBdKfL66U9/RWf/AsVwZSlR5QixO18W+vsgrcscdvB1VWREqyW6HeAGAePhHetwTa/X4+r2jiSNqIXC7d1QbpZ8l/Fkxr/5H/+CR59+TtCQ3W24XaMAh+fnDO+GmIaJqql09vZYb1dMh3eMbgfMxhP8RoO9/T5FlrMaz9A0jSzLEMi7f1VVqUoIGk22UczJ8SGmaX4PIVsmjucShRHhck2aRJRVjarrdDpNBDnL2YAi+x5C9psBNRBHKUJRycv8fTOLEASuj1ILijzBtG28VhthWISxfIz2+vu4vo9lOwR+QF1VjCZj8jyjpkbXLXw/YL2aM3g3wnLcjwtSxwmwvQZlmVPVNXm0YjEeIzSdoNEi3G4ZrZdYtk243RKuNnhBg9noUo6Wanjy5Bua7S6NwKe13qIbBl6wT7NzSJkl9I4uePL7v2ExmzGd3skacScLeR+0RVlSFAWapnGveHd/k29YNpaVoIYrAs8n8D3cwEco8PjxD+gfP+Tw9AF3g7dslhPa3UN8v0n/5BFO50huXFWdKgsRZQKqATuHurqIdmyAAUIhjzeUaUSpKJimgaoZbMOIbmef4WRCp9vlD998I70GhOD2bszB3o9I8ztub25ZzhbMRjN8L6Dh+ywXU968esnB4Qm2YzOfj8mjGMu0yMuSOI7pHR/heQFZmnD79ko6tZgGFjWGZhBHEbamU7kerteg183ZrFYSQlYkhJzvSKUo3O5UaBSCVgPL1QnXc0kqFVAUNbbrYVimTO2705oijSmqkqIscSwbUzMp8pTaUGm0exieT5rlFFFI0Gh+n9r9AMswWK6WbMNQzv2EoBG0Kcucd1evqaqKg+NzTMP6uCCtamRNmMsGpspzkjhmePucWlXp9g64unzNvcx4nGTU6oD5dMRsukBVKm5ur9kkMY3mzxgM3xF4Ad3eJ+img6Yo7B+fo+s628WEr7/8DVmSEW5m1JUc6N9r1Mubqe9VUKqyhLJEFwrNVgvdsVB0jXb/gO7RI+qqwNBNFCvgKOiyf/aQMk3Q7IZ8MXWTdH6L7jbQTIW6SJEFq3wpksUYRZOCZIqlUKOzHN6gCYXO/gnJdoMqwNRVlqsN+/sHzF++oKorptMFRVGSFymtdouTWLpu/OV/+U9kWc6f/7f/HXmSYJgWmm6AqEmSmLwoqKiJwohm0ELXTUzL2CmSxNi+T5xkuI6NqmisFwvKPKUWkCQxs/EY07PYbLa4notQFTbLDeEHELLpODTaPlmyYfEBqaRpJs2OT5ZlJLEUpPswteu6TtPxqAo5x7YbPm6zRYki1aJtm16/j+26OI6L53okcczg7k56H1Dj2D6maTEdD1iv13Q6PdrtHrPphLejVx8XpEoNaRRTJCkIwc31aybDIfPFnLdXbzk/u2A2n1EUOb39A0zNZLNaoqsGT777hnCzRFF1Op0+pqmj6gqbMGS5XnHgN0iTGFU36eyf0ukekG433A6uyLOIGoWy/r5TL0t5Si016CvYKUAbvktrbx/daaDZAapmIhQViphkOUGrSzSngapbKEKnSGOy7QbV9ohnc5QSUlYoVkBZJGhJDorG4PI1XtCi0d/HUHOqMsF2fKaDdyi6wXQ8Io9j3r69pNvtM74b4Nk2rWaDZy/fAjVRHDNbrGi0O6BqzCcD/KBBURUsNyuMLKURBAhFkfVtWVMrCrWQd0+dXp/ZbIRhmDS7faLwGkOX7oHD2zuyJMFxLGpVrqvnixmfn/yYZXtBvI3YLtc7CLlC2ZFKilKynt+Rp/mOVFLxAh+E2HXt6nsIOS8KoMZ3fVQERZZhOCZecw/FtIniGCGgt9fHDQIsS848BfLrT7OUGvkB8IMG4WbJ3e0VpmVz8fBTsjTj5ctnRGFIXnwk9Bxu1nL/WuYsJlPiKIYKsjRDQeXJ0285Oz5lsVgSbd/guB5osgNeLhfESUwcJ0wmY6I44Qc/+jGO7XD5+hWtTlc2OEqJLqRDR6PdwTBsDE1hMZsgEKRpTGF51Gb13oxM121qo0KxK+z9M4zmIYjdt1Jlcjef57vbp5p8NUbVDcLJkLIqSaMN9XouoZnFjCjJiMKX6KZFo9VGMx15V1WXFHlBur5FN03KvGa1XvP28g1B0GQxnYCq4fg+l7c3zGYzdF3jl7/4Kcvthi9+9zXb7RbHbJFnOUJRMU2bPJWpVNelDWQcRdi2hRAK8+mU0d0ARdMpyhzLclE1lc1qxWI2xXM8hsMBeR5TVgV5oSEUgRN4rBYzpqMJWZKzGI8pCnkg6TYbuJ5JuJmThCFFCUVeYzsu5h+RSlma7FJ7gW3ZWJpJkWfUuiDotjH9Bmmek4dbgkaDZqsta1IvwDZNVus1m+3mfWoP/DZ1XXJ7/YaiKNg/OMG2HAa3NywWM5k9qhrT/Mh0f3d7S5anFHlOFqdMZiOoaq6v3lJUFbqh8fLNS2pFIQpDtmHI48efoeum7CLnCxbLFTVwO/g/SdKEvV4XUVX0+4c0mwGmECRraWaloBG02jRav+bu3Qui5VQGSplR4WJ4HsLU0b0mmtOlLjMUu/XBfUxNmW4os5QsXKBZHoKa9fBWsgO6AahoukOe5xi2jW7YlGIrt1eaTrhcMhw/p9s/IGh2iBbTnUoLKIYlBXvjmMVqjaEotLwGvVaHTtAkDrecnJzyN3/z9wSNBnUN3z19hvWzn6CaNigq7X6f2WyG47ps1ivWiyVB0CRNEt5evmI4vEPRVKJNKLUOVJWqkh5VDz55zGw0Jgoj6kIOizVD27168lhycHVF//iQyd1gJygckGdbFpPpB6SSQaPtU+QfkEofQMj3pFJ9n9oDD6fZohIq2zDEsiy6R8fvU7vv+aRpyt3wjrKWqd0yPVlnT4aslkua7Q6dTp/lfM7V20uyNCUvK3RNxzINsiz+uCD9j//h3+METc5OTlltl9SVymq1pNnp8e7dFZ7rsgk3NJttTk5OmUzGZGnyXh1jvlpIP3THwzJ05rMRtmkQJxH/8Ld/zcHhIaenZyhVLutFTaHT7KKqChePfsxsck26WeD5TUzHxTx6jDBdhGp8QPWrUpNJSOGJMkmIVnPcVotkuUCpG2imy+LuHbVuMrkbEm3XNBsdbNfCa3bRXQfbapBHEWVdEocr8qTJajGlEgKlzMnzgrxc0Wy2CYIW3z79BrfRZjy84ebqDVGypSgrjvePsFybu8mYTqfJ1fUt17cD+gf7vJtOOVpv2X/UB1Xj7u4OXdeoFYGemSxWC6IwpCgLDM1EN3SyNCHL5LxX1QxGdwOSJMXQVHTVII0zFEUQhhGmZUBZc/3mNY1OC0UU/wxCdoMGiqKQxLvUvoOQi3tSyfXQkKSSYRu4zR6a5RAlMYKCTm8PPwgwd127KgTT6ZR0Z+yrqrKpjrZr3r5+jmFanF18QpkXvHn1gm243b3wkgMpy4yKgpPzi48LUsu0oS5pdTucXzzm8s0lVZGzDbcYlsH+0THNVocn337NzfUNDx89ZjKfYFsuqq5xfHKKbU2I8xLPlGvVIs+wLYuXL59ye/eOOIpp+g5KWdDr75MlKeF2Qf/giMOzz6k0gWE3IVkhrEB22gg5JqrrXSdeQF2QhhHRakZVlMzf3TId3eK3WigoqKaNHTQZ3I0YLzdopkMpapbJHZ98/jlpmpGlKbZtc3r+mDhO+O3f/4Zf/frPSdIERcBkNMS2PZarJb1OF6/ZIYq2DCYTaqDT7dEIGjx6+Ij46TMWyxWqqvL27TWHez0ODw9YLGY8f5rSOzwiDLc0Gg2azQ6j8RDH8ZlXM7m3UATb7YayKLAdB0Wo3F7dsF6sqcoSoUmbS2V325+nMQolpWZIlcKqpsikcW2e11i2g+U48nS4rnb3Rf8UQrYMi/KeVOq0sPwmWVmwDbf4QUCz3ca0HDzPx7FsNps1q836/lYH328jRM3du0vSLKO/f4Tj+AwHt9KhOc8pqxrTsFAVQZ7HdPf6tNo98vQjUb2/+F/+HcvFjO14yv/927/DsRs4noMXNFEVha+++pKjo3NUy+Lu8g2VomEauyM5TefB+SOiTcRkestoe8cPfvAZVZmjazoXF58wno4Zjke43kOSzRYhRqwWU0zDwNBntHp7WMEeQjWodZMq3oBmoFq+nGPupHGE0KjTiHA5IVquqBC8fv0cpdztmjtd6rIkXC6osoTheEi308G3PRRqiiTjxZOvOX/0CeFmyzrc0mp38VyP0fUlCAXbcdAdj/FwwCZKiJOQHzRb0vRXU/FtD8MwuL55i2doZGHEZhty9uCUxXzB81dv+ItHF4RRwmq7xgoDxqMR4XqDZdlYjoNQBKcXF8RRRJplJJFCWWRS0nG24Pb6Wnp8KoKiTFE0DUNTKYsc07Ipi4oyT6QzoIAsk+vMP4aQ8501T14UqKpCw2tAWVHmKZbn4jYlhLyNI0zDYP/wCMf1sB0H3/PJ85y70Z0ctVFjmTLtz6cjlos5QbPF0ckFq+WSF8+ekCQJRVmhqhqubZLlCZbjcnJwIbNfltNuNT8uSBUh+OSTH/M0+pKTo4dMl1MGowEnR2fsP/gU0/a4G91x8eAT9rr7vHz5jMU8Io5iqVl5eEqz1WQwHnFw2KNWBJ1uj3dXb6mFoNtpM52OaAYNyFOW8ymapnHQ32e1WtCeTzg8i7E9H0WTPCt5IiluRc5JhSLpmSLLSDZbkjRGUQzOzh9z++YV89mUVneP9WZBnpeoqo7f7GA6HgoVmhBMhgOKssJyPC7fvCbodKWi3dkF7u5EphY10XxJpSjEaYxqWORVRZTFrFdL8jRF0zU5qqsrUGr29/u4jsN0MqMEvv32O/7ln/8rNqHkaw+OT/nmq98znU74yU9/hmYa7O0fMry75e7mWnbZRcZ8umI+nRNHEXUl6ziEBH9UVVDlUsUlz3NM08QydOJwi25YGJb1wTqzokg/hJAdNLEjlT6EkNOEOs9ptzv4jQbWbteuKSqLxZw4SeQpuqLhBy3SOOTqzQtUTeP0/BHUcPn6JdvtZnfLpGBZDnVVUFY5R6dn2LZHkWW4jkO70yWOPlKO3HM8hu8uSbKI2XaKoas03YDC+ZNWAAAgAElEQVQkSRiN76jKktOT8/f79E8ef8Z0OmY8mRAETVabJUdHhwhNo9vqogopafjV737HahPS6XQxDIub4QBR5JRZRKfV5fL2il67x/X171mtNhwfHmK4Lr2zC1BVqjJDoCEUnbpMKOOY2eCG6eCWRq9HDfRPLpiNhzS7fdIsIY5TeSCoKpwfn0BVEwQtttuQzXZBq9Xh1XdPEaXANW2++cOXHPaPeHf9lgePPsP3A149e06n2+fV60v2en2izYYHJxeE65Dh8JZOp8dqteDo6ITPPv+U//Af/wt5Ll/7aThDVRWSMCSwLBrdPsvVgotHj1BVjTCNSZdzXC9gs1qzWC4Y3t4RxjFplCKq3WVADZWQ3bBpSMY3FzlxGpOECaZlAYI0TlE1qX11TyqV70klE9u0Jamk5njtJnbQJC8lqeR5Ps1OG8t2cF0f17bZbrdMNuv360zPbaKqCqPBNUkc0+sf4HtNRsMB0+mYPM8pqlpu0lSVPE9od3t0On252q0q9vv7qJrK5ZvnTKbjjwvS8c01ZV0T+AE//cHPGQ4HTKZ3oFRUdUkYrTEti/l8gqqa8jS12SJOYqgq2u02aRJxqus8e/EMUZas4xhFN9jrH/Dw08+4vnxDgaAbNHj5/Bs24ZZGs0UcxzSaXSogyTMsvQmagVA0VM2hriuKcE4ex+RRxHR0R14UZHFId/+QOksQhomCYDK44/LNK4qyptVq0er2uB3coApIiwJNU2g3mry9ukTUNdtwQ5ZXbOOI8WSC6zUo8hzNsAm3a9I0YTwZUWQJm3DDYDwmjjY8vnhMmmXUdU0zcDk+2uerr7/b3Qo5nJ4e8X/957/Esiz+4t/8z5JwevKE/t4+y/mCqoaXL17w9u0rXrx8w2K+JE1yLE3F1uWoSVe1e0JW6itpCs12lzjeomoGqq6jCAXTcsiLnDiWW7M/hpCLPMFyZWpH0wnjCF3X6R8c4noelu0S+D5FUTAcjSiqnLquMQwbz/NZzifMZ1O8oMGDh2eEmw3Pnz0hSROKQmp4ubYpOQRL5/jsMxQUyjyn2WgSBAGj8YB3794SRTFp+pGqemWZIXSTcLHi6t0VluPyox/+CWmeUu/Q/7IscWyT25tr5vMJjuNwcnREnsakmxXbaIvteLQbHZ5994RtnPL5Z5+ByMm2G1zX5240xj444uDgkDTNEapOUVQcHfRptH2pGb9jB4p4i6Ibcr44X5BnsdQmtR2CRhPdtLi9fIPjeDiGyfXlCykrKFS+u3zBeXmG7fhEScZmGzKZT3Bsh+ViiWW5NJsNJtMp+wfHJNGGOE548+ol6/Ua3TSYrzbkdU3bDbgZ3WFqOlVVo6kmry9f0+n12UYhdV5y1O9z0x0xHE04OOjx4sUrkjjDbwb87//Hv+ff/k//lvVyzcnxCctlget5tFpNluu2ROKS3ZlNjcQVhZTzq1VBURUUWUmSZthOjWFYtDyPPI1RVZ202JCXBbblkOY5juWgqzK1a6ZGs7mH7vgkaUIZRzR3aOL9OtPQNBbLBVEc70gljUajRZbGXF2+RFEUTs4uUITK9ds3rNerXWoXMrXXJUWVcXB8jOsG5FmGaZt0OgfEccS3337Jar0iSZKd8J36cUF6e/OOm8EAIeTtUVmX/P3f/hXdXo+g0SbLU+nymyT09o7o7R2y3a45OjxHrXJePHuCIRRUVcfzXK7e3dDpdtnf7/Pg7AFPn3xLd++Am+tL9np76IZLHM15d3uDSoFpy2Mw23GJtzO8vEddppTZFlSTbbjG0gzW8xmO7ZLGG0QtKGrBcHRHVtSkhXwRPdfnsN/DMG3+7ovfUdUl7cBlG4XouoWigGNZbFdrwlCKMOi6nAvqlk2UF/SDgGfjl1RZBqJiu9kwihNG4xGaAqbpoBgms9WC8XhMtN3KjVBdc3s7IstydF0DVcOyLf7yP/8n6rLi6dMn9LrSylFVdY6Pzrl4OKIqYTaZk1by3koXAiWXStRFJZEx27TQVClEvF4uEXVJZVfUSFkg0zIxDYuqkPWg12rI1F7XklRyXVqd7i61fw8hT6d/RCrpGpPhDWG0pdvbp9FoMxkNmUzk91VUFYZuomsqWZ7QbHfo9vYp8xKqkv5eH8PQubp6zWh8R5IkZFmOpsmzdE3/SDI/DGN5QZgmdLw+ZZnSarWoy4rvnn6N32qy1kxGoyGO5+O6LqZuMh4NiNdTFEXQaXepNB1VgV63Qy3g4cUj5tMRdSUYjr/h8u1bAr9Jw3PYbldEaUrgORiaS1XWFHlBZ/8EIQRlWVDECXm8xrIcRtfXLBczDo5PUVSV4eCG7vEJuuVye3NDr39EnqcgKh49+gzTb3B9c8twOiNo9/ivzx7z7ZM/4HgWjmXx5bOnNBot1ps1nVYHy3FRFcFoeMPhwQFFXmBYNgLB+YOHTOdT6rokTTJcv8F6vaYsK87OL1itNniOJevGXW2aZQVJkjIZzSjKiiROSOKI4WDIz3/xJ3S7fUbjkdQbAMq6IitrDFWqyeiqvHbNKokimroqTcOESq2BZnkUaYRl2WiaLqWRqhzdMfGabYRhEEYSQt7bP8D1PSxLpva6qhiNx+SlLFkM3cLzA9bLGbfvxriuz8XDz4jCiBfPn5LEsVwiKCqu7ZLnKUJVOT/9RKrJZDmNRoNGo8l0OuLq+g1RFJEkiRSd06VWQqPVwfODjwtSDUH/+BxVUxlOxthawHw8YrpekGUZjuYwmw1JYrnbp6oJlS2GbhDHKVmW4ZZw+OCCKNL5s1//ipuBJJ0++exznj/9jtVqQ5Yk/PVf/T/88Mc/xHc9wnDLxcWnpMmW+WSCaaj43Rbp9Jb1bE5dC67fvubg9JyiKinrSnqeqipeo0U0n2HYLqpas55PqYqa2lKZTicc6AaeZ/Oj3g/wgibheoVnuxRFzc1wgGHbRElIGCekScr+0QlKXaApGuFmze3gBs8JcB2bXq9HGG349NPPefL0CUWes0ljkiTD1CwOT07BsLi8HhBGMaJWqaoKx7ZAEWSJHICXtWC73vCb3/wd6+WaoBFQlRWO5+ImKavlCiEEhmlg2bY0rVWkCnZRlFAnCCHwghbNbg9lN0OuhKwBhSIQpkWSZ5RRRKPZpNFsvV9nmoYhIeRoRyqh0Gi2KPKUd29fUdU1R8cPMHSDm+srlksJ0FQ1WJYtNcGKlP7RIb7XlM57hkqn3yfLU54+/YrlakkcJ1RliaZJPQTbdWm2Oij338f/y9l79ViWZmd6z/Z+7+PPCR+RvrKqq6uazWpyWiNRhK51LQH6m4LA0QADUdNku6k2ZdOGP3HieLO91cUXVU1CoATmdSaQyMCKvb611vu+z4cUaTDo0RuNqIoCJJn5fAayRLe3R1nccHH5hk0UYqgm6/UC0zR4+ZOfMejvMbm9Yja7RzN0os0K2wvQdZPhcE/ECx4c8f79e+IsQlYV5pMNy3VEEHRoGpnZ9B61avHqzSv+7n/8ew5ljawIefXdnwnaAxTDIU8idFUnK0oKWca3TF59/S0NEn4rwDRtVusVN3e32JYFksz7d2/J04xwuyPahazXKzRDR9d1NE1DlRUs22axmPPu/TkgYdsWSRLz/uKcoiixTB1NVbk4P2c8meA6Nv3BkCiMsGyTi+tb4jSmLits02Z/f4+7u3viWLyf00wUp+PaIh8py/jsZ59xe3vNdD7h8uocBYUszjg62KMsCoo0ezjdqg9YS+khsrLBCnygpqwLolBEM5qmCYrMdr0hyTLSOCZotxmOhAjZtl1cxyFJEu7+lVLJxzB0ZvdjwnBHpzug0+4xn015fz8hL3LKqkbXdExVoIBEouA+VVnRVBWD/gDDNLi+OmdyPyZJU/IsF61dlVF1jXanJ3a7VfXws/A+rEhPHz1jNZuzWEy5G4/J84zVZi0GjySmqmtsyyMKd0iKiWF5zOczpvd3zCd3WI6LaeiUu5LeaMigM+S3v/s1L168JElj8rKi0x2wNzrk+vqOP/3xj7iuQxqFbMJXmMYnoClsVive/vF3qLpJklU8Gh0SbpYYls3k9hYkie16hd7A5cNGohu22YYJn/zkU2bzGbpqMJ1OsCybuoHv3r5HVXVkReaj5x9xc3mJoqrczaf88otfYug6s+WKOE0Z343RNYWr8R2D0b64mmgGURhRVyW+H1CVFYs05uT0Mbe3d8gSRNGWu/GElu9SlSXjyZQ8LyjKCts2GA4H7O3ts16viMIdjuOSRAlBq8V8OmMw7JOXBa2ORxrr2KZBb9CHpiFab2jKGk3Xf2QNaLqBphk0gGJaWI6LZjsYqs4uSbBcB9O08X0x4c9mM7EDpkHTDFwvINyuuLu5wLRtzh49J0sz3rz+njgWSiVJVsQ5s8xBbjh5/BRN0anyAs/zabXbrJYzvvv+z0RxSJpkIvlFFSEeftDB9QMhbq9KDMPEdn30D32Tjm+uWd2PKWuJ+9mEKIopy5I4SYki8YCOopAGwe1MiwQzt+l2+6RpznazYDAa8fjxc8LNmjevv+Hu9pLZ9J4XL54x6D7s5tZrxtMpRVVzfz8l3K0Z9oeAwsnBIzzHJ6uEYt8wdHbze8qyQut06Q5GqMulyI8vG6azOYdnjzk4OuX2d78l3K7pdzpcXV3x/evXfP75z7m7u+f09IzL6wt8v8VkckNRVly8fY1pO+yiUODAXZ8ayDJhPzk8ORVT72rFdHqPZhoUZcF2u2M2m9If9Dl/95rFYsZ6syErcm7HU9ZhxPPnz4mSGF032N/foyxLVus179++5ej4CEWV8byAm+iGOEl5+uIZlxeXZLmQ8Hm+x9OzMxzb4frqkqoWcZqKpiBJDZosY6oKMsJvlux2ICGOFpJMbzjENCwMXWOz2bCLwr8olfwOTVVye/mOsqrYOzjG0C3GN9es18sHpRIYhoUkNZRlSn+0RxB0xRFDkRkODqiqklfff8VytSBNU6ryL63ddGza7a4wXlYliqbiOAGmaSE3DXn4oWxRIC1L0iRlPr9/UA9lGLaLYdhUdUMQdBjsH9MdjKiLnGgX0jQ1QbeP32qjaDpeu8VqMSUpch4//whNVXA8n153wHoTkek63V6X5WaL7dgCPkXDdDpBbUq6bZ/Tp59RpBlB0CHerlmtlmTXNU2eMr67x/YcVFXG9lyoSsLdloPRiNurK+6WSzbLFZZto+gqt3djHhk6umExGAzpdvtITUOWF2i6ISRsusrb9+/pD4fcTyYPU/chy8UM07Epq4q23+bs9BGb9YZWXbEJI6K8YDZfstyEjPaG2KZOlmekWUIQ+CzmK26ub0mSFEkCVVOZzcSlrSjusS2bNEuJ0wy/FeB5HpZpoqkKYRzhOA5e4FPkGbZp02q3iDZr0YZzjaaMKTWdcLNlvZpzcPqESlVYrFe02x3KpqFuxDnTMj1My2QxvWP7IBzqdQYsFwsu3r8jz/MHpZKOaWjkRYrn+wxGT2iqhroo6HV72LbNze0ld3c3JElCluWoivIQdqzS7nQxLYeqqqibGtt1sW0PRZZp8pTFfMnqgYP67y7S1WIOioqmm2i6TVFWqJqB8xDzuNttyHQdKdpQlAWGpmHoFrKs0SCzyxK63oCg1eXw5IynsxnL+RTbCQh3O8osZ3x/h4TMxy9f8uUf/4TvB1xdnOM4Dm/fvaGqMj799CfUWcrk5oJer08cRRiGwfjqHEVR0W0bQ1XJ85rhaB/bsnCCFnmS8Zsvv0Q3Le5XK0bDPqO9PUYHh2iGxvOPPsI2RPb+Zrfj2dNnLNdrvnv1LU/PHkFVYsgSp6dnTKf3TKcTTg4Oqeqai5tLoEZVVKazGa5nka5TOq02cS7CMlbrLY5lkhclCqBrurg6PYAOkjSl3W4xvZ9xcnqIhMRiMWM0GrDbbmm12oThjqDdFpz5QV+A03yX3nCABJi6ieVYxGFEFmekSQJZQtPU2I7Daj4j6HUJWi3W4RZd1zAMC89vEYcbLt5dYhgmp4+eU+Ylb9+8Eiu4UjhIbct+iKEXSiVDN6mKAtd1aXe6bDZL/vSnbwijkPQBc6NpYufpB228oCUi7asS3TBwHB9d06EqiZdr5tM5cRqTZvGHFelsNqNqasqqppEVqiqn0+shyRJBq80uFO8MRdPJi4I0jVHYitObaeG4HkGry9vX37PZrInDkDwr+PabP9HtBFxfXUFdIykylmnQ6bbJ8oL1g+jC913anT5NUbDdbJDkhiiKuZ9NKIqSoNvl5nrMk6f7KBIs1xuePHrK23ev6Xb7XL5/h+8HTGdTHNt5yMCXGI1GnB4cECcJB8/OuD1/h2HoDA6O0QyLxXLNertjtV4zHA3ZbuYEvsdiueBmfM2w18c2LbIkY7MWNJBD9QBDM9guFzw+PeB6PGW+Ej6jum7o97pMlytkRcJxPcqywTB0bNtiPlsS7lJOT49/XOtoqixOwgf7pGlEVZaMhoeomggQloCiyKnKAq8VkMc5Nxfv0BRFJEbToOomiqqyW65YLdc47Ra+66OoGuPrc4oiZzg6xLZc7sY3LJcCBPGDCFl+cK72h0NarR5FXqBIEoO9fRoaXr/+huVyTpKmYuPwQ2u3LFrtLqqqi4RwVcV2fSzTRm4aiihkPp2z3e3I8oQ0j7E+dAX13Xd/xvO73N2NMWyLfm+EoVlEcShMXXWNrKlUuy2O66HICmmRkyQRA+OIOAx5+/Z77m7O8dwWy9WCcLuhbmpevf6W9WbFfLHi0eOnLJcbkd1U12iGIYACeweEYcR2s8IwFE4fP2Nye8npkxfEcUSvP8ILOlxevGN//whFVZGQUGWZ2WRCJaviLKcb9Ho9DN2AssEydcaTW9IkRtcU8jzn7vYa0wnIkxDbsVBVBdf1SNOMKI5JkwLXdbAtk7woqMuG69trLFOsonabLWmaYNkWRwf7LFcbstxhMOizWW+Ikgzfc7lF4mD/kPl8jq7ppHlGHCfc3N7ieS79YZ/Nas3weEBeltzeXuN5LkEQsFze4zguvt9CN0wUVaPMM7ZZSpYl6JpBVgqjoqTIlEVGEoW4jgiQkJqG5XJOHEW0Ol0Ojx6xWa14dfk1WZYJpZKqYRu6UCq5Lkf7j6AWcI9up4PjutyNr7i9vSZOE7I0+0trVxVanS6W7T609grbcbAdT0DjiozVfMVisRSA4CxEUlXOnn3Ek8cvPqxIXdfn1bffkNcNh84hSRpzcyuiX7Io4342pjMY0e710Q2xM20aic16xS6McF0Px/YZ7B+jVBXju1uqsiZOExTFoC5hPl/S6W5QdI0sT7kZX2PbDlWWcnV9RVPn/NUnL9ludrx79S2aqtHpWWiyiu+Lt1mVHyApEnsHh/z+N/9Mu9MFCdGai4w4yVFVmUF/hO26HI6GWLZHWWTUNGxXK1wv4OzZc15/+xU/+8XfsJpOqZoa07D5+CefcX93x+mjx4wvz9FVnbSsefHxT9BVldfv3uI7Nl5VcXNzS1VuMA1xD5dpkGSZju8iayq2ZVPkOXEUYzku+902WZbR1A1//vob9kZ9ut0Ol5eXeH4AkvgyxbF44khAuFtjWg6W7dLUNcvZjPVsSpnm5HkhIG2KjKqbD1NzQxJH3M1nHBydcnTyGAmJ9+/eED0olUAWm4+qpG4KDk9OMU2HMs9xHYdOp8su3PDnP/+eXbgVlpMGNFWo0Vy/RRC0QZKoyhLNMHBcT+TUViXJasVsOidOYrI8Iq8KeoM9nr34mH5viPRDmva/t0j/73/8ryArPP/4JdQSF+/ekqQp9+MJaVFyfHLMoC+KNI0jev09FEnG9wMG+0cUaUqcxJiGwWR8iywrZEVBWZbc3FyzXCzQVI3lZkNZFiRJiixrxNGS0XDAYrnk/fk5X/7pD/z805/geh5e0Ga7WCDJCmV+TRhHFHlFmO5wbO9B2Js+WKA1er0hy+WS46MjpncT2qdn1EXOwfERtxfiApIkCYfHx9R5zmIyxTJMdE0n8H3uJzccn53RVDXZdktWVhimKQyCdY0X+PyHv/3vGPS6/PrXv+L8/EI8dXDJ85Iv//wdkiSRpsK/7rnijacbOrudOJu6jsNisWK0N0CWFVbLBWmWsVytefHiGbvdjjxJGO2NsByPONoJwYuqCG6qYYCqkBcZumGhaOrD11Qknki1LBCbVcX7t69YzmcPg9oPSqUfRMgZ3X6fTmdAWRTITcPeaA9Zlnj37ntm8ylpmlIUJdpDa9dNk3anh6brVGWJrCq4vjhlK0ARRSynczbbrVCj5TGW6/KTp59xfHyGruoURfYjcfHfXaTIEq1OG1WWuL58T54XNLLC7e0tjuuxWsxRFIWqLMnyFL/VYZuGDEfHnBw/Js9iojjEkFV22w1FknE/uafT66OZFqpmsN2NCbodNqs1aVpQFAKhHSUZkgRhGLPchuiuj2maLBYL0jjG9jwMReHb16/461/+HcpqTp5EPH70mMVixR/+9Afht1IkXNcmjrbEaczV+zdIskIchlh+wLevX/PRy09oypJX33xFWmR89fWfCfw2R6dnfPf11yRJwm9/91tePH2C57qcnj3i+uaaOElESO3A5vLtGyQa1IehwXM8RsMer99fU5Ul97MlfuBhKw6SLDxL4WxBXWYkWc52uxZgsCCg321jGML7vlms2TvcJ0szVqs1SBJeEKBIEnEUIsviueJ7bao0xzQskkjw5O2HNk9Zk+c5ddVg2S67aCfs0rr5oFRKUS2bw9OzvyiVWi18z2cyueXm5lJ8ATNxUFBVGVmVabW62K734OStHpJKPFRFpSlEms1iviTLE5IsopEljh8/5emTj/Bdn6oqSdOQpi5R5Q8UmLiOS6/3Q7ipQMYkSUqRFziWJf7jTc3k/gYvCEiymMHeEY7rcXPznm6/z2ef/5yrd695+fFPub16zzevv2H/8JB4F4r9Y16QJ0LaF8UxsqIQtNrkZcmjx8+YT27pdnoM+ntU0Y7zd28wXbE3VVWJxWpBEYe4psnN5TntwYhut8+Lp88xXJfjk1OuLs6Jwh2qabHc7nj0SASHWY7N/uERq9mMvYNDLM9l7/SYX//qv9Jue5iqwqPHT9AMndNHj/j6u+85Ojjg4uKcw8Mjnj19znx2z/jmli+//D2nJyfs7R/y/et3LGYzRv0Oi+Wa+8UGFJk4SZFVjaoSLlRVUUjSTJwLa0jTjDyfkSUpz188wQ8a4jAkDkNarQDbtlFVGampCFp90iwhiRNUVWE+XwjYhGFCXf+4RcjqAuXBSbvabshmU7rdDqZhoyoyVZ2zf3Qsnj95jmmbdLo94jjkq6/+G9vdVoic6+bHwcj1AoJWW+RilSWarmO7HoZuItUV6WbN7H5OHEekeUxe5XR6A569+IRhf4QEZFlMXRUosogXlT6Ud6/IEp12j/dv36AoClGyYRcmIvW5aZAVjTSKGIz2cf2Adn/AaO+YoBXQ749oypKqEGkeo+GITiugLmvuZ/csliuQZSxLIy9LJEWl0w4IgoB4FyIhckQ932O+mvPm3RuKaMdkueKzo1MUWeH+/p6yqHj9/Xc8e/qcRla4vr6GuhKgBT9gOZ+j6xq9R4+5vbikkCRefPxTLl5/BxJ8/rO/5ubygk63S9BpM74e0+/0aaqGOI7YOzxkOZ3iWA66bpBkGabjc3F1hRcEvL94RxQlbHc7vnn1Pd1+n+OjfYoio2lqei0Py7JYbTbsopQ0zwXaR9dQVFlYp2sBPRB5VzpJEjOfL2i1fOqmIc0yuoMhhqXjeR6e42K5AT1jj/dvXyErIhbHMm3qsqBpxJOk59gPyE2d9XpBt9MhzVIMQxf05E6bTndIVZQ/ipBVVeXi/DXT2T1JKj5IqqqAApqu0+700A2TqhS5ra7vY1muiNhMY5bTBev1hrxIiLMYw7Z5+fQnnJ48wtCMH1u7RI2uqKhIZHHMdrf9sCJN0pTxzQUVFVQ1dS182f2BSKrwfV+QQxSZPEtYr2Y0dc1qbpFEMXkaielakijiCF3XOb96z/jujiQtGPT71A0cP37CH778g8A21g2KrrPebJhN7zk9e4zpGGRZwdX1JV7Q4Zuv/8CTx59wM77GsS1evXmFoulopgGKwnqzZrS3D0C423BwKnaepm1SRhHb1RJFM7Fch8BvMTcNppMJZQObzZYkTZBkidP9Z8iyKuzMErQCn06nTX90wGo5x/N9hv09dnbEbDpjtV6xWqywLZMv/uozvv3uFZZhoukN7ZbP5c0di+UGXTdwPZfANqFpuL2doOu6iDLKC5y2x3KxQJGg022TpjGS1DAYHKDrKoah09QVaSrEIq7rM727Idxs0HWLvbNTyjQnyzJMRcUJ2jh+gLlZk2Uiu6nIc0zToSoKAl98HKazCddX50RJTPagVFJV5YEZ2sN1PcEzqCqRL+p6aKoKRcFuuWI+X5BmKUkWUUsNh6ePefrsI1pe6//V2jVZp8oz1rstmzAU0sMPKdJW0KYqKyzTYTK5o6oKOp0Wg36P9XLJzWZNu99HoqHbGxK0XfKsoCwrmskYCZksCdE0lSjcQlVzczsWPCBVx/NbLJcrws0WWRE+mDCKSZKYzWbzcM/2cE8OmdzfPTz+S5bzOWXzHY+fv+Qf/8t/RpEkvv32a15+/AmyorJ/dIwhSZRFThSGVEWOZTncjO/Y39ujqCugpigqwt0O07S5vb7Cb7VodwIWC4/NaokkKUxubzg4PuC3v/41vW5bvL10jWG3RztosdmFNKqKZdu0egPubm/I8oxkF9H2fdI4IkwyPNfGd21UTSdNE6azOa7nYJsmhqGTpjl1ldNQk6UF7U6Abgi4mao6lEXJYjZh72AfWVEJgpZYzZniQhd0uhi2w3axZLdeU2YZaRjRSBLr1QrdtITWwnYZjQ6wLIssT+m0umR5yjff/IH1dk2aPIiQFYVGEhbnVruLJMtCY6trOI6HYVjITUW62TCfzgmjiCyPyYqUoNvn+fOPGQ0PkFPRdZ0AACAASURBVCXpIfs0RwYMVYOqJt6u2ex2JFkuoBbBB8LGGkWmliTyNGO3DQWVQ5NFktxmQ1VWSLJMtNuSJDFpElJLsHdwgmXZrFYr4niHJsuMx1eYho1p2rieT7jZcD8Zo5sG6+2G+/sZu1hkt5eVeAFXVcXN7TWeY9ENfGxDp93ucrQ/Yr2LePz0Obqh41k2v/7nf0I3TTTNQFUVLi/f8+mnnzFfr1AVhbJp+PyLv8GxbHRdQ9dNLNdjOb7BMk3Onjyl3RuwuB9T5DlhLHaPsiqeFYZp8Mmnn3F9Jf7+3WKB5/scHR4K/lhVoigqebLjxfOP+MOf/kieZxiGSb8/YDafsz/s8OZ8jGWabHcxUZiKuHRZRjd15FwETrqey3azE6mBhkG302I42qNuSkzb5eTRCyzbpb8n5JBFkbFZzrifjAlabao855vf/xYZGUlVcGyHosxYLtfousHlxTmtIODk9IztevUwtSf/WoT8L5VKZQU0uJ5wSSiSRJ0lzKYL1uu1mNqzCM0yefH8c87OnmDqJkWRk5epaO2yiiJJ5EkiQjHiGEXTGQyHwqulSB9WpKqiEsUR4TZkPltiWAZ+XZPnJUmS4gU+umag6ho0EtvtGtv12GxWaLpFXRVYlkO026KZAkC22W7ZRRHRbkuW5QxG+6iqRJLEVGXJZHKPaeqUVY32oIwxLIuyqdEMBxSFv/7Ff0+Wi4Cxj55/BGXJz376U+IkpdXpYZk6vvcT0jTj+PiEpqqRlQrPcsTaJk4wLaEiz4oSpIzDoxOyPBNrq+GQw5Mz9g/36I+G3N/esH94LLzsVUm429AfDLi+fM/J2VPqB3KeEHeUJGnKLgyxHRfVtLB0jaLwOTk5wQ8C/vztW3zfJUpS5vOl2DXKsoAoqCq9bhfn9FAMHg8yt3C748XHnyDJMrP7KwZ7J7i+j2ZYSE1Np9On0xtRpBmb7ZqqrllO7sjygrzIURQN0zQoihLbtpktZjSS8N8XD+9kVRUUQL/VwfMC6uaH1m7iOJ5wqVYF4WrDfDYnScW1qGpq9o5PefbsJe2gQ11V/6K1y2iyTl3kbB9ae1HXtFodXNdGksE0DGzb+rAirYsCqobJ5J44zWn3u0iyRF3VoMo0Uk2UxPi6TxhuUROdNMvp9EZkWYwkqzQNOA9Z+1fvX5MkCY7rYbsey82Y6XRKt99nOBhSljk3txNMcyh+OIaFqmlIik6nO+Jkf0QWbrm8PKff7xIELX73q3/k4vqaly8/pt1qkecpR0dHFFlG/GBr6IyGhLtIICRUlaIqsTWXcL2iAdarBbquiyToBxRPr9NBqiTiXcRyseTTn/8t4XoqjLGKSpLmnD19IYJyr65ZzKcM+0OyvCR6wHibhkaSFaiSjKZnXF2NeXF2Rrjdcnm3QlEVkjihqGoc0yRvCvKiYLUWKqUyz9E0GVWWsC2LqwuLw+NT7HYXVdHQFB1FroQ3P4lpd/tIyBi2hWnaXDsuq+WC2c2VyA1VNWzXFyEYrstmucSyrIdITXHrb7W7yIpCWVWomobjepiGhdzUZOGO+f2MMAzFWqlI8Nsdnj3/hIO9Q2RJJs8TqjJHlkRrl+qaZLdhs9sRp6noAK1A6Eo1Fce2MExh4vygInX8gOXqkjiMMUyNdhCwXM7JyxRVM6krcYJLswxJqml0aDk9VM1ElnV6vRFRvBE35qIgLUuqWsi3fL/D9XjMdrclTBL8Voth64B359ekeU5V1aJd5OLLtNltuR1XbKa3rDdTnjz+n7m7ukTVDHTDRDcswnCH4bi8f/09XtDGdFyqrECWdS4vvuZg/xBTE0jzcBuRpTGD/X3qsk9dldzcXKJqP0ywBrrjUq9W4hco2rFZbzBNIRh5++YNJ8kJJ4+esFotqRr4ze9+g/1gt9kbDri9uaVq4GZyz3q7pd1pswtDfNclS8Zs1zvqqkZ+IP5pqkJZFoIbv93RClwaauIkpW4k5osptutSlTl34wtsy6E7GOK5LfIyhURCVw0C33+I6IkxDJMgaPP+/JzxZExV1bQ7XeqmwbYdklhkTgWtNqZlCxFyI0TItvNDa09ZzBcsV+uHc2aEqus8e/kpj86eYps2ZZmTFjESFboiWnuRJuy2O7ZRhKSq9AdDTENoeC3LxLJNNE2naSD/UNiYyLNfU9Pgex7ICkVZIiu6SOytS3RVQLxUTaGqGna7Le9efYtq6GRFQrc7wDIsijJnMDrANh0UqWKxWnN6fMxuu+NuNscxLQxNg0aQMTRVwMOgoSwrbq8v8Z8+4emLj6iymOvzdzRNzWq7wW930XSDKNphGTrbXcguvOXjzz/n7mbM0vUJfI84DnF9D1UzsL2A+XRMuz8kDNeUVU3Q6aFrCkGrz241p0wTNFXmanLHZrNm/+iEo7PHJFnC61ffcX17S7vbZ3RwTJbGXN9c8/LFS+arJdPJjJvbO0zLYDQasncoJvPpZEJZ17TbLtsoEoNp4InBJBPCnCRNiaKIVhDw85//gtevv0XTTfYPH5PnBbswRFM1mmpHVZVEzlZk8Bsptm1hmi7UFTQi50mSFZ599DHt/pD7u1uyLMGyHLK6Qtd1bLuFomkPSiVTnDM1HcqSaP3Q2pOENI8omorh/iHPn39Mp9172DJENHXxl9ZeFg8RPCF5VeH7Ab7nIslgGDqOY6EbBpKkUJaliKXsjT6sSCUkwihBfYgcFz7u/Ee6smmaFFlOkZXU1FSSxIlpIUsZbquFqVsYpk1ZCL45VcFscY9rOyA1tNpt/vz1N6zWIb1Ol7LMcRyXyXSO51kPt1+dqi5I85o3b9/y5OSU48fPmIxv2Gw3wrLy+RcErkv5rub66gpJ1ej0esiyQqffR7NNXLVFHKcIv3pFU+Y4QZf3r19RVxW77ZqnL39Cyw9YLRegqLx99Uokl2QpaVFwqBu8f/UKw7To9Id0Ol0s16U96LOZz3Fcnzdv3mC5Dsg12yhE1TVePHuMrhuE4Q6FmourOz756KVwGiSv8V2boiwplIosTQk8F0XyCcOQ+7sxlmHie8LomGUJTdMQtLqE4QZF1snSTCSaKApF2VDHIVXd4ARdZtMFUbgkSTNanT726ROyQqAk9/eOKeuc5WyCquu4fhvrX4iQ5/czdrsdWZGS5jFO0OKTZx9zeHCMqgjrSFVlyICuash1Qxru2Gy3RGmKadnsDVqoqnjv2raFaQllVl01lHWJ67dot3sYmvFv1qH8b/4JkCXiN72qBBWvynPqWnCULMukrmrSVCSylWVJr9cjCALclsfp2ROCdlcodhSDKApRNZWffvZzZE3B8wJ2mw1JUpBlOde3YybTBbqhU9clYZwRpxmabrA32uf5i0+pqpL/4x/+dyZ3twRBC8sy+fSnP+Pw8BiAw5MzJE1nF0Zstjtk1aA7HFLlKXme0d/bQ9U0kjAkLwrcwEfWFE4eP6HTG5BHWwzXwfN9dMPAH/Sp64af//znPH3yhDiKyMucoNvh6dNndIJApIBUNUWe4LsOvV6Xjz56gSbLHB4eUTewWq3IsgxFltE0A1mR0TWV/+1//V/4D7/4GYNeB89zydL8AWPZ0B8MGI0G3I6vBWlFEWs8TdNxXJ+6rtANnazIaXV6qKr2o09JVnTyLEWWJGzHJQpDzi/O+f3vfk2SJrQ6XXw/IA43dDt9Wu0evt/CNi3Ic5Z391ydX7FaL9nFawpKHj//mF/+8u85PXkETUOa7KiqVDgCFJU6TVktZkzmM5KypNfv0+910XUFx7FotQIc10FWVIqiRNENhntHDAcHqJJCnn5g9KOiaOiqhqqopFmKZhgoqhDC6rpGsotoEHbaVqsjHsGGgddqUZYFlm3ieh6b5RwJCc2w2IYbHMvkfjojT3N0TbT07W7HNgxpBS2Rh19XFHlKkqRYpoOmGRwcHmKrEjUQ7lakSUxd1axmE2RFxQ9afPr5z/jyt/9M2/dRVQkZlW2cUFcFvu8TbXfsHZ+i6gbzuzGO7WE5Dr1eCxmJKo0oioKmLjE0jXC9QOZEUE2qgk7L55s//RFNUzB0i+H+HrvVElmS2G13ZJrKZrNlfDvm2dPH3E/uGQ72qOuCEuErarV9VrM5OhJPnz7hzX/6z6w3IVIDZV5Q1xWb7YY8S3EcATyIohWmqYqGVBVkaUzgd5BVmfl8gmVZdL2hcExUBXmeslmskKQGy3VptVpMplOury/oDob09w65u7lgcnfzcN4siKOY+UwoldI8pqgK+qN9nj3/hH63T1M3ZKnwdSmyhCbrUBbsQjEYZWWJ5wX4vgAgG4aGbYvWLiuitUuyQrs3JPA7gnOfpVS1IDZ/0Jc0jiPqWsBpLUvcZX+gZMiyjGVbGLpOURSs18ICsF4siXcRSRKhSBq7zRJZlqjqDNtx+PTlp5ydPcO3HRpFot1uCTCu1BBuQ6IofhAK1+SFgFCtN3PyPCbwfI6OjjEUidvxmDgtePPmNavFkrKuaaoK3TD54pd/x6Df4+rtG6Io4vDREyzHYXx5gW3r5HFIXeQ0ssTJo1N2yznheo1UV1y9e0NRFiKpryhRdJ2byytoYLB/yG4XY/s+k8mU1XpDXVes5jOSWCSHHB2dMJ/e0x8M2Bv2iaKI9XqDqqicnT0maLXptLs4vs/vv/wNUp3jOjayJItMgbJkMV8ShjFJIqR3kixzezNmtw0xTRtdN8iylF24YReuWa/mJEnIdrdAUYQgfbR/jGrohOEOxwtQDYPRaJ+6bvjNP/1fKJLMJ599wdHxGZ1OlzzPuLu7Y7tbs4vXaJbJpz/7Bb/44j8y6A4oi4ws20FdYqgquiSThcLbNV2tQFEZjfZotTw0XcH3XYKWh2lbgERRltiuz/7BKZ1WH8pKZK+WOXGyJtnNP+xLutmukFUJXdfxXY84iXBc50GVHgnMiiKTJAVICkWWc3N5xWw+4YX0GbrxBsu20BWdIOjR1A3Xt1e8ev09ruMSXV6jaiqGbnCwN+SqvGW9Wgk6WtMgyxKqrhMnCaqmMdrbQ6oLJpM7vn/9hs9/9gWz+T2WZWN4LmEYii++BFkcc3F1TVlUvPv2W06ePsWyHVTdQtOFsKXb36PMc/KiZBcllDUYmo5lWlCXTLYbzs4es5zNhflNkplO7zl59Ai5PMKwLDzbpux1WCxXfPTxC46PT+jOe7jad1yen9OAOF/6h6yWCxzL4vzyimfPXzC+vaHlepweHxNFGevVBoAiL4hCsTKTJUmEmG1XnJ+/o9cf4PviCjSfToTDNImxbedHJbymaayWM4KgC5LE5cV7VFUlTTLCcIdluXz521/x9MVLqqJA0TThFPW2bOI1p09e8OTJCzzXE3ToZEfTVGiKIlDgWfrjzrORZLrdHpZlIssSlmU8gHRFjmxRlGiGSa/Tx3F8wblPE6q6Jiti8mSH0pQE3gcCcE3DwnUKkGWgxjAFxVdVNNIkonwgKWuqIpDjJRR1jtfyKLKE7XqF6/rUEsjIbHcrrq/eE6cxiiQxuReED9My2T88ZrvdUVZrikKEa7m2z8HBAYqikSQJSAqL6S3dlsejs1OqIhOENcuiNxigKBpFnDAZXyMpEs8+ekFv74Bf/Z//gGJZ/PyLv0GWFdI0efD66ORNRX+0x83VBbrpcPTkCSBz/e4NvufgegGW46KMrwm3a/GDTzMUVcJ1LZarlYi7sW2aVCUKI1qdHt9/lXB9M6Y/HOG5NrZpMF+sKGnoj/aI45i8qHh/fkG/1+PJk4rx3T1FUVJXFXmWizS6vGQ2nbG/PyBNE968/pYXL14SdPqomsJ6s6Tb6ZImKXEUYTsiRUVSNTSzIlC6mPdTwssrFEVES47H16yW4hrm+j6e71MXBY8ev+Dx05d02z1hTExj6ioXrV3RoKqIdis24Y6kKATqJ/CRZdB17cepXVbUh9Yu0+oOaAUdFEmhzLIfW3uW7miKBMfUMZwOjax/WJF6nktR1Gx2O/KywnYsXMclzwsURRF4bwnxSW+gbhoRYIDMfDYlThNAwnFdMXDJMqpm0Qpk7q6vBZs9jmgFHoeHR7x9+z22bZLECQ0NaZ7SanU52N/HMk02ux3jyS2Pjr/g8cljZEMjzwT5RFM0ltMpkqyw3awwDQNFVnAti1/+/f/E/eSO26tzEenS6ZJut1RVJWgmTU1dN3TbAbObGyxXxFu2ux3KIidLUlarHXv7Iz75+CMm91Om9/esFkt0XafT6TMcDdhFMRQlURiyDjNevPyEfr9HHm05v7rmbjan2+2w2kbc3o25uR2L2MSifgic0AjaAavFWqz4mpqsyHn/7j1Q0em0KYqSu/tb6gYsy6RQChGnYxtMJnfUdUMchewfneK3OyKgQ9OwbI/ZZIKsKDx+9JwsjZAlCUPX2W1WDAYjNus1B/uHVGX+r5RKChJZFP2409Z0g9FwhK6pYkZ5mNpVTYS3FUWJ7Xq0O31M3aIqcvKyoKxLsiykTEN0VQAnJM2kbsTT6oOK1DANTEsnydQHY78A4WaL5UOgl0qeN0iS/COPCEXCdl0UVSVPMy7efEer38Nvddg7OKPTHfH2u6/Ii4ZBr8d6tSArS+I4BFmmLEvhKQc0VUXXFJqqZj6fc/72O06Pj1E0kzRPMGWwfYfO3j55EjM4PkEzLLqjETfv3vDV11/R1A2dXo+jkxP+yz/8J/7qF79AklQ0y2K1WOBaJlmasNuFTKczXN9jf/8Qw/Mp4q2I524q/FbA+PYOSZJo9btc3d4jyxJ/+7d/w2g4JNqK6PD0AR3+H//j/0BR5lxf3RAlOecX78kL8abXNJW9vX2qGlzP4d27C7q9Hv1hRwypSUa5Eah0GsiLnPvJPVVVYJgGrU7A/d0NumEwGI5QFI3eYI92u0eaJMRpxptX33J48kQs/5ua8c0F69WappFYrVc4lo1p6iiKgmVZSMjYjsViIVKwNVlBfVAqbR5ae9VAu93FdixkWRKkPdtCM3SkH1q7btDp9/GcAOq/tPa8SMjTHXJd4LsWquVQo1FXDZQJmvZvj0f/PyhxGcs22e0iZF2l0+6w2wmrh26Y5GlCmqUPVoQITdOwTZFGEUVbTNsDWaKuwHZamIZFmkQsV3N6/Q7LxZytohNvN0RhTJmLqEIJEdYqXJHSQ3LKkiLL2Ns/otPposkSs9mUZ0dn5FHEdHxDazDE8URMjCbLHB6dMp1N0A0LLcsxTI35bI6m22iKgyrV2L6Pbts8/+hjJEpa3QFVkmBqCovVljJPGByekGUZ7ZbPZrvj/O07fvGLv0aqahzTIk0zNmFEkWc0wHK94s2791y8f88XX3zBT3/6Oc+ePeHq+hpkhbSoub0bs1ot8X0fXddYLmZYpkFVVkKwosjIsjC3ObagpVRVhaaKp49lOzgP4WNZllIj4XquSNNTVZbzNevFElU3efz8EyynxZe/+yfevXnN+OYaWVHp93pYpk1ZFDi2y/7hEefvvqXjeSiGRbRZs93tiPNcBOsGPrIioekqjm1jmKK1V2VFI0HQ7tFq9URG1Q80kyonS3fUeYJtaJhum0bWqWuFpsxQ5AbdMVHlf7sU/7+LVJEwDRPdEJZUSVbIMgFNtW2XcLeFB4S3YZjICui6yi7aEccxICPrGkEr+PEEdze+oT/YY7NecTebEYcJy+WK5XJJURTESQ48wGZp2GyX1FWGbbnYvQFlXqAZJros+Efnb79jdHBEmqZkcUyRlziOTd1IPH3+lM1iRprn5FksvDiawnq5RKbGVGA5mfzocpyOb3CDFlWek4QbJMRpdjmfs5ktmG82yBI8e3rGYO+IWlZZ3d+h2w6slqw3G2zLpN3pMJ0v+OgnH3N2dsZ8ckdV1+wP9/nDV18h6ybLxYIiLwCJcBtSNBUCqlbhuhZFXlIUxY9u1KrOqGsRJqapOqZpolsOSDUNMmG4pd8fUTYVepZR0fDdt3/gKIno9ob4nsejJ89ZLpbUNZRFDsD99J5W4JP4PtvNgpNHz1jeXpGoOrsHpdJwOMIwVGRFxrZMLFsk9jWNaO2WI6znlmFTF2L9VdYleR5RpCGa3BAEHpJuUaPSlCVSnWAYAlVfFyXx8gOTnoWhrUHVDIJW6wHfLQvuTpqx24U0yJRVgaPZApHywATSNR1V1+gMRhwcPgFJ5uuvfguyQuC3uB3fYpoOWZpT1yXvL85Fckf8sNSVAEmmqWE4OiYMN1R5xnh8yddaw7PHjwm6HQbDEYYu/i1Z1wVG3DAZnJyQhSvyOCaKEqI4otXrs57PSYuK7qBLJUvkcYqMga5peK02SArL2T2aobHebBkMu9h+i7pKOXz+iLqoacqSMksZT+5pyoLDx8+4uXiP41hcXV/SClpoisLlxTXUYqhYL5acnp7w6PEjojjhenyDqirc3t6gGzpxGLI3GpKkKZPJPb1Bn8VcfGklqcF13IeVYE2eF7TbA9qdDn4g1kfb9YLrq3NxKNANdNOibraMby+Z3d/ieR6KrPP0yRN832O327FazFmtEmRVprx4j21beF4L3fPYLFa0H5RKorXrP07tkiTO46qu0+v18N3Wv27tZUqebJGqHM+x0C2HStJFa69SNFVCt2ykRiLbbIjXc/J092FFqkgyqA2KImG7NpZl43oBu2rNJtnQIKNpmjhdSggmERKGZeJ5AaquYzsOUbxjtZzj+22CdpftaoksK1imjNxus9luqcqCIn/IeH8o0jRJWK+XhPEW0zJpez7xakaDxMHZE+5vrsiznDQWm4S940cUecZ/+6df8dkXXxCHEU6nR1rNON0bkEQZEhK90YDF/R17B0couoZhGly+fY3reSwnYyRVJytqSkkiSguKQsDQiihms4lwbEPguYsSTZVQFdGWA6dF+fYN3796y+HxMVmeE8YRq9s1g36HosrRFYnL6T2B5yEfHrJer4FGAG+jFFmVKfKS4XDAZrWikSpUVcWyHBGx43lCPJJn4jpVldiOi9w0lGVB1ZRIkszeYIRne5iOQxyFzCZjev0BtqnTaYt4Rsf1SJOYOAoZ9veQFJXVcsr+4Qm2pqNrGv8PZ+/VJVmSXel9drX26yp0pKqsqpYAGpLk4uI/59vMgOjuATGDZnd1VerQrv361cKMD+aV0xiwC4sVz7lyZaQft2Pn2N7ftm2LIPTxPBfDtI8ClIEknZCmM2xTe/8HOdAPHU19YGhLfMfCH41RpsugTFTbYggt+7NMi76qqbYr6mJLP7QI40fqSaMkom0a4iQhiiNs28fzffbbDW3b4Dg2URjhuVpE7LgOlm2TjMfYpkVVlwxdx3a94JDtiZIxtu0gDAPTNGnKWouW45jlYklVNQjDQhj6El3kOYMSJFFK31Wst1teP3uB59jsV0/khwxhmNR1zfnlBa5n01UZz1+9ojwcMAyT//7P/8Kv/uHvicKQYTJQFjmjUUpz2NFVJdFsRrHdYXkuYTKil4rReExfVyDONVWwXDObjXn37h3p7JTNeoNp2nzxxSuGQXP6fT+gaVq+/tkveNkPuK7N6fkpi6cFnutSlwX73Y5hUHprogRl2eA6Dq7jsNpsub27I03HvHhxTRhGn+00RXHA9x1c18f3tQbzcNiRjlMcxyGME0SkXQCBpyl7nusyPT1nu9swHp9wfv6MQ7bHROG6AVVZoAOjIAoD7u8+EQQ+V9fXWIZJFMfYlm7v1lGp1HUdXhAynpwQeKFu7XWlozC7gq46YAtFPIowHB+JjeoH3dodG9vxUN1AuV1SZWu6tgShMF0XfmyUOCi80Gc2v6RqGizT0t8oy8KwbIzjUOM5FoOUFGVOEqcYwCHb4kcRvuchTAvL1OFStu3StA2+53PIDjqJTQ4Mw3BUgMujZnWgbTp22x27/Ya2zrk4OyeJQq6uzvWfNQ2E7Hn+5VcITNqmo64bJvMzDENgm2MeH5/Yrdf0TYPr+2TZnl4YxEFAtt/hpyMEgsvrKwwMnCBg/fDIZrUiHqX4rkXbwWSa0jRnzM6e8fbbb6iLjI8fPmBbNqeXBvf3Dzo4bDKhbxo+3d5xcXlBmWXanx8HzMdT8rrBsy0upODj3Sdu7x6QciAd5+wPFV3XkqZjwiik61ryPGe/7wj8gH2mWU5pOsJ1fbabNY4ToRQoIQCB7Af8QMepW5bDV+dXZNstTV2zXD7QSUVT75lNxoRhzND3ZFmGYZgsn+6xhGI+mzH0PXGUYNmuznuyLabTc5J4jKGgq+tjmklNUx8QfUMceDhBxCBsBimgr7FMgRsGulaynHK3pKkzpNTqJxGE4PqY5o/UkwaBTxiNiOKUQ36H8hSWZWF/fwc8Coh7JagOmkaskzEUpmXiBzGmbVA3Ol3iZHaKIRRBEOD5WgdQ1a0exqTCNE39DPjZ3aooyoqqrplOTvn7v/3fKHcLovGYxPU4vbhku3xiu1pz9fIlXduQTGYYlgWyZ7te8/KLV2zXK+5vPnL96ivml9d8fPuGF//wv+KHPmpQeHGMF4TUZUlXd2zXK5q2RG5ayqrh4f6O2HGwHZfdaoHnORjSp2pquq5js1yhBsk4TbAth01Z8rR44urilGdX1+wPGbe3N7z57ltm51dsypqnhzvOzuZc/f3fUdUNoyQiiUfc3N0hUCyftAbVdVzm8xm+77Ncr3SIhG3jeR5KSrLtEkMMGJbDZr1kPBprEPDJBbZtMU4n2mOWHYBX/Nd/+k+cTM/pqz37LOP87JTxZMJysdD4IBTb9YrL6yuqIkeYFvEoJR3PcUyHoWtohmNrb3KGpsBzTILJn7T2rsVgwPVdLNNmqBsOx9Y+9A0YAjMIEX4Ilq2HYv/Pn6Q/+HYfR1pR3/ctTV0wDC2DGgjDCMMwGIYBIfSgJHvF0HSURUFZVSg10HUVRVGyW6/ouw7XcZCyw7Kso8/IQSHxXBfPc48JFNrKrJTCMC3KsmC7XnP78R11W2E6Lp7nU9SVjh3sJePxmCgeYTv6vuM4LkoZ7NZbkvEEy3GYxHYq6QAAIABJREFUnJzQtRWeafLq5QvqQ0aVl2AYLB4e2CweEUgsx2S73x9dBYpuaImSEXlRIUwDpQZGccLZxTlBoBNRijxDCMHjwxN11xJEIXEa8/j4SCsH6rbj93/4jg+3t+y2a4IooO06kjjlZJwS2Bbz2RzPdY53fI8w0tHcfacJJZZhMIojwjDEMi1MYWK7Nm1XMXQ9oR/gex6PT0/kZcHjnWaLvvvj79ksV7heSBCOuHz2ksVqwYdPH9g/fcIcGmwB5xeaVLJaLdluVjhOQDI94ez8mpP5JRY6GrLtO+ompzysEF1BmoQEownS9JE9qK7CsQVBGGIqg2q9Zv/wgWL/xNDXGK6DMUohSrD9kOl4jiVMnm4//biT1AtDXYRVrm0cwsQUAtXpfNG6bXEsm3Io8G3n2K4FXdshB5+mbCgPBXVVEKYpXhDo1YnrEkUJhvHI0MvPVAzbtrAs6xiQqneFJ6cnCAGGZeo9a1NwWK8ZVI9tWfRCkE4m2J5PKAT5ekmT7xnNz/niF79EYCAk+GHI0LRs1mvOLy+o6ors8Y4vfvoXeGEIKMIkodhvMSyT3XrDZDImO5Qko4Qwicj3e9abHUkUkY5T2rZns10R+R6B73H5SkcV/uG//Z62rVne3YFpsVytmZ/okIisKNh/8w2XV1f86+9/T+R7XF9dUlcNtq2F3lqOFzIaj3jz7RuSZIztWgRBgFIK3w+RgyQdTZC+ZLdfY9naS58fdjw92tR1yXa3oswPPHv+mqEf2O92xPGI/T4HM+R+ccP1hYPvhyjL5fzikqYsqcqC+9uP/PSXf/U/WruSn1s7XU3kuzjhCCmcY2tvsExwQh8Tg/ZQUO6WtFXGIDvd2v0Y4XkI0yGORtimxW61ItuuqOs/77v/wZNUSkXXtzRdjTAspNS+o7LcEgYeQggN+JeKbujAFDi+i4nikGdsVk9k2x22YzOdz0lHGgdomoZeVTQVCkkYhtiOjePa+spwvF+pQVtwf/HLv2E+mTEMkr5vuLm/w7Q8DZKNYoIwoS0KDMPAC0M26zV3H99w9+4d2WFPPJ2zXqxo6hLHc7F8j6pu2aw3PNy8Z2hKlFRURU5dFlrgLRXCdhlPUx5uPlGVNYvFin5QLLZ7/vHX/5VBSaI4YZAgLBOk7govXj4nCmOatme33VKWJbZlE/k+p9MZyjTY5weUAbd3t9zd3+kp2g9o64L3b74hz3ZM0gnT6RTXdfBcD9Ow2K2XHLKMssqoqgLH9aiqmk8f3wDgBz5NUxLFKX3XkI7H5EXGx/d/RAhF13WcXz0nP+wZDJvb2ztCW2CqVotXRjFhFOqonb6lHzraoaWqdtSHNQ4d43GKHaVI9CBkDDWeZ+P7IbQD+dMD2dNH6mKDVD2mH2KMxoggwg9GTMczuqrm/uM71k83FNmC6vAjIbpyaPF9TWv2hKG/yb3UDCHP11nsSuJ4DrZpaS1pnBwpGpKh63F8i7PrF1xdv8IwBE3d4roevusQuD5dJxGGhed52uJ73EQIIVBSslouqeqSpi7ZZWsmQcJvfv1fmIxnnH/5CjdOcVyXrq6RfYflxZxdXvH+u+9YrpeId295+fI5yShms1zh+CECA9/3cc7P2a6W3N3e8eqLL7Bcn2+/+SN5WeK4Lk1dsd8e2O0PdIOklZCEmhA9n89wHJvV04L56Zyibjns94RRxMXFOfOzC6YnJxhKMT8d+M1vf0vfNfzyF7/A8V3yvNK4naZls885v0iII5+//su/ZLVec//4pP++ZERb19SV5judnl0ghw7ZW8hBYhoGSZKy221wLJuXr77k9uaG1WLJdDYBKTk9vaDpG4q8wLQszi+vuL95zyAH7t8vWTwtmc7GuAzMX76myLeYhmT1eMP1iy9p6z20FaM4wPTC40JegaxwbBPHDWFQVJsNVbaibQpQA4ajp3bhuFi2SxKNGPqexd0tebalrTPauvickPKjitSxHZ0M4YdI0G7AbkAKOFQVlmtjGob2Jzkuruci5HBs1xLHDbh6/oqrZ1/g+Q4ChWlZ+IaBaVkoNRCGHoe84PLyUlsVmu/jUrRNuCr1h4NpkOcF09DTOUqmwBIGfhghFSwe7hiPYsqiINvvcVybthtwHIO3373l+vkLQBGEAfl2RxAFgCLb77l89SUgkUNNOBrxtN7w/OU5nuNiHFmpeZ7jez7jdELR1ERhwHK5ppOaOz+0LVYY8va7bzm/uGB6esHV5TVFkfO4XBInCS+ur5mdnHIoStq2w3N8Jq++5Ls331LW2oPftQ1n52dIpdjutrrrDGCZHkIYGj9eFmTZDsv1sGy9OfF8n5vbT/zlr/4Xrq4E7999i1IdbV0QhBGT+RlBGPJ4d4Pj+qSTKbvNBidIuXtcI1TH0A/M5ueMLi7YbzWMLt+tubw4p+9KpPF9a28xTYUb+Dp4Ny8pdyuacq8hEKaJ8BPwfAzLIQq1Z2q/XrPfrmiqjLbO6Zoa0HJP888DTH64SG3XA6F04poBQ6+ohxYlQUlJ6Ou0C1NoC6zZdToiUWmKcRiPiEYjDcYaFFL0eJ7L0GuDmGXbBH5A07VcnF+weHygKGoM00QbKAe2ux3b7ZokCjAExGHC88tnxGGE5fsIAaZpMT+/YHX7iTzL8JKEMBnxTAmCMGCfHfB8h7KwAMl+v0VaBtPplNF4wuWzS+7fv+fmzRvOnl1jWybL9QbleXieyxevX/JP//k/81d//deMxiNUBg83tyTjMXGacMhyfMdFKsnHTx+Pwm2Tyckpfuhh2ibr9ZL9dsvbpsEfjXgdj7BdC8/XdLlvvvkjV9dXFF7J5dk503TE2483OI6L6disNnsOWcbNxw+Mp1Mcx6UucipH245l37F4vOPp8YZ0POX07JzddkdTlhz2a304BBGzk3M+vfuOMAqwbQ2He//uOy3m8WM2yxteffE1oe/jChiaEttPaAeF7FqE6nE9B9t2GJqWfLekPmzouwoEmH7weWr3vFC/lOU5D/d3lMWets70y9QwYBqGfjAahs9hbP9fPz94J/WDGKkktucyn51jmRZJMKKpSiRa/WTaNl3f0TQVXdt9lpi5nkc8iojDhLY6oOSAY7ukoxmGoZ9SbUvg+S4Xl5ecnV/rbFDLxjQEHIXPZVHx8PhI0xRMx3MG2bN8+sSH929QhoXsJbLrqI4Eac9z6duGII5BQbbdI5RivVjy7t07bj/dogyL5f0jm8cnAs/j9u177j594pDtWN4/4YchYHD/8MTjw5J//s1vyesWYZp8ePeB3XqLYduEccjy6QnPt2makrosmc7mDHIgyzN2+x1d3/N4e8dquaas66OfvtE25V7x/OVzfvqznxPFEWEY8erL1xrAkGUIJRFCEMcJbVfTdx1pOsa2HOJkRFWX7PdbHu5ukMOAYzk83d/RNQ2+HxFFMUk6pixzLMtmtbgncH3cQC/i0/EYOfR8+fXXdFIxKInsGrLtijgaUe0e8RybMt9gqh7b0tlTlrCoN1uy+48U2we6rkTYNkaSIqIRphcwHs/xHJfl/T1Ptx/Ito+U2YqmyDXN2zSxlN4I9QN4P7CC+uEA3L7FsW3S0RTDMhmUXt7WbYtt2diWQdc1DEOPIUyt4MHANCyCJGU8vaIuK/rOxLA9kpGPUtDUFZZtMUonCMvBj3QasG2ahFGIZVvstzr+UElJttvhffmCvMw4nU84u3hO6GtFejSe0RY5hlB4nk/WNBRFzng61SodNbBYbfDjkDAMyPKDzrGUA9l+h911RKFL1Q8ge8KuJd/uSKIQx7IwHINwH2P6nkbi2DaDUjg2fHz7nvV+x8P9HXKQhGHMT376FevlkqoosewDSMkuy7i4uqIpD5i2zWKx0YOWZfLpwwemk5Rn15ecz2eYtsO//m7BzcOTFj3nOU3bMp3MUFIQJwm24+hNyN6i2O/J85wojgnjmLrOqcqCKBlpzahh4YcJh92G88trNutHLi6uUX3L4umBtq2wTJNwNKLuYFADTZkhxhOkbNg9vsfzQ0bjFMu06YqKareiLncMg27tph8jvABh2YSBRkBmmw377ZK6zGjrw79r7bLrdRyl62EKqKsf+XbfDT3jKEUYEsvSuL+qLAnDCNP2KMuCfjC02FlBW2usoOmYIBXZ+on9bk06n/IyjujblsV+yX63wZQQ+AH98UReLm8JgohRErPdDZi2iTHozUHTNMxm50zTGU1ZYpqQxCH7xSNxHNO3jR6ILBth2tpBYNuYpqCzLGbn53RdR5yO8ZUgSVP2my2W4yGGnt1Se9wXT09UdYkCumFgUIp8cyBNRtR1zX63JYpjstUaDMX9wz1XL57zu9/9gWfXl7x++ZyH23vScUreVPRdy5tvb5nPxviBz/bgc3N7R98NZKsdruuQJjG/+90d69USc+h4/forvv7pz3jz8QalJPsso+8U45M5+X7HKI5p64r80CGHQcPbhpa+bTANfTf97o//yldf/0J78ouSuip58eolDAPPXr7GMG26pqatK/q2pasb6jpjEAbZoWKWpmzWS549+4LVzR857B6wTIXRtjRFdmztCtPz9WBkObhuQBzF1EXJw+MHynynW3tTMfT959YuBvmZ3eD7Nl1TUXUlUv1I0XMcJBzKjMCM8byY3X5BnMxJJxNt51AKpQwOh1zz048njVAGu+UTbaWNfPOzS9QgWK+eKKsMKfWi3jAUSAVKMvQ9rucS+B67vcCxHdpGUy12+x11U3N/9wHfNnl2eYnsOvLdDsv1MUxbh6DtMtpGx5xvlwsO+z3v33/i8vkzikPFcrPm8tmV1j9KRTpO+fBeq688z2E8nVKVBV03kIwSDMslP2RE8Ygg8CiLBsO2aYeew/aAsG1c2+bZ9SWvXlwRRTHDqYFlG2wOO1zbxvZ8TMvm/Zt3hKOxXkWFiSZ5WDb7Q44wBEVV89tP/526l3z5k59xdX3N4umRvtsghMA1LUzTomka6qZgt1lj2xaD1JZwpGK33hCnE8IkYrF4YDY/wTQdvvl//oXrZ89wHJMi2xCP5jiOxWiccnZxyfrxAcdSvHz9NYvHW02ZGWqKvGI0uaArChgrsmyJIXv9GQchOB6W5ZLEI1CwenjgsN/Q1BldndMfqSS2aWJIpe3fGLhugJI9RbFjkBrEzI9l5su+o21KJtNTqionjEZYhoVQA4YAhMQ0wHUchNAqctOy9T6uaZC9wvVdlFJst0uk7DWaxzS1DE+Y9F2NF+j1lmXqHaqUPaalr8uGgKqquL275ZdffUXgmMRxwn75iB8GtFWJbZkMTY1jKkzPZrfcYNkWg1Sk0wmP9w/Mzk5xC5tinxNeJgRJyKdPH45Rjj777YLLyys+Pj0SRhFeHDCUHXXV4foVVZ6DaSHkQOi6mGMTIVvu7u8Zjyfc3TxQT1vCOOb+/pGPH28IfB830tjMtq051C0nZ2csljoe5u5xwV/98pc8u7pEqYF/+ZeG3/z2txRVzXw6xRQC3w94eHzUU7NlUFYlk8kUE33VEiMDqda0TYvj9FRFRjpOUGgEeRy5REnM0+MNXVvy4uVXLIobbD8gTU+xvg5pmobDXuHaNtcvXiPocGxFW2cYloVsa4psRzCa6lPU88B0CIMI3/PJtlv26yVVpVt739SoI23637R2x8UxDOq6oBtqpBpQSiKU9sD9uZ8fHJyy3QbH1qDXrmuIwjFFcaDtOtquByW0cjz0cT0Hx9O5ln03aMrLoO+ofddSHg6U+wOH/ZamymmaCgxB1zdaTBtE+jXKsYnCEN93MQxxtDubrFdrXM/HsgRhoIUii8UTTduCYdOUJYZh0NYlRVny7s07TNPg8lIDIR7uHgj8gFdfvCCJIw7bjE8fP3I45EynU5AC2za5uL7WYb+LJW/evGWf51RFSTMMTOczHXIb+ri2he9HxxepEel0iuk6fPf2Dd/84Ru++PILLM9ls9shgc32oCds3zv6gSyEAtu0WD49UhY1X3z5EyanJ+wPB55dP+P66hLXcUiSGM91SUYJjusQxTGWY6NQqKFjNtGQsbptMC0D2Xf4roOSPVV54OLyGX030A8tm/UTURzoIIe2JPBdfvKLXxElKXd37xnFEX6cEAQRtiEIJycYBsi+xhAWTjrD8WOm4zmGhIdPH1k+fCLPnqgOa9qq/Hx6moOiazqUMI/JJh15saXtCwbZo6TEkAJDaSPnjyrSQ6HVMZ7rYQibLFvr99umYhg6bNv6HJNimybDMLDd71hv1zRNhe3pSJeubcm2a/JsR1Pr9/am1T712VzrHh3HYRhabMtklCRM0zGOY2MIyPM9T4snsqLk5PQS5MCn+xssJ8A29Z24kwOW6/Pbf/xHNpsNhh+QpGPaTotzT+YT9llGXhRs1yvG8wmvf/ITZqcn7HY7lDD4+PEe2zI5PzlBYeK6Dq7nUBSF/uJ1A0pI1qsN2SGnqhvqqqY45PRdT54VFGWFMgRNXbJZr7m/vSUvK5brNXlZslysNGfesnn5+jWj8YTv3r7D9RySJAUlaNuW9+/eHDW3AXE8YpymBEGI62qjYpKkuJ4PhiBKR5yczUEIpATbcvBtDfYIfJ8oCHQ849Mjm8UN+WaBYxqMpzOebt/oZ28h8MMJahiI4xQ/nhxNlQp/PCPbPLBbP2BLQeSFbBaPPNy8J9s+UGZL6uKAHLTt2VYg246ulzhegGUYlMWeqjnQS03BEQpMTASmDvD9sXdS0zQJkzGdlOwPW8oqxxRgmBaR55NlGZat1U6HrGAYSvKqRvQ9gefjeB5qGOj7Qd8ffR8/sBGGwHciRqOJvoCbpt7HOhbzkxMsw2az3xEEDgqBVNBUJXm+J88ysqbQicCxfj0yZMd4NqfIMv7mf/8/2Dw9Ytg2nuuwfFxwejLn44ePWKbiw7v3TE/POOwzLq7OCf2M7XrB9mi/vvt0z+xEB/hatkfgeazXK/zQpyoLVqsngnCE60BZ5vi+R9935IcDddtQ1RUPTwvqtmO1XPHs+oLTk6kOTcsr4qhFWLaeik2TX//6n/jy1XPKsqZpD4xGCY7jcXd7x4uXL/Fcn9vHB3bbjZ6QhUHXt0cbdUhTldRFySgeMXQDaug/v06N4xEKBarn/OKa777ZoKQk3zwSuBbh7IqTswsebz/hOpYOghgGbCSO42DJkGxxy+XrX9LXBfvVA8MwYPkhdXU4LuQrfSKaBpYC1Q+0vcQ+tvamKWj7f9vahTI+24OUOsozxZ9/cfrBk3Q2nTFKxuSHjCrPMYWplfeui0IiTMVkljIeT7FtG9u0MZSOt3bCACUMur5nu1owCEEUJ4ync+LRhMAPsW0bpQakUtiOQ5rOCMOYOAoxheRkOmM6HjNO9X9207SURc7T0wPnJxckYUC+eaIscvLNhsXtJ+bn50xmc6o84+72lk9H27Dt2FoZdTgwmoyZn84xTQvTdiiKmvOLC66fP2f6OQ8gIoh8LM/i9GxK6Acko4SqakhGOpQ2TuLP8IqHxYq269hsdlxcX9D3LZPpGMd1WC6WWugtFHd3d7R1i+cHfHj7ho8fPvDhw0ek1JGUu82Orm0o65q7+0d83+NsPsNxXJ49e046GtO29ZE6aBAliebUVwUCiWEI6rqk7wc818O2bfqhwzIFV89e0bQNg+xp84zD6oF0csooSXBtbbR0HI8BE6EUfVtRlwfy7RPRaEY/NLRFRlftKQ9rmkoLp23TxBoUXdszKH2PRvbkxZamK/9Ha1e6tQuMY9EOIHSBKvUjizRNJ6i+oa1zqrqg6WoGFEEU0/ctge8yTae4jqNBVEN/zPNxCYIQpSR9e6RmhPoVaDSd4Ic+TqCncs8NMTiCKKKEMApwfYfxaMRsnBJHEZ7rgpJstxtMy2KSTnBdh0FK6iIniEdk2w3ZYc/y9gYThVKSuip5/uwSpCTPMk5O50wmYzaPS+Io0dsDJY5KK4OyLEmSmDDysYRB1/Xc395xd/tAFCc62+nVF5imYJ/t2Kw3pEmE7biEcUDTdozGKWVW8PjwRD/0PC4eOWQHkjgkTiIkkrI8fP5SvHj1CtO2WKyWWIbg1cuXeH7EYr3mn3/zGx4fHgh8H4Hk9asvmM+mnJ9eE0YaqhbFCVEyIo4TLNPEOJKTD7nmwrqui+/7KNkyThNG6Yy+6+iGjvawZKgPzK9eEYU+lgDbFNiOgxImXjxCMVAeNjAMeH6iU1WGAZQuThuBbHvd2l0fx7Ioyz1VnR1b+4CQYCoDof60tUuEQJ+oSqB+YLr/wSIdxSl5vsdQBmVxQMoB349QsodjHrzreQxK0dQVdV1jWHohPyhJVVcUdYUwbZJRShDHRPEYPwiIohhFr9+9h+FzdIrjegjT+CysFgKk7LFsfYqn4wmWYdDXFZ1SeEGEaTucvXh1/GUkwShhu9nyzR+/ZbfbsVw8kec5RZ4zm06oygxhCMIgwHJd2lYH7J6fzdmvl2TrLelEU+bOzs80rtA0qNuKyTilbRrGoxFhEFDVmllvmCZ+GJGOJzof6vKSvh+4f1zx8PTIdrtlv9siTJsgjtltt8ymM6IoxPL8z6uq8/Mzfv7Tr3nx/DmWa1M1FavtCqUU2WaNZQiqKqMfWqTSWogkGWPaNn4U4LgOwlBUZc5uu8ayrGMQgwtqII4TEBZD32KZBu1+gWtZnJ5dEgQeHDuhF8a4QYLjBfqqla1JJicMQ0tXlriWg+gH2qZHmPYRA1qSl1u6odZeK6UwlIGBeby2DboDCxBCF6eUCikV6s/HOP0HUr2+ZRgG6qrAEJAEKQJJkR9wPJdROsYQBn3TMQw6LjuOfB2eYDscyoLVbqdpG2FIkowwLaF9TkoxDD0KiTyefMIQCMPQsAFD0HY6jcP3PMbplMXykb5r+f1337DcbbFcD8PxNIC2a7E8D8uy+fT2PWE84ue/+AuGrqWsG+q+p+0H1DAc12Tw9PBIGkf6ESGd4Lkes/lc8zN7SRKGDJ0kiBLu7x9pm46haUEYtG1HOhoxnaQMUnI45McwLmjaligKOD09YZKOqKqK7757S15WyEFyf3/Lm+/+yP3DPfOTOa7r66fdumO93fHdm++wbJs0HX9+zWvajv3hgOd5pCNNMvGDEKWg7zvKXPusXM+naToMw+RwyPTLl9A4c8+2sQ1FOBppUrdUIDvK3ROnVy84OTnBcyz6vsO0HGzbIxmfIqVm4Hd1iWnalOVeQzyOrV2ogSLf0XTFv23tfN/a5Z+0do4nJ0dxu6617/2X/7+LtKorPNvnkG+YjE8RQmIYeuIeT2Z4XkjXNZT1AcOwcFybUZIShD6mZVJUFXnd0gqF60c4bgBCi08E6DusodcTnuvh2C6+55HEI1w/ACk1vAyFKTSyel+U2JaFa9uMooS+a8mWTwjL0qLo4kCSxnzx9WuuLs/ZrHVcYjpKieIIx4+Yn5xgGhZJOqJtO07PTvnyy1f0dcnp2SkvX1wTB5pRNZvNME2LIAp59/Y9Xdez3WQEUUSWV9i2dgJUVUMYRtimSVM1lEVBURTEyRjT0usi2w0wbRvTcEhHY+TRJuIaHBmeMWGsRRn/8Hd/w26/5e2bNzrgQilGSczJfM6rV6+Yz08YxSkmBtvNijw/0HUDjutiO7beSUtJU1f0gyQJIgI/IE0SfC/EcFyGqkB2PdXmgbYqmF88I/B9+vJAXe5pKh0vFKVzLMsh2zxhOa6GyR3bfVVmVHVGJ3VYmp7a/+fWPvy71i6lLlBhgGH+cCH+sMDE8zCNAYTAEPKIfZFEccp0coowFG3b0zQthgG+5zIaJQRBoNlPUiEMgWnZ1G2JlD2u4+F74ec4G9tyiKJEw/1NQ4c5ODa2Y2LaJpZtAfrU3e02LDZrnj1/xXScsrz5gGxq3CDAjxLG8xNmly/wgojHmzvub24pqpryUAGKxcOjjj00BHm2xbZMTNsmDEMtkxsEjuuS7w/a7ZoX+j3fc/ji9UvCJODth3cI1WHKAfdIECnzip///CeM0xgpe3oGyrZluVxRlDl5dqAqS4ahI4xCzs5OefH8BednF5iuw6HKabqON2/f8rvffUPdtdiGzevXXx55VTZ9pxVhq/UaQwimkwlVmaMYcF0P1wto6prAj0nHMxzHoWlquq6ll5qDn0SRhpT52q8lPI++rZDVnt3DOyzbIx3PoK/ZLe8Z+lZXkFSEUUrblnRVgWXZdH1NUe1oh+pPWrsejJQSn6d5/rS1qz9p7eJYnEJgIHS1/pgilcqk7yWWcGjqAqUkbdfgBQGOpXmabavNaEr1hHFEHIcIw9RKfaHbt0LRdi2O4xL4MfL4D+6HHqV6PMfBczzQ0kxs08I2LXzfJ/RD0vGYMNRvw67tcnl5zfWrn+AGAbbnIbuGdr8hDHws2yIZT4iTBMMy+du//3t++oufcXV+SpkXuj12vRavIPjiJ1+x32cMUnF+dYmh9DrFPPqvqqbh6e6Bx5tPBL4PUpHnGjgRJxH9IHGDgCSKebpfsFqsCV0f2UuUgvubW6TS4V1922CbJhfnlyRBwnQy4/r6Fabhcnv3wPZQEsYRQTyiqAp+9Zd/QTqe8Mdv/oDtOxyK8rhlETi2pb9wQJyMcGwPIUzNkzUhimMQenisy4qiqmGQhK6Lb1skjk0QjvTno3r6cs/u4ROuHxAnKV1dUGdbzXFFooYe23aOjzAWQy9Rcvifpnbz37V2/rS1H++dQicCIdTR4crxOP0zPz+4J91ul7RNzWG/xHED6mHAcDziMEYIhcDEsu1jO/IYjSYEYURZVZhoTE8UBUynY9JkTBBECEOw366o60rHvDgWnhdQ1wVSDTCoz9E6judhOvqkMA0T33XZ7rc03SkTf8p2n3H+OsByPIauoS1rZFWhANM0WK1WuH5EG1T6vjlNsQyQwmboBrq2xTIMXn75mirLsExB3fR4fsDhWIheGDA9nSOFiep7JrMpjmPhWA6WAaPRCMs08R2H2WxE1RZgCmzbRpje6ldpAAAgAElEQVSaHTC/uGDxpC3PrmljYmIIRbXf07UdQRjiRzH1do/rhzze35N7Hu/fveNXv/oV/+m//CMnZ2eo46e72awxXZfZ/JR+kGS7LY5jIwwoqopAebiuixCCzWalswc8n6FrOEliDMA0Bdg2cjQha3NkU1DvFrTjKWE6Yb95Is93IAdGkxOK4oBlOjRDTdfWKKR+BlcGfN559oA67jyNf3/v1BkgeleK0DZsYSCEQsofmT7StNWR994SxhOqIsO1baIoQQBKVdpia5m4ToQfuDiORdNo0Fjoh8yihJP5OYYJbdsiEPTHu1McxrrtGAYKjmsI/Us6nofXdRhCaMPdoNcWu2xPh4HtBygGgjDEUBIcn9v7NxT5gRcvXxIlMWkScfe4JNvZ+KHHN9++AdNhNEqYnp4xHo/ZPj0xmiRYowjT1FrWj2/ecShrkjQljkI2Q8/p5Tnv33zA9Rw2yw1Xz664ub2l73suLi60zaWtaBsd7lVVBcMw4DguhhCcTk8RUmAaJo5lcPv+LavHezohMCwHA0GSJOSHjNOTE2Tf0JYDcZQwn58gBy1ZVMNAWZak4wlKCNJ0wuHITf1eoL7fLLV2oe9oZU9ZFpi7HQcxIJua2TgGw8ActEdLdSfslx9pqwPVdkk6O2U8O2X9eEPXFOxWDwTJGOPojTcER/fF95+bTsxDHBleCv2IoOtYt3ZDF6Y4MgJ0gQqUGlDD93/wRxRp19TsdisMW7PaoyDEDyI8z6VuWp2z1NU6ViUMsUwT2/KQfYYcemzLpKoymjqlaRu6vkUOEjkMjFId+iAHSVUfMEwTQxhIBIMcsG19BdD+8o687MjznKqqOOQH8v0WP9RXi7avcVyfMIqIk5i6qlgtFgwKJtMpySghLyuunr0gHY9wLRslFYftHmFK3MJGSAWeoO97HcZqCmxHp+NpgvUtV88usX2fJNbQWQOF4zq0fYXlO+w3azzfZ7vbURQVUijCOMJ2PMLYxbVtfNfn09tv+b9/82vefdRFfjob89Vf/BWd5YJhc3N7j1ADp7MxVVnx4uUrnhaPrDYbBiWxDI6vdIJ6qDk7v0L2ku1eK+Qt26GqdNKKLg4DpRSHosJGcDaf49oWVZGhmoZ4fMrQluw2T5T7Ja7rE8YT2qpiVezpygNBNAJhYDk6fNcQBgN6qAWpT8Y/e3rq4hQC5PdXQKWvEN8X5w+9OP1gkS4WDzRNxWx2Rhjok8ZygiOOsQSljn56DfDX6x2TfugwLd1Sm7rWz6BeiGHY7PZPmKaFbXtI2dG0DU1TH385GI44bcd1aNsaz/fpOwN1yKiKA4dsR9/11HmOUoLN4wND25JMOj599x2W52BaJvcP91i2w+sXLyjykrys8XyX1XLN+dkpURRh2zZN09D2A77r0tUNTdXz8qsvyLLsKFwpSCdjWjlQVQ33n+4I01jrFRwHxzKpywbT0ZykAf2yZrkOu+ygp/zdjvTqiiROMITi9//tn/nubsnk2dc0+Y7F5onp7UesySnr3Z6Xz681Vt12qLsGKSW+6x0FKgGmgM1qwfNXrzAtS0fv+DaHfMM4PePTxzcoKfFcjyD0UGrAMARt11F3A90AUeihigNd22gTZRCjlrdkq1sMwyKdnhONZzTFnv3qjjrfg2UhgF4OGIaFUBKl1Of3939TnMdZSLf2709P4/Pem2Mq8/fF+aOfRQ+HPY7rkqYTkiTWkX6GRByjDT3PP3pnPKLQ/5yoBpIginRgq+No6IFl07UVSglcJ6JtappjvM4w6OkdgfadGza27RAEIbZpoPoe1fXIviM/bNkXBUXTMj+/0IY6S2BYgldff0nVdqy3ez5+uuNxseTm/p53t7ekSQxS6X+n51Fme6oiZ2h1RPp2uwMgiAJcL0RgYRiCqsyRUvLsxTWmANuzWDwu+fjhll5KlusNVVHTlg1DNzD0PU3b4rsecZRg2x5VVVLkB5q6YqhLHh8XmH7CxWzM+STBs022u4wvn10zTsdsdjsGCavdjg+fbkhGKZbjYloWpmkShAm73RY5KEbjFISg6/RDiO9HeI6HZZvEcYrn+WAolOwRQnAoKtb7jLKqMGwTZQjKQ4brhsRxCkNPuXuk3C/o6gInCIhGU4Rp6in8uNM2DFOzqo6F+blAv5/aDTCUOEoyDTAMFANy6HSBCj7b17+3sP+ok9S1LeJkikLh+RGG5eALQds1BEFC1+7wPIfp5IQwcKlrSV2vcV2PoWwY+p4wDvH8ACkkXd/Rti2mWWBZYLs6PlopieN4CAyGrudQ7LBMG2n1SNlrTmjfHaV4DYc8Jy9KVF/TFIVuPxgYhkVelKy2a7KiYLnd6/uzoXGVzy/PWW8z2qamyguS0QTT8mhQSDlgeR6eq4UWXVeze9py/3DPZDbH3wX4vq8DaudzikPB02rJoaqYzCb4nkde12SHHQ/398zmM8q2Ji/2CFNQ1TWyayiqgkPdML244quf/RLXtXH/r/+Tx5sb6rzgi5eveNpuUMcAC8vS7CfL8bi8uKCpG8qy4Ozyktv7W87OLzTEWEosy2a9WpBOT3AsE9m1SNlhmpqZ4Hk+796/Adnhml9yfnIKSnFoGoauZzp/prO5qpL96h6/LRnPLik2T7hejOm4lOUey7QBdbxffl+gAmGo42Ak9NJeHC+jKOTQfxY2C700RXxfmD+wfvoPi3ToW5pyR2EJLi6fIZVADR11U2KYLk1b4LoWjm3oFGBXC6AdN2C3PWCZNoHvEYURlmHT1C0PD7caC2ld4LU+hilwHA/jmF7StJV+vTJtEDAohVR6nzYoRVMe2G8XVNOE08kVQ6spx/l+A6ZWFzmOixtGWM7AdrsnOVqdBYLJbMxuvcV2HExL4kUWqjeRhsAwFJvVmru7O7L9hu0uY73b8LhYcfnsmtevX+kVjDKYzyc8PjwgFNzfPhAGIcI0EIY+7TAE+50m+x12O1zTpglD1NAxCJskHSMx6QfB5Re/pO86ssOBv/3ZX9AD7z+8oaoaZF/w/sM7wmjE5GicKw4Hzs4vkfLA6ukJ6xi5qIaeri4Q0qXHxnUcfC/GMDWOx7JMiiLnj9/+gcko5eLiBVFiIaSgLA44fsBofELX3VEUOzAECoEXjY6LfA/XdhlER9OUulD12YowNAXs+6ldCQP+o9Z+PEGF0J/vjyrS8lDQDeAHI13zcmCQA6PRhL4fcF0Hy5npadyx6YWe2tXQ0XUdhiEIgkgTQbqWw37L4uGRpmmZTmc0VUUQBTrIS7Za1T20BH5EXZeI4ze0l71OuLD1N/hwyDg5uyJNRyAsDnnO7GTObr3GtS0c22GWTugUREdN64CBbQnarscNYyZpqNOMfYdhgK7We9P3b9/yT7/5NR9vHzBMwc2nG9LxhI83N7z59g2WZXF5dcF0PGYyHjE/mVBVNY7jcPvwgGfZXF2dc3P/hGFa2lS4PyCbjsQ2sQ1TZ8hLwWa95ubdHzC8gOpQkG2/5W9+9XdEnkfX9rTdwChN2W72pOlMn8ZyYHpyiiEMptMTVquFzq+yXYJpSOCHlHlG3zYIpc2BpmXi4tDXPePJmMX9Ix/v7zg9O+fqdIoXRtRNRdu3WG5AmKRUTaGVWfs1o8kpQkodNNZ12smrg9P1DpXjnC8MPRgJcRyMBj0YfX9qfj499WQvvm/5gJI/0j6CgrbVaMay1FGHjuczmZ5yd//h/+XszXotS9I0rcds2Zr32uPZZ/Ax5sisrK7KUnVLXNES14gL/gJc8ftA0IDUalESgu6CJrMyI9Jj8vFM++x5zcsGLmy7R2ZBJZT7TUihUIT7iW+Z2fd97/u85KOcUCV0fcukmHrdaOmZpEI4wiigGBdI5zDGUtcN9fFINsoJZAhCASHG9phBn3z1E5TyYbaIAKNbdN8hRUAQC0Bz2K29tlIuMEPPdv2AimPSfMQnn3zOJ8DLVy952O2R1jGdjkEKNg87zi7OmS2mSGPIspTRtGDoLUd9JFSSN2/f8u/+7n/l+u6e5XLJdrPhdr0lfvma5XLO06dPWZzNSZKQbXlgqB2hFNxvVjR1S9f3nkE6HtH1mof1A0pJgsBji9qhQaqIbDrn9avv+PF3f8+r61tGoWQ2m/KHF7/jL/7mb6n7XzLogbI8YLqG/X7L5eMnBIEizycMpqXrGlQUelFInGC19hu0YszxsPMx5se9D4rD4qxmPlvQd5rtbs9vf/9bnP4Fzx9fEacZdVWRhCFpOiFNdt5ApwLapiaIY0xb+5GRM56eKBzCeWWoRJ4ao/9/V7uUp+J0+CCPjx1BWSEIhKA8HujaDm06ZvMlzhjsMBCFMXGUAJrZdM5+v0PbDmt6wtCvNcfFjDCKkNafZ0oFJJFPbT4c9/RDQxhGWO35p1GcYvSAPTHijfZc+TBSJwJKjNMtN9dvSMKARIW8ff0K6+DLr77m/PyC427Hs8dPkRbPPOo7HtqaWVEwNDWHB+fBr33PsywmCBKSLObu3TX39/esVmuqpiFvatIsA6VwOKquZ1eVDKbn+sar25WSpEnMj2/e+msXQdcP1FVDmCaEoSIMI+IwYTSeoXWPG2758ftv2N+9pqlrvzETIU1d8vf/x9/zxZdfMs1yojyjrEa8e/uGQECsIoI0whlNHKes97fkeY42/lYrh5ayPIKz3n48+FXyMORMJxPiKGYcpFzf3LLb7+nbmiSKSbOM8/mc1XpN28IoSxmNz6gO6w+qpbxYeGPd4BVwvubE+7+cgL/D/2Ok9OeudmutP0FPxf1RRWoQREHA8bin7zqiRBGGisN2xdC3yDgmSVMG3RDHPl7cGE2SprT9QJwmZEnsGx7dgzHEKkSFfmzSdTWz2ZxiPEFYjXQWIdzpByNRUhAFEiMFKg4xQ3/6EB0OfMJckpCkGfPlknxcEGcF48mI43YPQ889lnxccLfbIpXCOYt1msl4hAwU+/WOcT6jq2uu376m6nzXO55OUUHkB+nAvjzQG8f3P7zBDJrPP33OJC949uwxh7KkKDJEIBmsQZeaXmu6siKQPj1kMhkjhUCchBkEkndv30DbEApJ2fYkUcCbt2958c0/8PWv/5beOc4Xc9I44vbultuba8LEj/oePX1CnPix1GQ647jfIRGkaepjNB9u2R92nJ1dUtZeIZXlBYGICFVEU9UEYkQzWN7e+OgfgtDnPqlLsmJBGEjK0gtNcI44LTBGY4ZTYqHwHf7PApLAb6JOhfsnVzt4lRu+0bLGnq58/2xQ6iMhutZBFEXsdxuapmI+f8rQNBwPe/SgiWPPfzJ9yjD0KAlRoCgmEzo9EEUxSkmc5MOuHvFH4wtrffTLMIAdCPBki2FwBIFCBgG98HlOQsDgvMVEhYrquOfR+RVZGhJsBfc3N4xGBQtjePPtNwRRznIxpchTyrLiD9/9iIozpB0YuoF8lJHFEbruaSmxwvH999/zu99/g5OCTCX8+m/+ms8+/ZS667m+ueOnn17SNBveXN9yd3PPZ59/wmw5Y7vakI0SsIb71YrBGMrySDGZ0nY9UZozGs+8pbdvMX1LEp6jtcN0vjiFEPSDwTUeu941NTaKUU6QJzFhoJBZ5q08hx3z9gytHdbU5MWUMEm4v7thfnaJy0A6R9cNqDCk7Wr6vifLHdZqwkix2+8QQtB2Ddt9iTaveHxxRd10XN/d8PjqEWfLJ4hAsT9s6NuaIEwIVITT+oOy/rSe5z27yxfdH03yEUjhTu/Un6/298UppUCpk2zwY4o0DARJGHGwBmt6IhVT1zXOGtIkQwY+ZCoMQ+qmROv+5CvP6bvudJwPqDgjEAOBCigmUwIlkacVXt+19F1MrMTJj20xfUsgvfLej6ciQhUwBKCCiDjy4WdRnqHwb8u2qfn+D9/yk+75t//mfyBIMp49fsJf/dWvmZ1fIk/k58WsoGlqhsHQ957AUTUVRlrKuuH+fo1SMb/4+ku++uw5j5/60Ns0TUA6ZrsJr356za47cre65+/+l/+NX/7F1zS1j4YpDyWHqmY0GaE7D9RtqpowjJkUCX2j+PTTT3joJKPJjFW5RwzWi5k7Tef8dKM8HnBRzLapWV6ck6cpnR5YXV/7g0EPDENH33VMZi1SBp756iw2kOSjgstHj/246uoZQ98gcBz2a6QUaGd5uF/xKv2JclkyGWUs5ueoJOTt7VvatmH0q79kPFnQNHs6YzFDSyADemv8lP59UyQUOId1PUIEf3K1i9OJ+o+vdiEcSsWAF73zsdf9pChQIiAQoHtfdGW9J0lzz7Q3HQ6DNuYULuW8njFOEQ6avkVIH0keCEukvLu0rUqSOKapj2T5hGEYiIMIFVjaZk/ftwR4sUIS+0d/qBSpOv3hA6irIwJHMhohNls22ztPbrt+x9uHA1V7z2+/+Zbf/OY3/Nf/1X/Do+U5bx4eCJcz5Chnvzswm4zRfU/V96zW9xybCuMc4/GEX3z9FZeXVygVoEJP37hYXhAqxer2jsF0vHt3x/phx7PPnvL00WPiKKDqevLJmKptqcqS0Fp0r1EqYDxfUG00qbSIruby/Jz7u2uavicUAmkcwvV0XYtSktVuixQSgcDogc16w2p1S6hidD/w5ddfc39/z3G/824Fa9gfdxQT7wmL0gypPCWk7VvyJPXFZA2z2Zyfvvse9xrWuy2XZ0seP37GxfkTTD9wPGy5Xa24WJ6Tj+YM/b1XxEXxzwUiLAI/cbFYpDjNTxF/crUbY09F60/PQCkC6dGVTpjT0+Cf/vXni3Q0pTruicOQvqvoOj8WSpOUqtyQRBFRoGjxAtsoSYmHjjCICKVD1iECn92ppCAMvC/eOUu5D7DOoBPt0/OCAqslRvvHdhTGBEFIFwQI1yOsQaoEIQOcHbxD4LAnsJqqLn2O+uKc4XBgmoXMRjHTR3/Fty9e8Pvf/4avvv4L6mEgS3OfdaQCHzvZNMwmY16+/IH9cUfVdlw9nRGnyenSEj5/CB+wNvQDV4+uaH7sONQdZbnlxTff0TU9T588Yhg0bdvRVDVxFHqVmFIYZ3ESRtMF2f2KcdkSCcmnn37Cdy++RxuNtJIsFOi+Y7vbEaYZOMnbt9dcXl1RTCd0Q8/DwwM31++4uLhiNptTlUcarSnyMdoM7Hc75vMzXNcilMIZRSAku/2G6XROWTcs5jN+cI798cixrmiqijzLWPzrf82zZ5+zun1D2/asNxvyOCbLx2iz9RMEFWF053Wip729FCexyfur3p0aI+f+X6/29xtGTpilP9Pc//ki7YeGqqmJwpBEhURKMCkyZvMp4/EIpRJUHBAFFzRdQ9v6N1AcJYQqoBu8QcvhkIFE4OjbliAIqOuSUCm66oCJQ9R0hJABiOGEmgyI4xSBRrkAbXok/n1qrQJraesj58szHl09Qq4eaNqWq0++oPjmd6TjJZ9/+ZckxRl/9+//d2bjCcvxGJzwOl7j1UHW+C/ZGtgfGqbTKVcXS5T0ALZAgtEDoyzD4J8nFxdXICR/+PYFZV3z9u6O3hiWFwus0TysViADojj2vvg8Z7PZMElzJpMx+fyMSa/J12uGUcHzT5/x6vVbrHFcns08nkeFuCDCGMPZxZKiGCEFPHv6FCEl282aw2GPimKiMPYUbGeQQejhxtaRZiO06Vk93CJxJFFEGAZEoffjzxczNpsdWmuG1PCH777j2bMnfP3VV4RxjDVer+DZCwVZDof9vc9LQJ5mnO6Dgk0I4SEPwhfoz1e+RakIkD9f7eJnSZ9/t36knrSqjh8ch3makycJ49kl08UlUZQy6IG29Q7SKY7DYU/btT7SW/cEStHpjkAIlAz9gF8Fvsu2GuEETVUxjuYEDrq2RAYxURihnSOMQkwnCEWICgOUgDyJ/XKgb4mk4+LJJ7x+8Xtmkyll2zJZnjNfnnO/euCbF98wXV7yUDb8t//mv+e//M//C/Lpkt55o9i7N9ecLeYcDwe6tsVZQZZmflh/tkA4QXVsEAiyPKVsDVme+SbQWj77XNN2HTe3Dxz2FfPpBGRAPimo6+ZD9931GmEtbd+RtB1JPmYya/ni+WN++80LchXz6PwMaSzn0wLrHOvNlnQW8NkXnxNYTX3cAx7RHkcx1bEkfOYLyRpNkiQe5hYqoihhv1+Tj8aEYUQaxXRt7ZmixhJFikH3nJ9fIoPQF3sY0fYd3//4kourp2T5lP64xVpD0zUIkZDmY7ruSFPt8VQlf4oKODVGEiFOh9JpoB+cGFbW2pPx8v30ys9Lxak43Z9x4v3ZItVaM3Q9Lc5rQaVgef6UyXyBilL6rqEqyxMvX6KCgLKuqKsK3dee+4OXlrnAP5aTyNs1rO49frE6MpvPMLpFSK+ykoHC2YEwjCDOUICQliRSTIuCQEjK4w5rBpz1WxmzXpNFMWEUM16cUfYWtbhg9fYHtrdvuBUx/1ndcVkUHGqLCCRWgHWWodfIQNBWNefLJbNijDGOSAm6rmdUjNHWYHVLHPttUJYmnF96k9r9wwOb9Yb1dsd4OkZYwXZzoGsGFucLkjhGhIH3u7c1RmuGviWQ8Je/+IzOCu5urqmPB2ZTH8grwpBiMuZYNrTHHXEokEIxGhc+a2p1T9s2PHn2nLb1H8Tdu5osLygPO5QKaZsaYWE6W7B+6ClOsIgky5BCEoWSp48fcZzO2G43aGNZre55d/OGr778JYSNJ5ikGVVdE0UTivES3bZoITHDgBNeX+qcOzVTf9QYyRgcf9IY/ax2kidbyZ+xiX74J//MLyUkWOi7nt1hjbU9URySpIl/T5oeGQXEaUogJUkyohiPiU/deBSGBPhUkTwbkSUJcZowGY8Y5Zm/KoyXkVnnkEFMoGJkIAlD/+9IkpQwDkjiiHFRMBtPKNKEyaggCiRtXeKsoTnlbgbAbD7luFvz/fff8Ydv/4HDYcexKvnp5o5mvSILU/J8jJCKpu0YTwuGwZCNR5wtZlgHVV0yGIsQASqKMM7HVzpnvKYzjHBWMC7GPHr0CCl9tE7XdIRhxKMnV4hA0DatN8R1PU3bw8n2oeKYQIU0xz3DYU2M4fxsynS+8Mh3HGGYkCYpZ8slN7d3HI4Hjvs9Q9exvLz0lL2+I1AB1gzeaRvFnl96Uk11Q0/XD2T5hHboGfoe6XxGlwpCRsX4JLXMcVKwP5aUx5bNdkOjHZv9DiECmrah7jX59JxsNCY4RQhZq0+jJ+HnwH9kuLPOYfnZSiI+dP0BnDp+/0u8n2P980/SMBAESiCsw1iL1n5sU1ZH6qqmriuibIKKIwbdgBPkSU6f1LRR4r+yUHlmKZAlMVEUMZlOcUOPHlpf0NKPpBD+xAyDEALhu0AXIbQgVoJpMSFNEobeUgRjQmE5rFfUTe8ZSIHjuN34gN2X3/Pd7YauazF1xbHf8dPba/7TX/8V0mq0lUwmOaEKKKsGKwV5mjIpCoIgYJRnWO1lvX3XnqYZmuaUxWmcox8GRuOCsI/59JNntF1N23QkaU8xmVEejyAcx7JkXIwJopDyWJJFCVGSkVlHVe0JjKUdNFkxJkgSEAFhNGLQGucEBodxPmPJGMv07MyHcwnBerViMpmcrMKef/BeAb84O2f9cI8eLOVxz2K+9AFv5REVKg7HA2XdUFUlUZxwNptzPB748afvidMIp3v6agdCcjhusSJgOpsyXjyibiqckASncDk/gnKn6ZPvPzgN9sU/utqtdX9UtO81px87Jw0jIhWipCWJIrJ8ihsMu9UDx6rmUJXMFgGuDryFA4tDMRqNafoa2WryviNUEmd8mp4KJKNshLKG425Lk3bEkfJQNClQQYgKI6SURGGI0S2BFKhQeSja0KGHliwpyEJFniZYHG3l/5iBCnj27FPSJCW2PW8ftowDQdNo7lYPDBYSa1FSYQw4Y+mbkuPhiHWGMImRwqf4CSfJ0pS6bqna1gdalDVlVftkQBUQRSnOCZ48e8r93Yrd+gGxFxSTCUni42uauiZNUpCSwQyUdYmUASrJyCcTApUQjcaetS8CiukMIQVt2xGdh6ANV+cXVOWRqq7Rw4AS0LU9aZYjhDgJxx37/R6jB4JAMhp6imJMVZXYNONw3JNlOVJI8sxv3N68fUMcJz47KvdC8OvbG9I0JQgcfVXhUAxDhZQRs9mc2ShjMr+i7X/0gpOTGurnDdIHyegpVcSfnu+vdvF+l+reG1DsSabyEUVqnSCMFZEUzGdzxqMxQ9+w2e851h1l3aCNoNENk8mZFxO3FVmSMp2c0US1f6sECm16lApRKiBwjiyNKHI/oJbSY6rDIESd3rb+TfN+GmwJhMYODZ31Sv5YRURpArpnNl+CFazXaxaTGYvLC776/Et+/+IPYC2dXy5z8+4V+82G8ThHBRFZMWG9WvH40RXpq1fo3lKMJ4zGI5qywmo/AzZWo4eB3vqfSaAU/dAzDAZt7InNKpnPF4xGCU4PNE1DnmfsNjv6tvNyvjxHWoNta59jmqQk+QgnJLPxiGB/JM0TwqQgThKEcHz37TfMJx7Rno5HjCYFh2OFFYIw9JUQqJDqYfXhQ+ZkJ64bjxqPoohwsqA7ZVRlaUZvDEkSooLAb/xwbLcbZrMpWZZyd3PN+cUFg3GsNmuSKGa73bFab7F64GJ5iTGG+rBC9zXDoL179KQf/Xnz9I8bI1+cvnRPKqrTE+GjitRYi5SKMFacn10iRcB2t2F7OLAvK5wL6I3mfvvA5aVhubzgYb2hKHLSMCRPY7Aj6m5ABIo4jBhlGdgBKQLyLKe3PopHBdEJsBX769/PfvBMEE8eKcs91nSEMsSZHoFFan+CCOmNfm1TI8OQv/2Xf8t/9z//T6RK0g3mFDmzoypL0BrdtsymU16/fMXhWKKkIEkST6bT3uvu8G+0XlsQkv6koUySlK7rGIaBrmv9KaktcZ5hdIcLDbfv7nn8yaMT6XpJXbUM2iCNh65JBMN2TRB4FtXQw3hcgBSUhwNNO5CenA7X9/e0x5LJePW5ihIAACAASURBVALCsby89PRC52jqmjj1kUFNU7NcXiCCnOP+QFV52vKoGHvPWaS8j18ETEZjsjxjOp0hnePy8oq7uzuMgc8+/YrddoVzgvFshu0tgzFsDzvi23c0Ve6F7uNzIhViTct2fUfXNlh74jO8F/C9fwKcCvT91e6wWHEa/COxH/sm1fhTxImYYjynH3o2hx3WBrRtx2AcgzZc315TNT0iUBzLo++Y05jFeESWgdYVgZREoX/rRaEgEI4oDBllGVEcEoUhUai8nzwM/MzUGZxwOCGwfUfjDGZoyZMCo3vs0BCGgiAMGI1GyFAyKkZorfn8V3/Nv/z1r3nzP/5b2qGnM/4NeahKhDV0VU2+mDKdTogiz9kfj3OSJDpFFA70fUdbt16CFgYMevBbEmswdkCbnqoc6NoWFQbIYWBUFNxeH4hThTWOKIlZ3T+Q5TnO+bTjzW5HKAP00NP3HYP1H0WUpsgwom0NFxc588WCQClefPM7cJo4CU8UvQ4pHFoIVBTS1Q1JnKICvzRIwow0zViv74hkyPG4J8syhFA4Cb0eiKKI5dk569UOFSqkkCyX5+z3e6zTPH76nJt3b3EI1rsHsiRhsVxwc3PN0E54e/OWcZESyYjZbEFd7dFDd7KWSMD4xsidngAnSd+Hq12IkyBFfGi8PqpIrcWPaU5dmR1ajHFoD1WjahqME3TDwKE8sN1sGYYWnPS/0SBiko2x1lG3NZEKmeQjsmREEgjasMcFAUoGRHFINvLXnFLSu0qtgDCi6xt03/mEX2dpRUVbB+g0wYUB0mkGPTCbzOjrisPDPUEU8Te/+kv+z29/4Hff/USne4qiIElCjtsHbJwg3CMePXpMFAdMiluM9l+2CySDsxyOXv3T9D0yjGjahr73c8muHfxoJQgIAj5oKoZBE0cROE112JGmKfWx4rDd8KIs+fKLzznuS98NBxKtDT/++Jb52Qx5KJFRxOPHz6jqjsPxyG6z8RJAbfnhhx95/Oy5R/EUBa6qaI4tWeqL8t3b17RdR1SVpElOEmcAuN4QSD8Ci5MU6QR5nnF19YjvXnzHsSwRUjKZTZGB43jckyQpQkqOxwO7w56+6zm7uKJqNjizIfrxe7744msC/L9zPDtn6H2Mj/vQRHlPvnDidLU73Mn2DNK/W4X4o5P3I4o0EJI4SlEnGOpolGEGTTMM9FpTt4331pzoGXVd0fUtVV1j3IKz+ZJpETOezmHn0+jCMCKOArI4xOKIraebZNmIUT4ijGOkMPSDxpnBX7PCMdgBpwcQ0PYNdSMY+gSXJNj6SJIVGANdP4Bw1F3PZ7/8Jb/8/De8vNsS5JZPLs6IbE/TdYRxzOrmmmg04ti3PHnymNEf/oDRPW0d0A+Gpu8JhOBY1QxDicX5aYE5BfQK6RsCvJ/eWj9qiZOUWAXc3q2YLZdkoxzZSapjjXOQjf3pvd5u2B+Oniy32ZFlCbKJKEcHHn/ymV8a6AHhLIiAqm2om5pu6OjalihNsUb754oKKcs9URgxhDFCSJI0xViDdYahbVBRhB00SNC652J5zqgYcXt7SyAVjx49Jr6MOR6OvHr540k3AHk+QTrviGj7niSOWG83JNdvuDw7Z7Nfs5zNGU3OKHcr9KCRqA+De+e016KcTs/3V7uUXpfgPlijP6JIE+XfFBJo6wo9nlK3LZuqY3/Ycr95wBhLXkxI4wTrLNvdlqopGQbNfDZjUmSkWc7YGtrjgartUcJS5DlxnHOsKw5VSZKkxLFvrLBA4LzHJhCYKKRrBb31/HWJ8IzNQSOsQQ0NTC/Y3q84f/qcbDKn3qyJP/2C/+Rf/Suqtocw4dPHF9w/3BGNCuZBQlNWJNMR99cPPLs8Zzwq/KDd1BgLWEdnNH0/nMh//kfadS1SKm+/liD4GVYrgChJqbYNZ8sFk8UM6ww3394wGmU8bB5QScRme6BuexqtcdahywbtYDKOqduaptrjRIgIBNv1llGeM1/MSdKMJAqJk4Sqrui7HhU6zAkjLoXwVDwZYKyPek+zjLY8kEYx+80DUexVVMV4wqjI0INmu93ww3ff8dXXv6CPB97sXp7W237NqkLlm0jtECIkSnLevbumLUv+xa/+mrp1jMaXCBzH3eYD5eT9le53+z9f7e8bK4dPwvvoxsk5X+1BINkddsRpxqHcc32/Zrs/+KexFJ6ENyqYzabU5Zr1w4F7IbjYX3G+XJLnI4rJBMwF9/crhq708LIk81ZX61VO+Wn21/c1EkEoIyDE9A3BkdMf1HlspDUM/eBPirbB9A3FeEwUBmxvXnHceWPZZ7/8FXXb+FNRBoQqhDjy8jznmAvFw2rNfDZhUow5tA1GO59Z1Tc+fgZHICXaGIRQPtFv8LjLKAqJotPHBX5NbHoOTUOsAs7jmCSOGbTGGkPXdSgV0tQ1VVkx9J7ROuieLMuJ4phDVfMf/v1/oJhMCFVInie8fPmK2WwGSIrJmMlizs3djR+Y946723eMxxNwjrIsCeuS+cInCFptQEpUGJFkI7qmpmsqrHNEYYK2lkwpVqt7sjw9wXknmMGvtvf7PVeXF7RtS9s29EPvo30Q/O7bb5gvzrm8OMO5hOniKdbCYXuHs+JPagkE8kPQ7fvT8zTcd/90bOOfLVIZ+OoehoH7u1tUEFG3He9ub2k7w2w+ZzzKmYw80ubZ5WOyk2uw6T0Ut2ka2q5jNp2xvIwwRrO6bej7HoUjjkeMJwVRHBBFoVd62wh3gnwJLF0Q4qzFOQHO4qQPMDBWMxhDajqvkopiHxUjPcgXGZBMpjz+9As293c0bUc0mhAVM4zuKMuavh347LNPGXrLs+dP+fb772nazjdPvT+tjfXdfRgqmrYFESCE/ZACqM2A6yBOElzX0DYtxjru71bko/EHgUjTtfQbw+PHj8mLnLvViq7XzGdziiI7BQmHqCihrRuSOKLrNIGMSLOUJInp+57dbkfftQwnYTkC7m+vsdowP1vQdw3WZlTlgSzLadqWUTGjbWp649/vQjgO+523VJ94sE+fPePhYeWxlNoQxQlZlnIo91jr6LWm6Xq0thjX4NsjyYsX35Jnf4NwliiMKCZLD/3d3YNzH05J3xx5rZT37b0fTw189HUPDq01bdNhjM+63/WO1f3aD8WzjOePnnA+v2A2SVlMJyTSJw33dmA8nyDwW5rJdMZivkQ4TVcdqKqa0wuFLI7Is5woiun7jiBQgCFWCntSP8kPWwt/TWhrMA6s1p72V7cMQUQ+nSPCiNvrP1DWHYemQYYJ6XxJv9kg4hjjNN0wsDvu2O32TKYjrFTkeYr+/QsCKelbDzPrnWMY+g97ZmctgQwYXIeKFNYY2rolSfxK0BiBkMGJ4CHY79dMFwVPnjzi5atXWOup1nXd0rY9eZ5xdjZnNp1yfnHO6v6erml5/OQJumuZXi64unzMw/0Ny4slx8OBXg8nh2pIlhfEcXSy9yS0XefJdtpSVyVZmpGkGcPQe59a33+gxSCMJ/6FIXXdEqgIax3HQ0nbNpwtl4RhxNnZ0o/b2oambdhuNzx++gzdNzx69Izt+o7ff/N7/sVf/gVleWCajxkXc5pq73XIzp08TD59W+Dxm/YU6uBwH6/Mr+uGvus91dcYVqs7jjairGqqpmWUjzBYsixkfpKSqRDmszEIyWy2JC0K6qblcNizXJ4xO7+irSvubt7S1zVDW5FkGWnsd/lNfQSr/d4/9SQ4M3QEMvDKG2sQToI1H9ibVvfI9kiyfIq1A3EUkY1GqCjh4tEl727u2R4PpOMpSZqy26x5++4NCMn19Q1h+JR93fD8+RMm45xtVZHgU1LiMORQlRjjUKEfKykV0LY9QdAjUPT90UsRq4AgEKRZikOzfdhQHiqMxYdNNC3X19cc97sPzcJ7xVAxLnw42Cm4IYlj4rGPDuqHjsPxQNc1NG3P1aMLurZhuyuZzs6IU28Ln0yn1JWPDicIsFbTtB1KSgbd+VgiBCpQDEODEJ6/pVTAbrfjzdvXWG2oXcfQ90z6nt1ug1IxTdvgHD5Id7MhHeUszxYESpJkOa+v35AkIaNRwXqz4Vdf/4K8mHHY3hEQeKjZaerjeA/XdSePFCj5kXzSpmno+p5Ba4w23pJ8KNntD6y3e+4eHjiWO6zWqEDRtRV1U9I0HQhBHCnm0xl5HtO2JdvtPTIMWVw9ZnlxhVI+78gHQPTUxz31YUNbl/7hbd1J01j9rFd871DkhHhBgLHEtgcHzbFE24Hp2QUXjx8jrPVIn64nzjOsM2xKLx7Z7A7crm6JshilBGVdE0cpdrAMg9dmWgShitCDoalqtB6wTns+q7Y/d89953/oWtM2A02tGayl7XuGzssdF8szwjCialqqsmIyHvnDoKl49+4d//C739G2lRdj6563b99RNy2rh3tfpHogyVKapiVOYoauAQxFMSHNRlhrPa9ACKqyREUxTVNirCaMEsJAoYLgdNtKLF6fK2WACgKqsqJtW6zRCBxplhFIn1rYdX4G2g0Dbd9TliXWCbrBW3Cm0wVv373lzZtX3Nzd8fb6FpVMkIHigxRagHWeSWud9YN/BAEBuH/6vPzzoud+8L4U6x+4zjiaqmS7L2kHiznpCYehw2ivOzwcDjRNRdf1GNszPVsShxEyOD0DdEc+nfqxim25e/caJQRVuWcwhro8ECUZ8qRwssYXQG+MFyifvj7hBNpYz5dKUwLbY+sjHZKJSgmnOeubG1Z3t3z66adk2YiH3Y5+8EsHEUas99eEo4LNdo8Ujt3uQJJ5nHdZ+RmpVJI4DKlw9IMfjRkTYE+u3mHoCaSkLGuE9KG72mqscBRFTlvXHA5HLvIRxWhyIhI64sQ/YbIgQA+a4+FwcsDuvIcsjVndr1g9rDCDdx98/vkXqKClDUPOLpaYwVBVR2QguLi8pDzumS2W7DYPp6eJN8pprVEOkjTz8r1Aok6OiTjym77ZdEw/aKIoYjqZ0vcDSZIx9A35bEnbvSWOE9K49+FrxgtnppMpdXNkPp16y1DXYIzj5cufKPKUdDSn2q9w2ms7hDhtMoVAyvdJeALzsY2T50Z6VJ9SgV9XOp8Mp7VhOZ9xNp2SxTFlU6Gt4XA4UlU1vR5Y7QyjYsZisSBJc0ZZ6iNYkpjx8pw48bntx+2Oh/t7+q5H4AMl+sZQuvfWAoszA856G6xz3g2JE1grMEYjhg7ZV4hkTKAC+q7l5U8/IgVUVUkYeKJb3XZUdcV2v6cfDFXVcr96YD6dcKgrZnlCXdcMw4Dw8xIMnL58Q9t1VLUjDCTGGrRxhIHCRoJDefQimJOvx/hpNU3bEccxWZrx+edfcH39DhFIVvcPKClRKuT65pYojijLI0+eXHH91pNenIAoVAyDZr1eM85Trr788mdy32ZLUx4ZTwr2uzWBCinLmiSOfA6sBGMso1GGtgaaFk8B8ivSKBRo3aFkQFLkyCBgsVhSHnce7dn3BG1DP7SowBEnHp1UVge4t35RU/o05kkxYjo/Q1pLWdfc3q346tNPyArDcb8Gp8FJLwEl8P//8D9XKT/S0gySQElCFfjAWwdppIhVQItlNslYzhZMJzP08D6Vo+dQHjiUJcZZCH7Lp598zvMnTzg/PyM9gc+IIrJkTDJZMtnfoULJu9evkUGKHjR912OMReAw2niggPPP7Pfuw950GKxnVGmNq0tkOqVtdtjeUpWnzY4MSUcFWZrx+u07NvuDtx03Nf31W/Lcr0QXy0umT69Q8jQTtF4QbbS/+rVpaKqGwWjCIKQbOhD4rCTn6IbW6yw5dcJVhcR4WvbxQBTFPD7ZP9YPD0ymU+IwAqDtW5QKMdby8uVr9vuK84sFTmsCFRKGDU1T09U1X/3yL4ijmMurR7RVfUoeycmygrZtKEYjtusVcRgRRCFxHLM/bEnSDKkkzhiftxUn1G0HCI5VxaPphP3+yOrhlmKUY8xA1dQ8rNen2aofFSZxSlkdT4a7B7Ikpa57RplECsV0NqZvK+quZltWjNIRaabp6p2/BU+KDP8uDQhVyntZ3z+7SONIEZzmWl547YiVZBQLKqsIg5RxMSIOFXV5pOo0bdfzsFmzelgzyqe8MW8wToAzzOZTisUCpIeREUTINCWPC56mI2Qcc//uhsN+S9u1yMHzqz1OUuAw/kXqJEifATT0xpP3REzkOrTpgYAoSZjN53R1hTM+P6htG9abDePpjProxRdJkvDq1UvGxYS8GJPkI2aLGav1A9Y5VOiV5lKAMxrrBv8utV7XIKVkaFsC4TBW+sBeGdB2fqYI/i1/OB7I0pzFYsHl5SMkgsXZEq01h+OBNMlpugZn/dJgcTZBa4PVmmLsfVC/+b9+yxfPn3PYbbm4vCRLM3CCtmvZbh9A+LicJI1J85y6qRipKXrw2EejtZ/Rto0HwFlD3bZY5zDWsZhf+A9FG+IoPSmsAvaHPVdXT/zP1khCpeCkIz0p8dDGsNtvabuStq0p0oRQKa7vbrk4W1AkCWKIEUOPw2AtBNJvxjyK/COLNJDivZ7V26WcQCE5y2NuDkff/Q+esrc5bCjrgapt2WwPvHz9ltmiZT4fo3nHMPSkcUReFMwvA4QK3wsOQUZEk8c8/WVCmn/LqxffePZU13lPlJQMQ+s3FwS8n7b5pZClNxpjDYHTiL7DOE8/2R0PJGGMxXF3e8+PP/5AEIbst1vWG7+Q+OnVO64eXTKbz3HaUdUty8Wcb6xFW8ugNU3T0Xc9dVXTtB3idIVL4Zs3KQUIR6d9ixCq4PQ80PR9x/1qxWwxI008qCLPC64ePWG72xCokPninDD0p10ovXhns93y7t01n336HKUiinHBV19+gRK+KIMwYDqfs9+/pCortB7QZqA+lF7/EIb0XYO2A01ZMxqNPFTuw63QEwpfcHmWIaXi5avvmU5nJEnCsTyijWYyPkNfOC/0thZH7eFoaUJRjDlbLEA4tm1DP2jK45G6bMjSkIvzc6o6YpSPT0KinGroENYRBNHJXu0bzo92i74/PQMEVttTZ2uY5SnC7bhfr7h/uCVVAfv9luv1lsPxyP16zWq9Z1/3tF1PUfb0Q08YRYwmY74YvGUjynNEVIAsgACVLbn4PCMbzRh99x+5ubmmq3ucEGjdI0R/WrXJD/5xD+CFwVhCYwmHhq5tSaIR08mUF99/T5aErFYb0ixHhjHIgK7rOL+64u72jtu7O+q6Zr/fEwhQUczQ9/Ta0HYtXd9QliX745HDsSRJEp9GJ/2Gya9ELYN1OOsIQy8caZv69O4LT/nvAdvNhkj5zc8E62EXWUJVlzjnePfmNavVAyryxsWuaekzv906v7jgcNhjreH67TWPnzxmNp9xPBwRIkGpCKmCE57SorWmqUswlgqfN2+Npu8b6upIMl8QhZKzswWv37zz27DAi3022zXH45GHzYbp2IN6rbUeqHHC6Ur53mznwb5NdUQ7r4yTIqHvNYfdnvF4QjHKGWcFbX1AawNo/5Fzmtd8rFQvcJ5NpYce4zTWeTr6KEsZBZLXb+/44eVr0ijlULbc3684Vg1l1aKdoz6UKKVwTuKk12F+++J7hrbh8fmS88slozOLSAWIHJCIcMT48S/4ajLn/P4V63ev2T08cNiH7HdegS4EOOsJze9njRZPMw6GmqauqQPBbDb1UThCMRkXHOqW88WCH1++5HA4kCQ+s/SLzz5jPB5z3O949/YtT549QakAXXt9ZN8N7Es/KzVW+519HNJ3Hf0woI0mtpZmMAgp0Fr4fKumRUrh7cbG0rU9k+mUyWxCGHmQgpKSNB/z9de/5GG9ZbvdcaH8RzQsZhyPR8azCQ+rFYvFGdPxxIc2mI5XL1/6jjvLMdrQ9v73q5QiCkN6rVFKYXuvve26FnCeU4BDqZA0zRkXBWmacdjvT1QXcXpH1wx6oCpL8rwgjUPeGz36rvdM1cORIPD6Xyff+5oceTEBJSmbmvuHFWGkSJ88JYzzk6Tv/enpo+A/mmBiBo0xw+k/7FXpxliUlFyMY37Y7Xnxw08+36dtePP2nsE6qqZjMP4L2x0OnvxsDXG85na+Bmfo6hptep6FCYkzvlBlBkgQIWHxiLN8yezyM6rNO3a377h+9SM3N2/pe0tgPCPTnr5FnxdkEUYjh5bj3hCnCYv5hLuba0QQMR2POOzXNF1D19VcXV2QZannpGYJF4slwjhCGVAUOXebLX0/0A/a7+StRp4og2bvU4lVFKCUIo4cRvcIGXg/2NCf4AiCummpqoY880Ka1WpDlkQezT4ek6cZJomQMuCvf/1rbm9vePfuDbvNjkApojBgczwwKSaMz8ZI6RVOTdlw3K1ZXj0CI5nP5ux3e4SAw/HAfLFEBZLGeS1CEifeKWE96KJpW5RSjLIMaz0J0DdHIXGa0ff3nsfVD1h7QFIQKEma5FRV5fNam4okSijGYy4vn1KXe/q2YTCWRKb0vfGSx9trijRlUaQoFSNOzyF3kunLf/og/f8QPZven55OYKz/gzpnEM5wPs15s2346fU1kUqo6gNvblaoyKN0vL0hom0qDmVJ37eMpwXr3QM4jdMdYRhQjGbMsYTaIEdzRDDmveVAyAiVXzDJ5hRnz5meP2L04nfcvHtH37bYvsE5CVJhEQzOEtiBYGgwSYFxmvPLK7qm5R++/ZY0Sbl/WCOlpC5r9KD9Faj9E6Kqap7++pyrqyueP3nOix9eYqym63z8dte39H1H1/e4k4jaWIEJQ8Iw8FpKMeCMF6RY51M6+q7neCgZ5Qnl/iVPnmncZIIUiqIY+6aMAInk6tEzdrs9SipG4xHb9YYff3hJEIY09Y9+xhkGHsM5nWOt5rDdMZiB+WzOqBhRNyWBkhyOe2/HkSFKhadYG0eS5jg8FK7XPUL6rVcYKvq+Zb/z6S9nS8+gWm8fSJMUbS2BC8iynKtYcXd3i7FgjE9PrJuK0WTCQ9dye3eHXixQocQazXa755V6Q/TZM2KlwAynsDF/3X+06Nl8KE6DtQZOdl4HTEcJTyYpb/YHfnj9lqatuH/YI6Uky1JvnlMRQkmMNpjA0TY15fFAnuXsDg33D1uWZw+oUBI1e9KhIZ4rkKMPv2nnBIgImS6YPC34qpgxX37Hdr2i3KwRfYcMFFJFCDy8VXnLEe1gGY1GjIqCcZoS5RmTQVMUU4yQZLkPjM3TnEdPHhM6x2jk/96v/vJX/Lu/+3esN0faxq+H27aj63zMz2AMxjmE8XK+UPV0XY92nGAYwjcpwkHs365SSCbz3HunBs2oyIjSlK7vSJKEvBjRNBUXFxcIZ8iLHD0MHPcHNrsdlxfnrFb3FKOc0Sm/1TrBbDJmu9v4rjyRBFIiZID64C2LUFF0Wm9rtB7AOQ8lyzPiMGY8GnHYV1RNyeHouHp0Rag8B38yHjMupmx2D5RVxahoePr0OcZo7u7WDMNA3bbsDi+5vLik6Tu2Dyu6ruH5o8dEcUzdVKzXG84WCy6XMwLVMdQH3wrL4IOB759dpIO2fvzjfJF6cIojDECFMc+XEw43Wza7A2VV0/cGKS1B4B2geugJgoDBapRR/g3XaeqqQknYlyXr7R4EZHmMEwFhUSLjFOfUn1CshBA4GRPPnnOVz1iUa7rdA832AdHUhA6EHTxesCvpbcAQxLhh4PziEdvtmkPVslqv+Y//8Huy0YiLyytWN7dMZ3P4vzl7zx7JrjTP73fctWHTlGU3uW2mt2d2NCNIghZYSdArAdLH1deQdoXZXa2me9rQlMuszAxz/T1OL87NJNnTZM9WAAUWSaCyIuK5j/2b4AlK8fBwoMhvePnqFVe7C/7wh28I1jGNA30/JFihFDhiIp8pQYiOrksgCesjTkQsSWpGKYlzSY3weDpTVjVZbri4vMD7mG70RU5E4ueeq+fPOR1P7C+uqFbrpMn/7i3+fUiILGe5+3CTtAxWa4SAtuno24H9Zk/f98yzSzI9EapihZCSoe+IPlLVdXJ4LjK8l+lkW5Rs1mu0vkNJTW/7RNde1XRdT/DJIyrPcryP2Hnm7u6WF88/ox8SGn8cRuqqxuic4Jtlm22YfcQNXVr4m5w/fPkl2+2O5/s9p+G8mECo73Dw/2szqbOLGEJqapWIZFotwATFfltzfR44PAxMk12Q6Yp5dmiVmv+yKNFGYpRCEBmHlqEvMUpxahtuD6dFF2iP0S3V2JLnl+kv8ChzySMeERAame8psg359jXrF2di90AYGkJzwLYNWIvxI5MwC9DWc3n9gtP5D0x9z7ou+elPX2NkEp0QSvHm/S0KxcurZ+giZ3t5zb/64jP+4T/9J7refTv82Bm9/IUiEefSFWyeLIs/MEkfdqH5ErA+rbKmeaZtei52ewSCy6tLQDCNUxrwYmDoOrybKMuSsqwxvzAcjyf+9m//lr7rkATMpubjzS3EwE+++Ff0XYude25uPyxaXDn7iyvu7m9pupGyKHBuZugGiqqibU7EUBNjwEjJarOjXq/YrDdM84Rznrdv33J5sSPPMpq2ITrQynB9cYVWktubD3Rtx9XlNRLJm/df04895/5MP3QYrZntxIfbD+SZJDc5Dvjy62/YbvZc7P6eotwzD+0CFv/Uch8S7F+KmIQipEEItSz4U0a93lT84aF/UlCL8VvcZ/CScZ5RMhKNYuoHGq2T0lyuOZ4lD4cjCse6XjFPnul0JKsuEWazhKf6zg7N80iGRWiE1ghdQrVD+Zk4HjDne/TpSBgsnXW4hYul85Kqqrl+ds03b99xeXHJdr3m5vYDgw/81V/9iqooqHcb1hdXSCF5+fwFdVlw/3B8urg563EhYRaQIsEaQkj88sfPeTGkQERCFPT9iDEtu67j8uKCrusYpomrPEeIQFmtGIcB5yb6rsE7zzQ7rJsYp5HtJqn57XYbxq5lc7Hj7v7I4f7AxeUlUircbPGFx2AI3nM6H3HO492M0Zuk85qnw8dqu2PqIy+COgAAIABJREFUGoSArFrhXfIrEBJC9Gw3a95/+EBmDNfPnpE7R5XXDFOH1ipB/RAcHg7UVUlUifmbGUNwUBYrZJEegEjAe4mq8pS4rOfrN19zdbXj9dUWoSV40D9igPvjBjpEjIzkRqNlhpI6Sc0ET/QORfJHUoSnVBdCAoBMs2OcZ/puYOgnmm7g3HQ0TUvbNAyL/Ew3TDT9zKntmG2gOZ0YH94R53uiO0Dsl+AMEEfw7ROK+7HtRhSg14jVa+TzX5B//it2n33ObrNiGlrO7ZEsz4gS1tsNZVmwrlfcffzI119/BSHJSDZtR6Yz8rJG5QUvlz8j+HnR8U+W2Y8/Nj49mI8KLwG/DCeQUD7Be5y19MPE+dzR9enaM7Ud3amhXq8JMVBWJedz8phywXN5vcfaieZ0TG2DVpyblsO54cO723QcKIukuF2UVKsNw9Avg9rI4XCPlGCkRhK4vLxOe+VFodv7xBRwwTLZmXG2vH3/gbEb2G02bHdbpgVgNM2WbmwWuUZJ23dJB6DKkYsY2aqs+Pzzn7PbXyBEpK43rNc7Xr76nKIqOTZn+n5IKzkXubm5oRsnhNJEEfHxEw1wc5NusVJIpFpQ8c6TRFQUU0hXqUzJtItdrlPBR+boEDaBQaxznLuOqjA4IlmZs1pUPZq2RWvJzd09WinslGHHgW3fkJuMrN6gVnuENAlcMjWgLSJbE3l8+uQSshrUGsocJQrKfmS/XZOXK6ybef7qFefmzHq9JoiIzg1XF/skvtt0mLJCKvNEGttfP2NVr8iUSvk8hEU97rFiLI9y5AnFk+a9bx/Y9O8hWU1OM23T4IkUdY02CRdbZobD8UBZlbx98w3zNPH1Vwdg8eEMAfDkRtGFgCBQVCtsPzJPEwldFKmqOkHnABmgKCrmaaKsV3iXdOmttU9Y1nmeE8SPJYuGyOHcEHhHXhTcNy2zndFa0XQdq7LGW8v9wwO7zYZ6teZ4PpJlBdHNODcyTy3BBZSW2Ohp+xYbPXcPR3ItKbP0gKAV3ThSZTWRcTl9f0KQKpEly+nF9kTGZIViF5ic8zMheOpc8R2lyqf9IKQvMin9RsbJg2ipqprNpl+ov4n3kowdIna/Y+h62r6nzEvWu4bdbNFFhlAFtu/w4UC+i4hijQgWvCUKjVAm3en9hNAlm89+iSg/8uWXX2HtxKtXP+Gbr7+mKHKOhyPn05Fu6FGnI+7hnn4cGf/b/47gk4/7ZrejrFYonYTXykwnXfun6HxUMHoUixULgv/RyjAAChmTcVs/9DRtx/F0Yl3eUuYlm82O3vd8vPlItSrwU1J6OZ/PfPPVl8QQWe82nI4HVvWK3XaD9Umo9+ryAmUMWZ4zjSPOJel3O484P9Ocj2RZnoTXiJiswLvkUZDnJTFE5mmiqMr0oAuJ9+n7e3g4MPQTfTfw/PkzyqKi7zu6qaOuSsZxZH+xR2WGeRzJTEbXNEnNb55pu57L/SWHhztMpkBAkRUIrWm6nsysUGZNlDpZx3/q4KR0Ku34gELgo8KGiPPJE9S6wDg7ciWeHOuApxL4+Hq8LQTnOZ57yvsjq7pACLA+XbOmvmKcksrHxaqibUbquiQGgZQZ+VQADXZOWIFyGFk/f43KylT+g4foEEIjlAKlQRjq/TM29weEiJRVwfWzF7T9QF1VVGXJ7f0DKtOUMiMzivv7O8a+JctzsjyjLEt8iItJbkY7zDgvHm/G3x/qHt/vd/+DeLymCMbR0g8jfTeQVxVZJtjuN8s9vyD65OrcDT0hOKxLWNpsKujbETtO5GWB8IIqz/B+BiVo2zNZkTMee/KY7MHPdmYaB4iR48MdVVlwuPtAWa2SimGI5HmJ8/OT0Zdz6XBhfUouUsn0/yLURUnTnCAkr9l5ntFaU5cVZ3+krAq6oUv+pDJwc/OO2fYEF9mbDa+fvcJozTCPjM2Zw+GB7XZLbmBbrBm646cFaXCWpHugmAO4kHZs1oeExRxnusnifEAvuMu/9Jqd5+7hTFVmKev4wDxOdG3FuW2YJsd8/Yx1vcIBVW0xpwY7WoSWTKNlHka6wwnvPPvr58gFzhcRCxI8EJVBlVukythu10x2JiB58eolH96/4/4+LahnmxSfn33xM4IPtF3Hw90DSkjcPLJZ1VR1hVSK4+nx7rwoAD5Vjz8XoE8d81JNEru1OTfc3t4yDL+gO3e8/cOXXL54zmaz4Xw+opSkPZ/p2oar68vEr89yfv03v+b922/Ssr5tnjznrfUc7+55/voVSmecj/ds9hfESBKbMxnK6KS3JCXjOFCvNvgwoJQgy3MCPtFeygxvHVpJhNFp7zsn6k9ZpsET75N8fFGyqncUdc7D/UdCKMiyktPxwNXFNYNJiipRC0Zrma2ljIZ5Ts57H25uECrS7Nf84vVPPt0iRyFxQWBDwPl0o55dYJgs3TgzTI5+dLSj+0sT2LdfYggMg+X27kxVVsvEZ7E2fYnDNDHZiVfPnhHYs6o7YpzJswqTlcxjzziM2HlgXEhlRZ4To8T5RGNRC71YjwO6KFjVGYeT4HC65+rqmquLS+7uP1KvarabNffHM9+8eY9Sgp/94pds9huKqiRWFc9fviLLcrKyxJ+aBGR+fC+PDU781gLmkab7bTJNWdd7TxwHDj4h+Zu25ec/+QyTKbSSmMwgEMzTRHs+0zYntC7YXexTrzmNPHvxkmHoMVmOnQeCDVSrNefjga/+8BXXz65QQtK3DSGCEjqBlU1SW16t1tx9/IjSiw14EGz3l8zWAYIiLyguMpTWRJKsuPWe0/lMCIGiyOmmEWsddbUG4RDRsF1tOTYHMp0nyrmQbPd7vHVEKWiblnPTEPICZVTCvU4jh+MJbx0qCL54dflpQTp68MFiXcqW4+xon4LT0o2OZnS0c+LzPL4eRVN+CDIQYqBpBx5ODWWRUQsYhkBwlr7v0s9zDucCZVESXM3kjqzKzaKflLjx3TRS5BVFVSKFIYgIwWNMgckyYt9jtCGrSlZFwfmQEEQX19dsbt5T1mtev/6Mof8ngp/J85rbD+8XBuk+OY68fInSErXopUppcd9p8pMqx6O84eM7/m7Qftv+SCkQLnL38SNv373l7/7610vJdQgpUEbTNWdCmJJF+GPPK6AoSm5v3mKnmfPxRJYnzMA4DiAEdze3OOd48fyauR0xRcHp4YDSCje7NPzqjKpe4V0SsfDjlIDq3tOczwTv2KzWbNYbHo4P7Lcbzk3LMCQgdVnWTNZze/c2JQSjKYueaZp4/uwlp9OR/Wqfko63zOOAR3BuTlzsdthpYhhHcm24Wu2Tp2wUvH3/ge2m+rQgne34VNr7aaYbLcPk6EZLO3ia2TE4jyPwPUaqEMlP9Af+3LjAuR4OZzZ1hTESFTXRJ+5L5EymM7KspC5Lxmmk7zvKsn3SDtUieVtWxZrVPCUQrTKAR5kBqZJ+qDEZzk2U5SrRXA4HijJnf3HB0HXkecHl1SV39w+IqmQYBr7+6muu9juKsuLV65ds15tEs1YKoQT472TT+O1vHhXkhJALjG1pB2IinOVCsF+VzMCbL7+mX4iOKsuZ7MQ4zonXjyLLCqqqwijD7c0Nl9dXVGXFaRpYrSr6vqfIK6QW7HeX9F2PsxPn05nz+UxeFBRFjrQiXcmUxOQF9WpF357omuSHME8T8zzz8HBK0Lq2RWmFloJumnEhkGcFm80u8cMkKKU5n1s+fkz+q835yItnL+l0UnVRUuBsYPLJU2Ga5sRgXa343T/9EzJ68lzz/NkLzueG6Czndvi0IB1nRz9b+tHST5Z+dHSD4zw5Ouux0bP01d97JZ58gm39UDaNMdKPMw/nlrLIKLLECZJKEICuHzg1LR/MfRKO9Q7RJi/M2U6Y5bxTFR8Jcb8gekyywJl6ogAlEhQN1kg1sK4KjscDh/OJLMtRUjM7T12vOZ4bZjeTFQUPDw8M1uFii84yVus1s7WJEbrIxHxb2hcUFo/rp2WjLyRSpr5RIpAirevKIufFfsOpa7m5uaEwGc5aHIGH+490XUsMESUF69UG52acn7j58J68yCnr5BlgjGEYBnKRYYNL7tgx4kPSogoxYIyhyBP2NU3Ri2OIEAmK6ATDOGLnZGM+DiNSwvHhQJRwbgYECmtb3rx7w+V+DxGeP0uU6swUZDonywo+3t9wPJ5YV2tMkRGiZ73a4dw9ee54OD6w3SQiYmE056ZFqjtEcAss8PWnBemhHegnl3rQwdOMlsZ6pgVc8W0APha8tIETAoxYwCk/Arl21nM+NWzKDLmuiC6VJaRmnmeGaaTpR1xIGAIlJXPhcN5SmRLvRj58vCHPMvqxJ0rFLkTqPCdiGWzPPA1EP+P9iqxYURYZptU8f7bj7bt32IXj3rcNV+tXCeEeLG+/+RIxWy4udyipuH84EhfzV7Fow39/a/KdUi8VeZkhhaRrOoSICUy9eADUq5qmf+Dh4Y5f/OxfoaWgaTpuP7zl7uMt+6sLBDAMHV3T8PzFK9qu5Xw8sNlu6Zom7WW1RKgUeLrIictyfhhHtJLpsFAk1WlioCwqmuZE1w+oRc3O2URZV0qx2azT4Na0zM4lqrMWDKNnmizT7Oj6jnq1YrfbJtW/5kRdlTwcHui6AR8C4ezJM0Ndpvebm3R6HvqOdVlRVTXj2HM8HLjY7BEobu9uPy1Ij91EP6TB6Dx9W9rj97Lno5g/6AXfmXScJC4u7r1/Jp8+9mltP3F/aJIo1qL8G7Qk7/PEHZcZ4zwSQmS9WqNcaj+iG8BN9P2ZsizQKseFGQKo7Qaj0qkwek8HTFPPZusR3lLlOV4Enl1f0TZpUn3x4orf/NNvWNUruq7jP/4//5GXr19QrJJQmB1GntUJrnYeJzrrF6EDnkr9dzOqVPpJQVkKyJTE5IbkcBiwk+X92/e8efmGz169JgbPzYcPfPnHr3DWcf3iOSLEZBcZBXVd4xduf1XXiU8/T/TWUa1q8iJnOHdkWuOlQsjUamiT1LOnceZ0vMd7jxACa9OmxjnL0PeIEHHeM1tL0w1IqZIe6rrm6vKCbpo4t2fatoMYWZUlRVFwONxj9EsiSTK+LlKPXeR5skESMlGAFnpNM3aM80yWZ3gXmJ2lqmvObf9pQfpwnmjGVNrnGP6kfH8bnJKUObVIpXCKaX9opMDFH8+m3gdObY9SkrrMUFIQRI/WBlMUZPmE8xohBEUeMCqJPQwhkCGZneP2/shus8WHRCkxUpBlWUJ6hCHpcgaTPDVtJBOK0UuyLCfPc87NifXiy9k2DU3XcXmx59i0XE4z/83f/13yQyrMIuAmUONMO7n03gTfoz/EmJbk3rrlgRUYnQSCIwIRYFXlnI5HzscDH02GExHvAjc3d0xz4rb/6l//it3+Eh8Cp+bExeUFN+/fo/OkldX3I5cXl5RZhdQ57bGhzkvm2aG0YBhG6mrCl1Xiaw0d1WqdzIqVQipN1/WMk6OfJmY3pzOqlNR1kZb8UXB5eY27+4i1lmfX11RlSQTyvELJnvP5gDGGzCSv2VWdRC+UkkxtB8Tk1hIDLgicnXA+mehOdqaqysde6b8+SD+2M2P456UdlmwBaJHcJbVMQakFSJ8MVll6sT/Xt373Cx0nx+HcYa0l05LSZxR5yTxZpmkg+Cy56A1tOp06T9936cw3j3C3mFppRYyOh+DQRuF9oMwMl0VBaYp0MQsBLSRGg8gMm+2Wc9OyXm359a//DT5G8iLH+UBzvuebrxTX11d88dOfEPuGssjRKiMrZrJ+4NiNzO67u9ElakNAEokifS4mUyl7BE/bj/gQ6LoebQxFVfDVV7/nm6+/4dz2dFMq1/WbmssXL9htdxxP9zTDzGqT1khd03M+nZmmmZ/+JOES8txwPDwglSATybBNa5WuZ9sd7Sky9QPG5GglkErRd0NiGviAtwGdRcoqR6kkM3Y6ndKt307Y0aasvAxb2hhC9KxWO0KAtj0lE+ReMU4Tr16+xnmLkhqdZTDPOOvYrteUeYZ3jr5vmG3Jer3+tCDtF4+eP5c9FQIjwAiSb6gUaNLvtYTT7Jli+P715QdeIQSGMe1KcyOJUlJbxzAMKdtlAWWSXEue5U9o+aHrmWeLm0fKssRogzGa3WoD00A/TmgtqIoStd8niRkDwU7oIJinSF2V1PUK6ybqdbUYiZWMQwLF9N1XWG/5n//dv+Uf/v3/zbauyLIz2TRR5AWbteXm4UTbTzzOUkLAqioJwTK2U/p8tHni2J+ahmm2ZBGmeeb27paPN7d0bYPz6Uhy/3BCqjfYeeKnX3xOZnL69oTJTAL3iEiWJZcWGz0KSaYz5Eox2yRa9qRSKJOwW/AhAaJFIC8KmtMJpRRKGbQSixgG1HVN27QEP5FlOp1bleY8tuwutqn39I71esvhcOL1y9e8efs1mTbkZc246EY9HI+M00BV1fRDn8TlgidXSWBCq4Q5dtbRdZ843X+7VlrQfiIRO7RYAlSmf+oFia6lQKukJjf5gLWJhCyWKfjHwjUEsNGnCb+bqOqZakosU/UoQSkF/TAk6Ri7+ErFiPaRc9NQFSWTNUhpKEzCtQ7TxO39PbvNluvdGqUEwQZwE6YsmPozL5494/2H9wSbvowYAsokkS+ZF/z2d7/jZz//nI/v3xHcBDEie52Eg4Vgs1rx9fuPPJzb1BKFmLClcTkqKEVhDEqm64udXQILC8U0DtT1EnhKYbRmnB2npic3mjLP6NozZrdPdurThAsuSZT7JEv58eYmUbJFxGiJcwqdZ4lmEn1CPIXEwQrBE4PHZGkCnyZL13XkWUYn+yR/kyQBcd6zqeqE5o/gY+Dq4hlGHzmdThgt2axquv5MjImc9/zqmslagvN0fUd0nkkOiAUxli3bmXlWVPsVdV3jvOfUnH8wNv7CoehxSZ2IUhmCQggKCYUSFFKQS0GuJJkWZEagdUJMVZl8Epb4l73Smwgh0C9ZbJot85Qc3bwPTNNE2zVYn0RhkTKd8BbyW4iBoe+4P9zRdB1IBSiO7Zn70wP3pwN9f6RvW8Z+IJOCqsgQEi4uLri4uGK92qSM5hy5ydHKUJYr1rs9/+O//e+Zp5l6XbHdrSnK5NL38voZf//rX7HfrpYHLnA4dJzOAz4m6KLRGqMMdpFzLzJNVaQeXCC4vLjgxYsrysxQFIZptozTzDD03N3dM4wD1iahr8xk+BDQKvli9U1H9wjzc562aQjBsVmtKMsyca9C4nNprREItJRkecE820TvCWllFSOMw0CeG6pVhfMJwRRCyrAfbm9wzlKVJUqqRR6ywLqkle9jXLJ2klyKIiKlZPaWANSrEpPnnNqWEAImz+jHtC/+odePZtI/Le36MXt+t7Sr9Cuhpb7dGhZaUsiAXZimj2n0LxX/GBPavW172rpYgj5lmLiQ2qSUCyA7kuVZ8iCVCuc9/dDhuoCdR3bbPWVRIIjcfPyIn2dKo5idSwK7ZcW2qrk5d4SYSqCaZ9qxJ0NwPh35/IufsV6vOR2PXL16xec/+4L3796n65NIA1pVr5DAX009/6H7bXqownLKEDC7kMTJqorj+cy5G9lUJc+qEu8tw7khzwwvX77g/Yd7xvc3DC4wW8s8WRSC9tSy2m3JVFLe9jHQNWko1ErQNA0XlxfLZJ1RZAUmy5FS0I1tuoYt2VBnGSDwPvJwPCfu1jgzzTMhRJz1mNxQlMu+OwS6oaeuK+7ubqmrkrKo6ccD3nmKskQgqNYrDm3L8XRKzt55Tm4y6qpK2NqQYJ3JjSTJIGmlqcqSSUw/GBM/mkkVkC2ZM5eC8jF7Csi1JDcpeyolnobbpHQCSipKo8lECmghnpqGv/iKMTLPnrZPVxhr7SLnnaQWrXWLNLhAa4OS6URofcALgQ+BcU5gXik0Wuf0w8TD6ZgQPiTJyfPxHh1nCiMhRCQx2eVkOePYI6Vke7FjtewP376/4fUXP2UYLDc39/Rdj53GJVhzapOxqYrvOGqki5QNgdnNhOjRRpPrtJXIiiK1H85CiFT1is8//wnruk6S6z4JgoXg8H6mOR5oTycEEqML8iJJ4ngfnpBMQmsQgvu7O969eUMUAqUU8zghl4sQyw777u6W27t7hjF5YWUm6eM7n1opLQ3Oe+q6TrpSQvDy2TOyLKcbWrLls39x9RyzyLKfDvfJmM16NpsN1arGLNyo6B2z8/Rj4oo9HI4JvJJXbNebH4yHHwc9C4mRcZnaxVMmVUv2lPL72TPhfQWIRDHQKlAoQWCRD+fb+fcvvbwPTLNNAWot1s5IGcGnaVUglpu6Qir1tB6TMu3lUIrIgpj3ERdg9gGkYF0WjINMek3dmV29YxhGbJEve0CPtzPPrq5pmzNi8ZwSBLpx4vNffME//J//SJUpTGZw88R6vSLXmkxKlAQfFnzpsiftx4nT6YSdLcZoVlXN1dUerEWaHGM03nmqquTy6oKuS2u5iECZ5NQiRaQ9nxOwJab2JwVMj1EyabmOPVObrCLHcSQrCoRIwsNaJ1M3YzTOW0KItP3IuirJ84y+75FKkuWasiyTcG6I1JuCsijITPKGHZ1ju9lxcXHFH7/8Pav1itfiNfM8k5uMwmRM3iU5eyFw3nE8HZFCsF1vqMuCfhw4no5kC/dJ/siA/aOZtFBQKEkult5TJ/vpbOk7/zR7EhVRaGwIi4FWxGjIpEAtfe2/tEsNISQ+kY8LSY0nC5pE3BOL2JXHhZnJTssutaAqaqpyhdYlg52ZnMMFtxjKwna15frikio3DG2Dm3vqTLOqK8oyZUI3JUT66eGe+9u0I6yqgg8f3jF5y9/9/V8zWvfUA6Y7uKXONEaq5X2m82ZmdGInnDviogm629asS5OYDgKUSZsJrRRmWQ8ZnRizp8MZEZOhRbWucHZe8J4KHyxFvphLGI0WGjtPaahyjvubW86HhtlODF2LiAJjcmJIMuRGK6Z5Stk6Rvo+CUYUuVmSheN8PKfqZcfkOCgkTdfy7sN78IEP79+yXm8Yx6Tjf7Hfc7W/ZBgHHh4e8C5QlCVxWYkpY6iqFevNmslZTucTd4fDD8bCj2fSx+ldSZQirSnE94MzpUUJQqXFvV84PgIkEqMizgfymEqqg+9IrPzwK8YENPaRRWkuEKNazCaSwl5EL5SVBFgp8zKtmYA8L5A6fYmTC8gYGPF0w4QPkVVV45zl3DY0hwPleofTyVnveDoiZMLPTrNlmg9cX78kr1ZobXj79de8+ulrxmnm5u0H5nkmEJjtgJBQFRoxLXf0TKGNQilFlIIoJNtNzuVujR0mfJaDSAgrI9KlqChyssViUYjANE/Y2VEU5cKFSvvILM8SbNHO2LklOE+9XVNUBUAKtOhxkyWWBdM0YYzGzjMhJmMKCbRNj9aKbkybFGOSSFyMMa2j2g47z1xsn6ON4u7ujq5t8f5EVVZJUqlrKUxOWdacmiaZoYWAydJuuK5XGKUwOqNrG6RUbNcbcm0IBE7n5hODVC1rJf3jpT3EJP0XWeSPEYsLWjoHOrVQKeLiOBfB/4UwjTGBM5wPiYYXEgUlCVUMT/0ocnG3WB6eR0sfRGIQeO9AqSTmpSSTnXk4HZKWQIzY4GkPD1wozXp/TcBjlCbPcghQVyucGwnRo5Tk8vKKcWx5+/XX/NWvfsXV5SW//8ff8v79B+oyRwlJoQ2bqmQaR4RQ7LYrlDFIAXmuE2cqgpIywRqDh5DOx0qrZRUlmWJAyNQ6jfOI6iVRkpboc7LuicE/veeu61K5zpJinc4SG9W7kBBmxjBPI7Obycua47nDZIZhtjBbpJRc7bbps0SilKaua1Z1TUDgfaK4z9ZSFSVlnpMVOcF73r17h9GG9brmw80N+8srlMqQAow2NO2JIq/oxh4/W5SMFEVOVeQUZcFuvf3EIDXLGkl+G5xP2VMoopC4ZfXzhFaPconTmPqxGDESgpL4CM6H5Qq1gDR+sBdJZd66xNAMweGsAO+TiYJW5FlEYgjRJRWMmB6AEF26+CwDldE5ZVFQZInMd2pbnLNkZlkJjSOn05FVVbHNa1ZVTYyRU3MiK0syYzifjtRlyWa9odtdcPvhI/3Q87/9H/87/99nr/kP/9e/Z2hb1uuaelXivGeUEINAC0mZGzKl0tlWCHKjMZlGGrWo1Y34kALXOU9VFvTtATtbss2W2Tr0OFKtEn7AuWQbGWPA6Cxp2y/KKNv1NrkYzjPeJ5tJa/L0kGQlKIl3luP5hPcxiawtWISyzIlAO0x03cB+tyHPc4Zx5OP9A03bU+Q56/WKelUhpCZEvwDiZ5TV5EXS5w8xopRK3guTZb3KOZ3vsaMlMwqh4pJtDatPvTj96dT+3dLuY3xaAz1SKYiPF6nwVIYDqUWQImCUICIIPoknrEsNCE6Dxf0Zi5Q02SZOu0ASg8d6h8Yszm9usVmJiGVYS1rxoE2G1joFqdKsVyuqXCOJBJt8O6uyTFQlKen6ln4486wueLZfEUWkHzq65ky22zN2Z+RyxalXNVdXF5wODwip+J/+l/+Vv/nXv+Y3/+U/8fbtG+7v7ni4fUjSljI5buQmRxKROg1bOksZ0wePNIYQkkmFdZaqLnk4KIoiwyiJC4795gKsxVn/BArPsxxf1+jFnKHr+uQrZd0T/yrPDc4qnEuO0kVVoITA2Zntuubdmw9Y69MBQghsgNwkYqWSIqkGhkDf9wihGMZ0GTKZ5vr6itWq5nw6UeZ7Qow8PDxASDpZRsBuu+XcJBG14/nIpl5xtiemeWa33yWPgNgyu0/VzBd/rrSLpbR/SzB7LO2P2TMZoMKjw0UQC91Xgg7LfV8Knu9rLrYlH+473t53DPb7f9FH1qVUZjEec8lv08f0QYrUmz66ZyAT+kiQskKRF+RaY3TiiG+qklxJhr5l7Jqn+7M2GjulHaGRkhebkgAMw0iM5+QtJVP2cVKQm5zt7oK63vD1V3/kxf/w7/jpz/4KIdTTRE+IzONhaRDQAAASq0lEQVSMyjRhdmid+s0gUrk2WZZgdsuI5ZYTslaSebJopahXFQGYpokwJ919YkzmwC5QVQVQY6eJ4NNmoGvb5Ciic8bxge16i50Dfdfh7EzXtqw3G4RQaXviAiKm9mqe/fKek8Pf61fPkVrT9QOZyWjbllVdESN0fc/D4cCzZy/ou47gHUplzPOElEmkrKpqsuXzl3nBuWmQ601SN/Ge2XlOXYv1Je5Hur8fd8R7DE4EUailtH+HiBYfDcBScPIUnIIgRBI3W/g/T0a8CtRS4qsy5+c/fc2r64n6j+/43Ycj3fT9QPU+oIQgy5M6hlQgpaYoMrLcIES6i0v1SCf2CT0uNWWWkWuNzgxVXrCu11RGkks4BZuEFfIi4V598uHUJicXkVfANG2Y7EzTnIgR8rxMzMn1Gm0MNzc3vH/7htOvTzx/9oLL5y/4ad8QRfI76pqkjhycIyxOIEEmuRqjVPqnyRZFa41UyXUvyzSHhyNlWVBWJuFo52Szo40BCfM4L94CCYhtjGa2yQO16zvWu+1y21dE4RCEpNQc08MnjeHNm9sEgVyvGIYRvShUN21HluVsN1sml8Akzvq0eF9XxCBo25b7u4/8wWguLy7BZLx5+wYpFZvdLin3RcdoZ8auIytr8qLg9u4WIyXeex4Od0gBdko2O58UpCl7anyMuO9M7d8t7UlWN03ggTS9+sWp43GpnRTyAviECtIi7RGti+y3K754+ZwyS0oWv393orc+leGUwhEirS6QKbPqLKMsSrK8WHQtk32PFw6tMqRcHIKVTBepLCPPCsrMUBc5WiUGwDSOeG/JjcYFjRIQF5e2Qlu+uN4yWYe3jnGayIuKojQQIdM5XdczTTN//MPv2e32VKs1189fMk1JqO3h7iNd32OniRgCziYUkRASaZIcexQxbSxiQMqM4BxVVVFWOdM4UVYZeaaTh2mRMTuLUhqhUuDO04xcrlAQKbIs9fDOUdV14keViZef2p+MyToe7h4YhwGIZJkiz2qcC0lHta7IjE4W40rSdSN5YSjyktzkzLNlu91gtKFre6qiQmeaaRxZlcmY4/7wMfX9KhmQPe68x3EgZBnOezKds9nUHO4+/ugy9McBJkLjwiKGsJDM/nQwYsGLPpZ2H3wamJ6CM/F+tEpbABETVG4i0A0zzgcu92vy7CcpuL3gq48nRheQUmJ0kjJUUiJlRiSS52ki1EanZVTwC7tREkV6EOKCadXaUOcFSqYeO88NebHDaMOU9+lDC+nGLqTEOoc0oJRiX1T88rNE7zi0A9bNdA8N2ULFuNhfEEOkOZ346ssv+dWv/prtxVWyQZcirZaOpzRRW0vwlhg8YaHJJJmeQIxpMjV5jvCOu4cH4qIa45xHG4NUknm2mExjrSV4j3cOIdIWJMk9SqROjNMiRspVjXcuCUdMKWkMQ0/T9fzxyzeJTKc1Ugo22y2n0zldwjJDXa84nc+4OUkq7deXoCT90C3MXY0g0HYtw9iz3W352edfoLXmw8cb/Gwp8nJ5uAq6sUcpxfX+AqEUb999wGiDn0Z0VrCp608LUvu97CkXGNqfK+0SH/23pV3Ix0YWJeUy0MRFQGKhlyDo+omm6ZHA5XbLLz9/TT85bPQc2hmUYlOXEMOS2MNSkhVaqwQijhE/z0/9cwzLz19kwFOGSh5OIS1vMVqhVjV1kTEMaafom0AUj+orKbOJGLiqFT97/YzffH3DuW1x84gpVqmSIHjx/AWH05Gv/vg7fvazX5IXJev9jr5vl3Wb4HR6SOJmXoEQy4ky9aLeJXarczPjNCbh4XHidG7Z1GmHGnzAukC9MklpW6XM2kzJvU5rs7g/J1O3cRhRRiev0X4gLGipeZ7xIdK2adrWy0UoM2YZ7jSbZ1eEmM7PSsLpPFCvVxRFwWSnNOAFj1E5m81lku4k4Ts+++nnnNuGvbNkQhKF4Ot3b5BnwXq1wrmBYhHbFQKa9szV1TXz7JZ6/AlBing0UXgcjL5b2iEKtZR29yelPQWkeCTjxQTFCwGikEThESKJmh3OSaisyCSXuw0/+8lzBjvx9vaMRVJVGcZIYrCwUCLCAtpMPyuVOaV0MqwSYTkkJBMyZz0+WGJIzby3HmMMJlNJRcQUyezgEaYXEyEwIlDeogm82JdEXvGPX32TTqzeU+QGayc22w1d33F7e8Mf//Bb/vWv/pqiqFhv0r5xHAeGoUXrJEfjYkBnybdUK7EgkFzKgsAwTRDAWkc/CvKiSHtL53DW0fcD6+2GLMvQQuKkxGSac9NBmMjyJCA2jRN912Fni5ssQgjG2RJtYJwsuUkBP9tkoPYIwr4uCqz1CJkIiuPk0VrTLWoodV0zDAP2lKQs67Jgt1oTgC+//pJv3rwhzw3b1ZrtZosQitP5zG675XhO6oRaa168eE7bdcx2xgfPuftE+oiI6p+V9sepPS3Y/bcBuUxGCdYnn3CVIT4q7S2XowWmr0S6pT+ce9pxYFNnFFnGi6s9o7UIoTj0FmMyjEw9Z2Sx7Vn2hGaRIVQqyVE++s6rhXvkQkj7u9khpWC0GucTYU2aLJ0RpcT7DbOdiQv0L2FKk0mrdQFjFD97ecEwjvhwS9P1CYFVZMtAU1HkBb/73W958eoztusNUmrKak1Rnqmq9dKjS6Sb8EYTXNLfRwlUlqULm3c0zZlpGjFKJiFB75cS7+j6HqMl7elEnmdordIeNKSK5YJlGDxFkVHmZVLYG0e6LmXW2QUOpxNITRSCeTmWnJueVVUwzY55tggBbXvm6iefU6833N0lTv+zq2uEEMyT43A8kGUZeZZzef2c3/7ut9zc3tJ3PQjBNExIqdmuV3y8/ZhanACrcsV5aBZQTBJzrYuSc/vDeNJ/AVQv/JnSnnqpHyrtIaTs6b+TRR9ROsATH0jGyOnc0fUj8XKHFoJNWfHZs2c451Efj4weBIvSdBBgBN56gp9xLpVcSURIQ5aldUcMYQmywGQnzKQS32ZKQRdCWuHELDE4V+sVPlg86RwoJQRrl32uhOiossgvf/qadhghRsZ5JrjI6CaElOz3Fzwc7vn9737D3/ybvyMrCqTWVKsNu9nycLxHZRlohXA2nYdDWuVZa8mrEm0FY9/R932SNNcJeDyNE3Vd0Z4bdpc73DQlmZ0QEEoSQxLcQEicmwlBJy2pWTJZx+3DAYHE+bS+mqYBEdMS3S5aUDrL2GU5ZVVxOB4oigLnfeLrG4NzA8fzmePhQD+MrFcrvPdUVc3H+4+LNpTi6mrHuWnZrLYQkvSRyTLcbKlWK/IqR04ttzd3KKHYbVasypxVdf2JQUr4k9Ief6C0y6fr0VNpX34fl4BNsZkQ+ml9lfhP/TBxarpkGiAlWko2VcmrZ1cEJLfHM9Y7ggOkIgSxTMMQw2O/KVFCLiuzmIa0EBAhLKfVZPo1ack0T3if9OPHaV4sKSVFtQKpEqLezklOXEdETAAQN09sypqf/+Q1o/OIfuRwOCKlX8TNCnbbPQ93t/zmt//Iz3/+S9Q8oVRy5yuKRF6zQ7cs8VO1cTiMSkt8Fzxt2zMu5TkzauEUzRiTkWVZ2ucSmRcqcpoDwtK3p+vRPFukUsg5EILkfB7Qi2mbVgpvR4SQZDpZn9dVjRKCskh+UloIfvL6M/px4NQ0iAWU0w094zixrlcJ/eVmrJ1wzi6Z3XC531PWa/ARR+TcJIvM4+lIVuQ03cBsk+CEMYo8L9jtLrD2h/GkPz7d+5hWSuJPSvuiHvI4xSdEPYtTSVwyJ9/ym8TisxSTArIQiiiSX+g0WY5Nx+QCuU6BrJVmu6qXaxOc2oFhngkBpMh4BPsJUqZTMl1HYkxtQiLlgYwiOdMtv+wi/+JDQHrHNARCptBGI7UmzwxGa+ykUSoFSggWgk0DWJh4cVFj/Wf8599/hTGacUrenAi52M7c8o//+R/Y7/ZsNhuKqqJv2ySn41zaFy9XOKEVCoOL6e+TFO2SubBWEucCRZ7aKC0Tnz/4wDBOKKmAgLXfOh8no+LE9pRCMM3jIk7s6YeZ9SpHqQRvHEZHEEmRZLYJKL3erhFNxxhI1A+RcLd1tUZK2O/3dH1HlqWNQG6qhd8PUhru7x8oiyp9Ducz0SVgtlGGph+pCAzj4sMlSPgICe3QIeOnauZLlab28M+ndrm4RTyW9scAjUsWfWSlRRGXrCoS6kbKBXKXiF92DilIp5FQZGkVJAS5MezXO5CaIm84nBuacQJvCc4SgyFGnXapMXm4Bw9OzGkw0hmEiNYirbCEIsbAPDusTQrM6cvVZCGQ5TlKKfIs3bgfDbSEyHFj/+QfoKXni9fXNF2PG5PznF3gds5NbNZrbj/c8E+/+X+5ev6SZ1fPqHdbJjtRVDXToh2qtEY4h9CK2aYl+9j39F2fqNNCJAt2sbQcUkB0CKmT93wAreWSFCJKqgXDmvp26xwPpzPHc/90uRtGSyDRblKkgDHZAlBJJ+qqrpaeciDLC5SQZCbHupEyz3n54iWn5sQqL5ms49Q0DIOlrkqUUtzcfuBivydXyaKnHxIyzFlHVWbpYdhsaLue4Gw65/Y9F5vdpwWpC2kP90NTO3Ghtv9AaY/EZTcqv+1XY0iIqpCsdnwMnNuefrRsNyCFelo5ZUZxudmQm5zcGLKmoR1ngp+Z5wX8IiJaRyKaEDwqJhCHFJKo/NOpElJmn6xNfapMxqsxFolrbmIaVKJAqwxCQtGrPMcKGPsG7wKZtGRVxl//8nNi8PzT1285tx1aKbqxQ0rNsxcvOB7vub35wPyrv+H6+ppqvUYtx4O2PRFETGK9UeC8ZR5nuqajazukFBilyIqMIk/vK/gkFPF4/ZFKMttkr56MNkQCr2iN85FT03J7e2K0Fi0fPyvJONoExVsG3CwzxMVUwjm7XPNKjFFY59jvLxd6sybLMjJnMSpDZ5pjc+bm9gGB4Ppyx8Vuy9v3bzkcjmwWW/LNZsU4zgk1Vab+UypFZgzt0k4Yo/lw9/HTgvR7pX15U4+D0fdKe/zOYPSd4IwxBZ2QqewKIVAsw9jjmTQImm6m7Yc0AUv5JPsthMAoyaYuMTo5hRyahma2eOew0/jk7TsrCdGglHlqNR4frpia4ETlmFMv6kUyrlBIYlaki9CC5NEq7TORCrREFznazvg4E6Mj2pH98xf8Wiq6YcTZiXGaEBHGsaOsSoSEbx6+5h//y3/E/9Wvn2wapU4yjMInbYB5SKJhfT/Qdt2ClYiLjflEWWZIwmJwqxPVg4Cb0yLeukBeaLRWGKOTvn0/83BoaIcZIwVSC1yIaJ0ypiBSVVWyvvRpcFOz5eb2nvV6tVyI5tTf+plCZmRVybubd8sdP6eu15yaBq0To3VaemVjMuxsEURW1dKHO884zzh/piwv6domedZK6BYquBY/vCf9UWS+WDKVlAkI8Wja4EM6awa/lPuQBqIoAj4GfAAQKKmXDJbU8hQhmW899pQynVaHfuLc9sQglpWCeMq6ENAq+Zle7Xa8vLrg2XZHmacpPriQJLRdWMAn81OwucWMIS7rDucdwzTQdT3t0DNO06K96hdmqmX8/9s7m96oYSAMP3ay+dhS0nR7qDggJMRH+///BgfEHUFbhGhVdTebbJw4tjmM28IFVeLQPeQ955aJ45l555lB1jNKz1J8nioaQqT2rfCjAa2oT085e/eW09VKIG06sEi0OKeyjKp6yXZzy5fPn7i8+Mrd3S1m6HB+fMjsnZtQXnDhAc8iSwVXGa18zomBJhAwvRGHU2yOSBlHLnjWyjhI1xvu1g3bVtBEU4CdkYkEraVa0BtLnuXkZU7b9Wid0veGcZwoy5IQPFc/fqL1Ajs5RutYZAXeBYo046DMxSOhNMdVxfnZRwGdrdcEYLksaVrp1ydK47ynbbs4Ti3NS+c8Vb2iPqoe6If/cZI+/tr/rnk+JkZ//toJMThDiO5vaQRo5QnEgFZKPoAgL30cLZt2h50cafpYsFdIUqaCJ1EJRbYgSyuK3JI0mnW3Y5hGpknHWXFpO6URZoAWP+ughbBCmHA6ZWc6MR5rRT8YFlmKR3avKxUIaRoxkvcfqyZZpPg0lX1OkyEbe5LqhFdvXmPtgLUjV9e/GG3AmBbnHUd1jXeW798uaJsNh1XF8arGOSuAWSCJzi1xeolx5h5Yq2PtuSjyeJJOWDswDMPDwWGGAZQ8PzlpNW862e16fz9N4gxYURZ0OxOhEZa2lU0oq5MTbq5vSBJNWRZYaynLJdumIS9ytusmJojiN/3w/pzLK2FWHbxYsiwL8jxj07RUh5I4rTeNVAa01GoPlyV1XTNOE0maYXYbWrZ4ZILgX3AI9RTCyKxZz6mnUsRnzXo2zUE6a+81B+msvdccpLP2XnOQztp7zUE6a+/1G67jy7YSqe+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0" name="AutoShape 14" descr="data:image/png;base64,iVBORw0KGgoAAAANSUhEUgAAAKkAAADnCAYAAABlh3YzAAAABHNCSVQICAgIfAhkiAAAAAlwSFlzAAALEgAACxIB0t1+/AAAADh0RVh0U29mdHdhcmUAbWF0cGxvdGxpYiB2ZXJzaW9uMy4yLjIsIGh0dHA6Ly9tYXRwbG90bGliLm9yZy+WH4yJAAAgAElEQVR4nOy9SXMly5Xn9/MhIu4E4GJM5Dy8kXxksThUlapYg3VrMC3aTCaZTAst9BW00zfRF9BWMplpoWW1WupuqatLzSrykY98+YacgUzMF8CdInzQwt0j4iKRyORjVYuiGGbIBO6NwcPj7/9zzv8c9xDee36//X77bd7k/9sN+P32++1t2+9B+vvtt377PUh/v/3Wb78H6e+33/rt9yD9/fZbv+mrvvzv/tv/0kvhwQuckhg7R0qJkgpjDUp6VnqK5Z5FS8nJRHI+8eSdDp3lAp07qAzzEyhUj35vmeFgmZX+CkuDLr1+htZjvJ0hnKIjB+A0s3KGt4bT8Tmj8YT98xGn4zGnsymVcQgUHgOAxyOFSL/h8Tjj0JnGO4f3HoRACIHzHiUFeIcQGqUERTFgMh3hnEWiQAqssWRFwXw2xTmDQIGATBdYN8VVEuMMWaYxlcF6hwMkAgF473He4qwDNEIIwGKdw3mB8B4hFUqCqeD0dMzZ6QxrK3KdoaRACYG1JZkHB3gHSEEny+lkEu89ZTmj29FkWmEyjdUK8Ajxj4qZf7Ttv/8f/sWlLb+SSdviVOh+UX8jRHoY4D1IEX6EIIIjHi9Fs28EjXcO7zxB/ZJhPxFgJkS4lhACWf/I+vew18Wm+8UWvkFWE629w24OIUS4Xjxz+i0cIOIxzWfi4tlau7cBks4juKwtzWdCgJQSIZo921fyF47z9f03O3vv431fetv/n9+uBql39e8BPKFDEqo84Hz4ARCSGpBpPyEBETvXOxwRrPjADnUTwvf1hYRAyghOGUArEgLSQ6mPvKzttFC5uEfzcRwUog3f1jVEG2JxNAoJwreOb1ri02gjsHcNp9Q/Cw1s2h1A2nwW2P+y9sbv6g9F7FcQv8N691uZtH5sHtp2RAgROy2AVOBbTOrr7xACIReZ1HmHS0BuMbQnDIrEiVIkRlXx91YTRMNxC5sQNYhE61sfv/O+YaL6oUcw1u0REY9CXBgMvmZdEQfpon1pQCsQl7Tt9T4WApQKTBpZIIJb1IOk6XZPg9GmnYGxG1L/XcPrWwInv0AuogZT0yHONUwqReMGhA9jx8sAQB/B6ZzDu+hnicAiXiRm8jU4hJBIAUrK+Hu6vm9BQNQt8iSGFW2LXW9i4f+GDaWovcnm+wWWTPtSD4LaqsSR83Y38OI+kQLS/QpaLVjca/Fv3wKmaAZabeF+97a3mPvWXScT71v86omMGEZ88kuD39m4BW0XILBpYtQQlKXHUzNpBEcw840/umDyF9p3kTEvmsya1mug+ca2IoRcZLl6wFz4HFczWGLlK+EpqFm9+aAZ9an5UkqEFE3/+vb+rf8jIOu7FjL0Ic3A+l3c3iFwagdLTecmrDgf2DQFT8m0h5+wj1Dh+ATStrn3iWppwoJwnWjqpUCJ8BAlcoHL2xhMW8RPyym9CkQC520A40JYJeqgaoGpvUcgSeY1XfAy/1hEn/Eiu10YTvU9Jr87DbzkbvgL99cwKfX+Ph1w4Qq/K9tbzX3dPwuRCDS+m69jWCmDXwrBL037CJkA2AKoS2zbsKOPJjA9nDqql63oXlxow4X2toO6K+8oPlTnLFK2uqEVMCWQpqHU+IrxGolJ20BtsZmIjF0fd6HZDdiC1UjXqu+lPrGvf20HTykuqD2H31F7/25ifiSTBkzpYxF9zPC/JO3jG4nJC4RMUehi8BQ+S0waerodMQsRjlUtU9/4bouPs/2vEIJF03cRzG2XwSGEvDBQBCQmbSK1RQC2O6L+MDGhaEX6i98Hcm0YM52tlqHablVLXUi+dpL96sCqNv8+Yfl3brsapAtRb7tTm65rR/jJJwXwztWuoJDhmNrc43FJAXDUQGgzaZKGLrJp7RO2Bk3dXGhFvZexSssfjL875xYGRc2kieXSkKhdxeSTNhe96JcunO81mF1osWiYtL3/YnDYPtA399Zq5/9vmXSRNxvzR/z8oqAvBK/LUNAI+vg6C5QE/cAKFwT9ePWrBP3XtwTAC4L8lffWYtIWeOvjY5DVHOEvgCcFYs3lUkIitCP5r29or2986NcEfd8eUBf93gvRQnQBLmX33/KtiV/e3PAr06K1FrroGtU+UHpIbUFfXiboC0D4RiPlTYI+jaAfWtAS9GXNsOnmks+XmtT4fPHh1ibX13uIC/vWDzf5oYvfXtBKW8Cto/ZLBP30d3vQtV3M1pbOsiDoxz6/zHYnQDbexG+/oP8mAPpWX1+0iu3tapBKgbcXnf4GGCEfHs29C92V3LgkQfkQAYXgyTZCvvM2mvyA4mRq2+f2tfREY+5FkrSIF4IFKku3nQT9tG/94NN1WoFIC4yN9pmsw2Ln+ciQIspRbWOeuPatgv7CM/Mxwl/0ixNXJr9Timb/ZKFky/Vpn/Qi8/773C4DZJtGUso7xQEi+TtXbG9l0lA60aaA9Cia/nEeUgI1mXuXovd0rARvU84+BVDRJ/Wy3s87F9OrbUFfxuApCfrpyrL2IZsOSS0TtQvSBmpNcgu2MQj6FgG42mLUWmm7q70PmmZL0K+zRW/dRCK/Blg+nKtJ/b5+VGPcG3813OaioC+9R6TB+O9hezMgw5bAKGlAeek5Xot5FrcrQRrP0nb3Ins05hMfAVkL+mHU21rQD4Bp9FPXFJokQb/lD3pci42SftjIUWEkkobOYu+IFrclmhTtHQKwk19Z35ZzLTCycHwteyWf03sksnEmfTr2DX7wZUrDhXuGJOiH771vI+3CedvmnjCIXYg+o1vxj2PyLwJy8Y7a6ot8IzumANy3z1A/om9o7l9vUABPLd7H53qZoE/tEMcm1FrpZYJ+85DbET5Qm0IVszIhhRnbcklIEgmm9u/aAFvcqfnFJaDV+0bv1DuEVBcOigwezb67on/fZMUWfFxSgBgj/ATS2hIkQb/Np752d+q4obVPAvpbrOil2+XsuOg7CpLrlQB5yTlqQDZgTO0X0bSmjN7b2vlWkNYNrJmpfcbweZMa9U1qlOiXpj0TSP0FQb8OriQ+aqcJpIGZZSvCbwv6bU/nYoujuccBiots1GihEaTOImWrK1JQ5nztXoSh1KoPEGlXX7O7iGB5LWtUAyya8/a48SCER8hGhrpU0E+jLz7/Oh0qBC6loD0LLH3lc31LMJPYUIiQ8UuD6cLO0fW4yI5JAQmATnrzQr/hIP6kuOBN29uZtN0wT8wxt74mCczB7IQik8A0Tc1oOu4SQT8CPB2T9knmtxH0ZeNsXwBIu4F1yCIErUrDizdF47+kFGiUgESbOXzdweFBiBhBi/oM9ela/VVDUiT3KHbea21I12mCQ4QIGnO6P9G2FulCqV8XU6np/i9C9J18R1Lfht8vY0f/TuyYwN1cKezvWoD2C+ddvLfXt7eAtJFs2myQLp32SVqp85DJSwT96JO2QVoL+qkaSsXzipa5F9Hci6autPZLU6gmBIuwoh6xi6Pzsk4I37uWTyoiwwopoq/X8sN9ap9ocJ6a0WZrnzRkou9jW21ovPqaKGPTFgX9hr3rO4jnbAAj4iBrSLRdOl27Ae0eiIMxVX5dFcxc9B2bO2jAWD+CdM0EyBqMTZ80Dktzptq0XLG9A5O2WrhwkfC5iEyU3BAhLhH0EwNHrXRB0CcAXAnZAM37+nEi3iDoX3pfiUkjw75Gpa1Oa3/aqtCPHBaCI5Ir0u7Y1wX9uuExmvPeI6XEe1u35/LNkwKkxKSvCfpS1mdoOy2Lj1zUtyaidfHxfuQVUs8iO6b2NHf6LuyYiKcN6EV2vAyMbeYP57lErKu3K0Fa+1SORtBPjW/1uycFT7HjrhL0uSDo+4uCfojwGyBeJuiLujNeF/RjK+t9Umf5lou3qG/WLokQLVC1OlRc6EIfz58q9PELjLQAycQ2rXMunKvlXlwq6F+y+djXgT3DAHNe1EGedx6VZYttqtlxkd1E3SaBEOrXY8eW29H05mWAbMCYrhX+lYHZLxlA7e2tTNoYp1YHi8b8pWg/aKVh7zaTpg5fEPTdFYJ+6tB0bdGq0JeNuN+Y0zRgGp6pQXJR0Ke9a1Nul9hk4fpxkLQLXuoHwwVBv+Xz1UwumodfB1upGxcoMY0c3wj6LeA2mEhao0WqAEZjwwRIRKhBqExwK7wMMltdc3EVO9aN/obsWJ/gzewYQNiA8XVF4HILl7arQVr3U+SomkCT2WtYyS9U6If2vyboC6JrEH+cq49Ngn5iB+QlFfqiXaGfOkY2TF13YyvCT3hrAVU0Oy52rpDxONf+mLcK+lAz/GJYcOF68a/XOCP6sDImMZzxlNbQKXKss+A8omX2pfe1WiIkKKUpyxme0EdKi3CMEISZrlez40Iw806+Y5sdG0JJA6lhycWIfqFTW+d+TaO+sF1t7ompN+8WnKImomxGe5CUrhL0QSjwVQqefC1DtQX9ZO4DOMNNpICiFvRFI+hHHWGhUxdkIu+bSsBE60I2+8QtBU8LYG4zaTNCaQT9cK66rO9NW/uksY1KSSQqKBzC14NJqWiZrEFJ0JkGoTDWI6UHL4MPH/vHO2IdBFhjEUogvUUIHfzib8KO9WeXsWP47tdjxwTGNtAbC5bqON60vcXc+9ritEEkaHL2C4J++iy0P4zKKDEhgrl3tCL8KwT9tp+X/NFa0KfNbC1vL4S31L+K1BGXjNS4gyemEhcyR819BtZsZg7INoOHrg8WRC4+3DYmpdAxYeCbS8vEdvEIIUCCyhQocNZhrMUpFZ1Qi3EerTQiSXZCgFQIF4IG6z2isuiuBBzO27oNfoEI3sSOtS2r7+0fih3r7KK3TbDWdpPejNG3mfuGPtu+3KKTG1kt6ogh6LlE0Pct4HIBoEkriax0UdBvz3Nqz3eq29VqS7pY7YwvsEWzt2+jGYlzDllnlxq/1HuHFE1CIBn4WphfaIWv+8y5yPM+1AWgREPsMi7ikDoJmnuToJTCKYMQYJxFEvrTObAOjDBkaDIV3CAnQyIk3b/3DpxqBk49V+td2FHRZr1FA3GRHbkwsC9hx+RK1HFG+DcM9rbywBu3d0iLXtDSEgvQfuRRK3UyFj+/LugHDAY/rhb0083E3L+sI/WrBP3G3Ded3bSnHbcLxAKjLfZEi1mEwDuLUFkduCwwafA9AkoigzofABMsg8OY5pw1G3mFkCr4mtZGtyYyaksWCuC1SBW0Uq0VwuUkxg6DOjxs42xwAQAhFEoIKiqkUtjK4Cz4yiJzjQ+Tyy5nx5oVfzN2DD9vZkchRF1gUg+E+swR0N4uoOni9nZz3/rNLzR68Sbagr5eEPQjQhExxmmbe9+SUoi+Io2gH0fYmyr0RcpDJt1moeXJVXnTzSdTF2SROn9Py5gLiaeKu4Q2hwca7xUdmD8CWesILB9mcRpr6HZy8JKJOScVYOBb5Y6kHLsKy+tkljzPMD5mwnzUB2LFk3UeY6PPCSAdUsnodnjKykBl6PoOSXkWvzE7ArhoHZJ79jo7Bsi/zo6NbOXiQE2DmIXrvGl7hyooXsOkqB9w/FukUdX4pHXxs2sJ/ReZNAn63uNcWCShuWzy1wLbXL3kzmKDF4X2X0PQp6lA6nR7lFVJJ9NUZYW3xPWbNEIKrKnQSmMkKDK0UhRFD2MNUiqqak6e5ayubHBw9Kpx/7wPcWRkmdolEQKtNdJPkUJgnan9aeEdEkWqEHMu+E5ShcIUrRXkCkdOZSqEA5xFyt5bAHkVOzo8oWrojexYs/BV7Ni4ewuATMH04j+Xbm8R82PcLEKxxaKgnwZSNLK+CZ6SdawDl2jvg68fw6Ja0Ldx5ijQmrIcfEFR38CbKvTxV1ToN7u85sMqKfDeAhLvArCEkGiZ4YQjzzsYY1heXufo6FUwx1KjtQ5mVqpwb9GN7feX0DqjuzSgm/c5Oz9lqTfgfBIYVCmFcx4hNcEHNiSy8TiEULFkkBhgCaw1CCnQQtYWhyg/GWMpTZCbMikRWY7HhKA1spygcU/C/bdnxRIBb3l3dqSORxq3rIkhLmXHNhjj8aL5eGFQvGl7B580lcQ1j7/519cAcC2QwhuW3LlM0I95/Lo8rfbRWtmJVrDUCPqiiYuiPBSPTM8gdIiKbFprhRHg3kYFSQNlYPY4gLIsQ2eaLC9YHq4xOjtAKU2/N6Qs52RZhnXhfFJqVJaxsXkNpOQ73/szTg/3AuVYwU9/9q8jQCXOV6QV+pTMAId3Fqny4G5IH9hUuPqpOu9ASJQCKTOsjMGIg8qCziRaSZSQWOtAq1BRlQa9kP+A7BhM9q/Fji0/13tqy5mSQU1w/ubt7T5pPEc4aSPot9mrJjUXYwuaJXdqQT/RsARvGlPvYofXS+6kLvEeIS9G+KCEohH0o1uQ3I+6LD3WewoQUiJEMJF1StXXtB5NqERLTaYzSiXpD5YpugOyvMu9Bx9zsPcCiSZXGVIJiqJDZQ1KZ+A929u3kQpu3n6PO/cfMNu+Tp5pPv2//4bBYIipbAwQbShccc3DVkJivQ3VVUKgtEapEiUkxge91GuJynT8LuiiUkfGdB6tJEhPKQXCS4T0eCzOVUH++7XYEV7zHVsAvByM8ZfL2NG35LhLAfkb+6RRnE++3YJvmm6+be6TDNVMb7a+YUkQF+pK4+iuNbTacWNxyZ20ykdgDC0VWmqUrMJ5nI0aTWitp4rBQgBzYOUYoCSHMDK+kBIlNFJIik6PqpowHG5gK0NnZYl7732L58+/Zj4+Y3RyzMrSWriG9/SXhvT6PR48+Iis6LF94w79pVV0ljMZj7h26xaVnVOZEhCMvSXTBeV8DEIFUDiQOLwI0aZSDqmS1YgDUolaURHCo7Ws1zCVSJRQtZznvCWXOnSF80Fb/kdix+R+NCztF3B9GZ5aJ77w+Tf0SdvJhwucWZv4oPuFTy8X9BuTD7QEfffGJXfqWiTv0VIjFTiVk2UZuVYUWU5RzZlLhU3z5gV4kbTCmA0i+cSBUQNdp2V1wmdKBc0y0xqlNFvXbnLt+i32dp4zWBoyXNvg40/+iEcP/56NretMJ2NWhpuMz0dsbt/k1p33WVpeZmnlGq6aY8oZWd6l21vm3nsfM+gv0ev1efroC17szFGqoCpn4D1K5SBC/YIFBA4VXSKporWKfnOyDloF8GoR2i0VeCFxWKzzeC9x1oNKbpFKDwHX9h1rnCTEve47tj9IqswiO3reWAVTb62yxXjCxWwVC0Pnsu2tTErk0oV7Sihs7VdH+C4K+tLXuudCajTVlbLol6YRqbVEoxE2AyvQUuJEgXWGPMvp5R3mVcWkVGidU/kynD8BFRfL5JJpD20WIgn2ccpC9NfyrIPWGZ1uB4GnU3T56OPv4fGsbmyT5QU3bt2j3+2QZTkvdx9x9/0/wNiK4XCdXm8FcGjd5XQ2pt9fITnhy2vb9Adr9FfWmc2mHB0fIoRiNjtDCkG3O8AZw2w6jv0b+k0pgVIiDiyJIKxa7fCgMkTqJx002NCPFo/DWBNUCKfCjIMk072z75ie4wXf8VJAvhaivvZdkr9SjJKePvjawr3NK30rky4kbFptEa/hPy6540W9mkloVBT04z6irtrxGFtR2oqymmGEwFsL0oNQKKFROkO4kBHJs4KOc8wrQ890mcznTCqDMhJDBT6sY+p8mA4S/YoFQgiRczKlIWLu95bpdHsU3YJeZ8DS6gqD1SHf+9FfoHSOkJKNjRsM+j2yPGfzxm36/fWYLQpCtrXgbEW/v0w5PsdUU3SnR3cwJOsWbN98wNrGZ9y+e5/ZbE6WS4TULHWWONjfZaYU0vuYr1dorVFaopTHOVXXQEhnsUhkJiMowXtF5XyYiZuslvNhKnpcHabtNi6a6zY70gRTb/Ud/QV8XM6OjVqQgtLWs4h2M0ri3xykDZO2DP1rqG3+Tnl650ELXxfcOmPAZwjiyBeOyhrm85I8q6jsnNI4jBMopxEqR5AjCaYeEYqHC19QFBVlZegVfabGUFqDjZMArbc1S4amOUQEYyiFCxVBQggyXWCsYXllSLfXp9cfkGvNh9/+EYOlNYSUaN1FypCF6so1lFQURQi6nKlIT8rMK3CGyhim43O63T5K5zhrUVojheLOg4/ZvnWXyek5s/k589mMV8+ecnC4i1ICqTJ8Jakqg1KSLMsoYw4/uUXCGXBBOTFx7X+ZASoAQkkJmaqrqXAeoUX93ILb1fId24/vtefOJTskwKc6UOqMawKk5wI7CkIhdgTiaythxmu82di/U+Dka5mnfapG0A9NDFG4wCFxwiOwUdvMQ0fb+EIGIfGioqwgkyXzco7xGc5WWKvwegVnA9P42B8ShVeC3Dn6eYd5PiUvMjplzrTKqazDmqqO+EMJncRh8Pi6/jIte+OcQ2tNUXTpdXts37rL2to1JmcnLC9vxnK3DlLldU8qlWHKKVJrvLWM9nepyhnr27cw8zm2KplVc7y1PPzs50hgbXOLW+99gMpyrt96HyFgdLxL0V3m1YsnPHvyJRtbNzk6fIXuFtjpjNPjY7RUFEWH2cRQAdbaAEgRMl2zssJ4RyfP0ELG+5NIqXA2uloyrBjoTTvKuWq7uMPr7NhCBHgbrX8DSCEiGNvsuJhNaLE3tbKTMo9v2t4eOKVqexEjeIjzf2xcgVnVjZRSxt2D5heWVPQ4CziBkrIuS7PeUVpD15c4ZhjrcG6ANR4nBVY4EAohFFpIlArBVOEcvc6AmYFJOSebT9FKxaSAq8nfi6BFpjmexE4MemTo7DzTeGdZWR5y6/6HnJ8cIKRgPDmnv1QgVJtTHNZ7XDnDVI7j/QN0nvPs64fknSWm56eUpmLnxXN+9nd/iysNn3zvD1heXaHT7ZP3+jjrGa7eREjJ1vVbfO9HP2Y6nrC/8wSZa14+exaYPss5O5twcnKG9wKLiKV5Gu8d1mmEBWtgiqHyHi0FEh9K9aRES0GVinwvAOVy3zEEZ22P4CI7LmKjYccGkO0dGl30IhjrEs1EgFzWxmZ7a8YpHSwjr4dI0sV6ymahLylAeoGQGiEdUrlodC0egTUumH8ZCprn8xlSSLx2OCY4pzDGU/ogUCMVQsWiEqVQUpLLIG53bUVvrpnkOd08o7QVlWkv/6Ob3sOSEgJ1RZMAYxx53sUDs8mITGcUvQFSZ6Hm2RqcKJGx6MQ7RzWbo6XkxaMv2Nt5TmksWmu6vSW0lBwcHnA8OmEynbO5ucnN9z7k4OUeeUfR7a8gvGVpdYNqNkdlko++/ceU5Yyzu/cwBtz0n5MrxWnvlPPxF4SiZIvzDi0h1zIWNCq0Spk3GYIlVFhwWIdXGGWZxFY29n4bkK1ijwUwpmcFi+bahzDhou/YDrTwNRBTinsBkLV606A5XbvO81+xvaVUL+bIvUdIhYsTy6SQiFak570NOXWopyk7Z4IcRdTpvEcpjXehjC1IRw4pHWAQvotxCpwglxanHUJqpFLITIdCaivwmcQ4R69r6JVzxnmX8bxCqQrvYuWUDDJWEs19zKUIqUK7hcC6KuTm+32KzoDKGIqsx3w+ZbCyyvnxEV5Af7BMXvSZT6fsvXhGf2mFrx59xe6LF6wtL7M0WObV/itmkwlWGDbWt7l24xp/9B/8mKXeErvPn/DBh9/h2defs759nbLcYTo+Y7i+RtbtkWUFm9vvUc6n3P3oO6inXzD64ojlwRJZdshMGrSUSOnJ84JCBx9bKRX4zVuc9XFig0B4MNahZLB4YSEHdSk7+ou+I5eZ6xYeEjsmJnwHdqzPnYqCWgMm/X1lwfhbQSrSBdLMR4EgFNh6EZgxCdvpxQzeeowTzGUcl7UYHx166RoXQTqELNGAR1CVDic8VoebFUKF84pQe6lVeHFX6RSdPKPfKZhMAqPOqhk2mnHnLEJE9ieJ+YD3kRnj70Jw/94nKAHT0QmzyZRiaYmqrDgbjRBKc35yytb127zafcbO86dkWcHzp0+QCE5Gp1jrUTpHd+CH3/8h46ND7ty6w40773F4uMfG5ia/+vTfgrMsDYf0V4esLd2gU3QZn4yYTUZs3XyAVJL3P/4BN+99zGA45PHnX7G3f8Jsuo9EoKUgzzRahRy/1IlFJdYbrLNYB1pGlYVQo+oEBBX2bex4QYYiLumZ1u7yIXvo6r/flR2b4sC0T3oW6TqXrQvwziCVUgVJyKecbqNONAULFk2ckiYl3gqMiWK6IqjSLoJUaZTzYYq9MKhcoKRFyQKPpiw9ubRUmcFai3WGLBZz6EyjvEUIRddmWFMwrTr0ex0mVcV4qqlEFReoqOeL1GK2FKEuQCWRW2pQgsFgmenkjLOzc6rKsrQ+YDqeMBlP6Az6HOy9YjIes7/7gue7u3jneLGzgzMVs/mMB/feY3R+xu1b9/i//re/ZjKf8N3vfp+t6yWDrGBqYeP2bZZX1siKgtnpOaO9HeazOa9e7rC1uU2vP2RpdRWhc5ayLt//0X/E7HxO0cvp9Ts4G9KjlbWhmNw5hAvmXWiF8oAzeAfGRYHfE61gKEJ/Ozu6sFRSZMU2GJ3/DdixBUAfVyuh1YarOfQdQOpxCBcWSZCyFnbilxIvQAqFlL4evcJ7HBIvRJCEsHgvQq65XonOobWiyEDLEshCHaRzQQu0FcYZnM/C3KOoywopkcKT5TlZVVHkOb1Oj35lKGZjZrbC25BVam4/Vdy72ofTOqffW2JluIaxjv5gFScVZ2dHlNUcoRTT2ZTl9Q3KecWr0Q4vdp7xYneHrfUtVoerGFvhT0bovMPqMKz8NysN1zZuMTk75/Hjh+RCMZufc+PmHQrd5fzwgKPDPZaXl+n2lnm++4L9g3345c948PG30UUXYS3d1U0++Pb3+eTJY37B3zMYrPLyxQ5noxF+XuKdRTtBluVgFYIgYYHFGot1NspsIaBqnmcMgWzDjm1QvpEda1JKgGyz4+uAfI0d3wDIJscfjvpGIJUiQwjbNMYLfCutCB5cYFQlYv2gCElNi8DLtMaRJMtUFPiDXi6VFrUAACAASURBVFkUObmWZMJirKOyDqyFzGCswziwvr7leJPBN9NZRl4UdKqKWTGnO9MMOl2m1TyO1uin+JAITO4KPigMS4NllpaWuHPvfRyeylmKLKcsSybjU7xUjEYjJuMpL3aesTxYptNfJs+Oeb7zjPOzc4bDIZWZ8uTJ13z4wcccj46Y2znnZsz56IzN69vITkZmC0ZHhzz8/HPOTk9Y7vXoZhneCjY3tqmM4ejkkI2TIyazMblS3B4sc/3mff7yn/zHfPjxd3n+6DEnB0ecumOmlUH5YCGkdOhMxWg+dH9YNSbOirAC4xyIBoAJjG9mx9DPb/UdrwDka+zo29JTI9CKeNFUe/yNQIqPvmFcLjH4nS5KO8GECgthnkzKVgiM8YgMkBopFV4Isix0nIrpyE6RU2Qh719WntI6vDEoaaispzIWa0Mu2iY3X0qU0uQCXOaZ5RWdokO36NLL53R0RmmmGGdb05/D9AtcCiAEy8urrK2usbF1k/7KEOVleDkFcDY6IessMZlMOT9/xXw2Z8KYh5//itF4hPGW09Nj7r/3gNWNzaACSMn55IxBp0sny3hw7wNGR8esrKzwf/6bf0mmNXdv3WdpsIRXiqPRKYOeod/tcOPeBxy+2mXl2g3Ws6L2u6XKuPfeJ1y/cZ+jwz288lS2Yl5WFErinQIPWoXpJqFoW+KVwtu46LCE2bwKarFfZEcE9dTwNjtyEZA1GGGh5vMydvQsALGZURxdA0G9cEgoI6S13zcFqYgLysrUcJBK17dSzz+PjqrwwSQLF0CBDLqdUBKdKYSUWFshAJ0BvsRamBtLaQzSVhhtmduKrg0r4jmv8F7inagXyBNaIbNYaKIzOp0O3aKgm3eYVGW9QG+cBoqH+u3SSkqkFKxvXafT6bO8vMbhy5eU85LZeMJ0fEa3N+fZk8cBVMKzd7TPw0efc+PmLZa7S1zbuIZ3gs8+/5TvfPu7bK2uY6uKk8M9lleGPHn0FY8ef8GgP2C5txRGojFsXbvG3HuefPWQO3fusrm1zde//DuMqdjY2KS3sRwGlFTB9VE5WWH4+ONP+PLLrxifTTg2+zhbBYuig6nHh3JFhULmAmtC0Oh9ettfWkaoQVjNjk3YXwPqncz1W9hRiFh4lIKoGKz69rGtdbSuivDfvmCZSObWI1Dhbx8yTNJTVyAJQrkYztWLRHgqHJIs6wTtE7DWIaQg0wIlPdZ45qVhbio0mspWmKrCmJKymtEtJN7FPLyU0S+VZBkUuaEoehTlnCLX9PIu5/Mppqqi2xGKnWUsNgn1qDnHJwcsrWzgrMFUc06ODzkenfHo0ddYV4HzHI9Oebm3y9b2TcbjMatr6ywvrfDoy4dY7/ngw0/Y3Nxmc32LvYM95vMpG9vb3L7zgC8efsbW9ZsYY+j3uqytX2N0dszR5JR+MeB4dMiD/APOxqcomdFdWuLl8+dMzkf0h6voPCfPO2S9ZXTW5+bdD/jDH/6Iw5c7TM5G+NLT6ebkRRHEfWvjQCQkKCQYa7A2BL2SVCR+eTBTu4NX+I41S/IGdgRSqhTRYkffLFPZBmTQv0OM8BuBVERoithQocKo8JGh0pQMgV5ofChuUUhp0MqRaU2WqfomtRRoafHeYoynMg5TWaQKc82NMVjjwqQzY0O+2dsAVogldp4sz+h0CvJZRr/TY9yZ0513mM/nWNdUYaV8vRCCLNOMxyPOz0/Isx6d/pDKGpwXHJ4ccnxwwPHxMVleoLKMlZUZlanIswxnLc+fveDW/btUpqTf77H7chfnDFvXtlhd2+D546/x3lLILtaW3Lh1h8HKCrfu3sYh+Przz7h14y6Hu7vcfu9DRpMTzudTTg4P+eC9j0BIsrzD2B4xGE4plob0Bqt8/0d/zs7zr0OpY1nS0Rmz6ZTTk6Mo+ENlKjINQiq8M0GZwTWFPpf4ju/EjgGRiDTBss2OsGDem0skYkgBb/MMmgXQGgt9Rdx0NUhDVK/i29rCXCBqSYdoTprVTNJ88uDAh1+VVhSdjExnGFPhHWQ6OMv4ELRYE4R3Q4jsK1thTIU1Bus81rpYPC0ABVIhNWgnyXJLkXfI9YxOVpBnOTpT+Mri4xI8Smm00kgpWB2uU7klyumUpeE1ytmcIu8BM27dvs/oZMTB8THD4RBmM46Pj5nOJ1RViRrPqITn7t332djYYKk/4Ohoj16vy8bqJuPJmKcvnnJtcxNwXL95m26vj60cp5NTdJFTeYmrSg5GR/TXNtm6eQOdaax1nJyd8ujLh3TyjI2NbWaTczZvC6RSrKxs8M/+s/+Gjz/8O149fcLOi+c8fvQ51gYxPyRbXJxHFaJ8QSgWd5etsNIKnN7oOwZGWNA2k7l24Z8Ex4YdZXT5WARl8oNFGgzeh5RpvYLNNwSpVNHfFCFjJGQT/BD9HdIa90QxzhPEfpdGkaXT0wgswob8utYCLR2uMhir66XMrbcYFwBpXKiUMs5iTCgMDhkWH02/Qiob0pl5Hn6yjEJrCpljRRmDBY/wnk6nS54V5Jni7q1vkXc65Lnk/OyE8/EInSsGvSVOjo9w1rHz5BmDlQHLy8tkRQdTley+fM71a9vkeQbOcnS0x8rKkOXBMmfjc+bTKVvr62AsK2ubGFux++IFxlZU8zkey627HzBYGvCd3hIvnz/h+ddfsrGxzcrSOpWZQZ6zc/CS09MTOjsFWbfHtcEQKWB5dYM/+OGPObxxh5XPfh5Y/9UB1lUILJkMgzKAVmKrkNkjuj1tdmwDMvmOdVCVwEgCU4OJNHUnLTos38KOnihzuQsMHWUtKSVZXGb+G4E0CeHeperqCEaZNLegYYYAK0y5VTLMRcerkN+XlrwHUkvcLKRC8yKUMkxLMBacV1hXIUWGcYbSlJS2Ym5LSmPpRTYNGY9QtiaJhRQq1F9mWpJnkk6m6OQ5cxOkLEHIwEym56HgRQquXb/N6vU74Bym0hh7TKfT5edPP+WnP/2UbqfL8ckhstDoPGM+nVLO5pyfnXLv3gOEEExmU7q5ZmV5BecsT599zf7Ll6yurDI3M6QORdk7uy8YDocMl4ZYa3jy6EuGK0MylXFwcsDTZ0/JpOTeg/eRQrK5uclscs50OuPWvTtIqTndf8VgdQtd5OisYPPWfXaefsVkfs68miOQaKXRmQz3LMJMWyeJEiGEUkUa0x1pre07XhbMSCHrt2VfZMYmHuE1dvQtoNeLe0gZZvsiFpSFRj/4BiCt15KP0XtywENdUWDRFDRJIerJW0LIUC3vFEJZ8iJGll6Q5TmdrsVXcO7BOHBe4J3EyVg76TylcZSVCf87R4HHOod1BmFBKIkQGqnCDMs861DkBZ0sR2cZSolYHxDSL9ZWWFOyur7F2vYtBsMtqnLObOcVne6A45MTPv/VpzjvOZtMKIoOnaLDxtoWX339OdPxhG6nS78/wFWGajJj+/4DZtMx1lj6g2XOeudUleHWrffZ3X3K+fkp1nlORgfcunmXO/ff59nTxxweHnI6OuHWnbuMpzO2VlfpSE1/dUjR63D3g4/Z2XnGk6ePmU/GLK2sgPiCj3/wR8gsQ+mCjRu3+eDDb3Gw94pyXqJ1jhBBqsOEyv0iz1AySoLStdhxUfZJYEzJDnmRGdvsGI/HtdZOuIQdlWydqxa3GkCmuVUuatlcYfKvBGmmFAJwIsyzkV4ikYRccNDlAiDDRDiV5nh7QtLHCkQR1tQUca2iLIO8q6jQCFHgUDhfK9EIH1boMM5gKoOpSowtgsBvKrTKUJogWIswHUTrHK1zMq3I85xCFxQ6i9X/MfuiOvT6S9x+8C06vQHeWvKihy56vPziK0ZnJ1TO0+t06Q+XOR+d0u8OQnpRZnS6XebzEgGMTk9YGvSwFl6+fE41n7K6skkuFMZW7O+/oqxKppMJKis4PDpm0F9h5fiE8XjMk8df8sF7H7CxtoZT8POf/YTnO0/48N4H/OhPfszK5haD/hJPH3/Nw0e/4v33v4WSkqOdJ6zfeoAXc27e/ZA//6dwOjpjb3eH0fFBdCmCq6h9WAYSJbFWhczdW9nxMt8xmmvvWjMsLrBjy/RfZEfvg8VNQXMdZLX+bctfvzZIpfNhtTc0ijT9N5W7Rb+UsGBWYNlg8kUoFcfZCmE93lisCNN6szxDazAqA+lJr2kMU30d1oZiCWMsxjhKYygrgzMOk3kqa8iMgjiAhHAoKQOb6oI8yyhyRa4103JOWs6xyAuWl1dY37oOzjE/P0V3e3jvePH0MXNjuHX9Gq9e7jA5n3B2OuZVtsefLS+zMlzFVhVnoyOEdOS55N6993j1apfdl7toJE+ePaEoOmRKM9t/ydJwHeMd1WzC6vo1zmYzfvXwl5STGf3uEj//7Bc8f/SY//Sf/Rfk3+/x9Vef86vHX1N6z1/8+T9FKMHWxiZ2PmE8OuX6rVugFOX8nG6+hhSKfq/L+x9+gJlPGI32kMqHOWY+BFF4TyYVaHCkl31dYrLb0bltslMBjdQAVJm6kh0DEGMVHI1GXSPxAhjrpEH9roBvAFIPIfAQoZ5SitbiVulmU0YqzmuXIsy/wXtwGcIb5pXB+hnWKTpak2WeMuaavQ+zONOity7qfpWtmFlDp6oorWNuDMpKCl+EggsX6gm8BxUnpRVZh67O6eiMXOfkumJazgHo9Lp89O0fBJFbZpTVGOcF5azkfHxOaQxF3uGTb33C//g//c8M14Y4PPv7L1lbX+Xk4ICb169z/cYdMqWZjsdondPNO0ynM4ruMt2iE4JNqZnPZlzbus3TZ18ynR7QW17maG+fVzu7zGZznDUIISg9XNve5mBvn163z9OnT/lX//tf860//AE7T7/kvfc+ZHQ64uHnn9HrDVhZvw4EEX956wY//Iv/hKXhKgjFy+ePqco583kZZq46Q6/IQXqsu7DUufd10iMBMoBWIpVkYS3YfwB2bAaFrNm6PiK6k98QpEljdEip42lCLN9E/en8Du9Dpb6IJTeusnirKedVyMO7bjTPGiEqPApBU7Xkoz+LB+cMlSmxtsRUJZUtsC7DOIcRDpWq7whTTbRSKK1C2jQryDJNpjWltUglGPT73LzzAZ3+Mkp3makJk+mEw5cvyTtdZFUyGh2zPFji9t3r/OH3fsR8PqMzGCCB1aUl7t29R7c/5OBgj739l1Tzkv29XZQucIRK/053gLWOXGqkVnz0rT9gfD5mfDZivjzgVuc+R4cHHB8cUuQZZ+djRg8fsnXjOk+eP2V6dsqvHn7G6XTMyuqQzz79lM31DYq8xy9++u8YHb3i7vvfZvXmbXTWZXWjx8d/+CecHp9gTcXoaB/nTqlsBfhQSigVlS2bKRptdlSLbyOJX18KyEvZMaCsAWNEu0ivoaw/bLE1cbVDL5PO8M1BKiV4YeIocHgXmFO2CjiQwRNNiz6kVGRokcBayXxukd6TySKMXCtwlcBbiXNV7SN5D86HEj3ncqzzzCtDVZbYymArg8l0LLZ1CB98YOccSmmUkhR5QaFndFXGWCkKLRkOr7G1fgOcpZrNmZlzBILD/X3+7qd/y/HRASvLQ4yxLA+H/OWf/xWvdvfJcgXOcnpyjLIWM5vybO8lk8rQGyyzd/aCorfMZDrDuZIs7xBWZbbxQXhOT0Z47zHO0y0GZLJi6U6fQT+UAR4fHdLv93DzOX/ygz9hUk453Ntj59lTlgYr7Jzs8/zlczKl2NrY5CaSF8+/JOsUdJeHZEWPTtZha2OLJ/0uk1FYt9QpFWaQEqrXlJRhdel3ZseapriSHYmZwDewo4OoMKT5oTVqF6DZhv6vBVKUD/O2pcd7i/BZXIpQ0Kxa7Fr6WPOamxD5S3Aaa0NjizwkBowxlPOgfUqh6tcsppsIqT5DZSrmNmdWWaZVSeEKMutDrakJtQFB0vBIJUNULyVahzK2TEoqQv6h0+0yPjuicJL5dMxsVrK/94qyqrh2/SaT8wmdPGdlZYWd5y8YnR+jdcZ1exOtMvJM8eLFC+bljPsffYeV5VXwgvHjL8k7mpt3PqRQGYcHL/E4ut0es+mU6WzCixdPqWYV52cjhBBsbG5y9859rl27wc9/+hPK+Zzz83N++ctf0ik6LK8s46TjFz/7CYPhCt1OQWUNj54/YnN9ne/+8I+x1TysEDM7ZXxySN7psL55g8nphPPTI6QQlNZSirA0pI6T9d5krt/mO6aMk2ilPn8ddkx/NZnJCwPgiu1qcy8cSsRcvFAI0QRFwSdtpg7X5S3eBj8WBXEKmXc+FOdm4UbLqqKqXHz1jojzdgReKNKCrMZaMmcx1jO3wa+dlSWdvBNAqhXSq6AIiKAgpAAqrXTSyXOs9fS6HdbWtpmfn6N8l+n4jJPTUyaTKc55iiLn+bPn/OLTn5EVPb5++pj5ZMLGrft0uz0UsFR0OD4+wiGoZnN+ufMpJ6cndDo9PnrvA4pOj88/+wnee7r9JUZnJ0xORnQHS9jKcXxyHKxJlnN0dMTh4TGrK0usbWxwuHfA6OCAaVWSScl0NuH6zZs823lO7+SI9dU1bt64ye07D5gay9nxMYPBICQ0ih4d68j39ljq9ZnPx2FFlLhqn7WOSoCIQHondnzNd6Q5rhboISxptMiO7d8WUuUXweiTpxiymd84cFIyAE3iw1wkpxE+Tv8QHucNUuaxKWERByVSjj6oAGGagiVTItQ+CospLdb4heWlQkNDKs/jcM7gnQ9aplZUVU5V5RhTYq3CVAaVhV7UOonEEq0yunmPWbeiKEtK61gaLLM8XMVYy+hkn5OTEYen5/SW1wGYno/Jiw6dXp/HTx4hpeLTn/+K5y9e8uD+HTa2rnG6vx8jC8Xf/eRvuHH7HtvbdzG2JFOa/b2XdHpDhIDR8QHPnz7GVIbTR0/Y33vF1tY1nHKMp1NWlgb0V1Z4vvOUm9eus765yXQ+5/raGsPVIVmWY7xluLnF6GCPY8IS5bPJGX/1F/8hhwf7gKPoL9MZ9un0V1G9ApUrdDenM+hTOgtmGlctjJO5W2vo/3rsWC/lsADD5hN/JSB9IrUg48frLq7aLS6C+F1BCh6kRUQfRcgslOAF2xzZ0tTSRlipQtSHhqp6hfAanWtUHkayrcAZj7cuOAgCPAbhQwU9hLnmZTULC9Kaklk5o2eKUIziLNpLjHdkQscViMNMySzP6PgORRly+Vmny+bmTZZWNjCmAnIODg+DqT4/i1MwMu5/+GGonfXw5MkjpNacnZ9zfjrivfc/wk4n6CzjbDLmfDJBKI3H0Sl6nI5GzGYTrCs52t9HSMXycA1nHQdHXzGdzXj8+GuWh6t0e11e7r3iVpZx8+Y9ZtMJHsO1G9c5Oz3Fe09RZJQVDAdL3Lh2nSdPHgUFopzxL//VP+eT73yX9Y0NTo522Ox20UWP63c/xs5mTM7OePj5L3FOcjSf17BSUoZneBU71ub6bb6juwKMi+x4UYtF+AaUIq6h+mYSfTtIBSLm721czyksX+N98FNlNM/1KPRp8YXAviJqqQjCGkfC4w1Uc4czYamdcGycURpvPnye/NIZmdEY66mMoIr6qc8FcZZe3VlSZihlUTLksfNM0ltZY2PjGrPpGZPxmNk0rJwyG58zmpWUlWGrN+A7H3+LanLGy1f7FJ0O29vXuL69iTWGcjJjPDlndHICUrC6sYHXmizL8d5zPj7FmgolNMON7fAAjOWLh58xXB4gucHB/j7HRyPK2ZzB0hIvdnfpdXusb25yejqiUBm5zuLAOEcIj5lX3Okt8+M//StOJycc7++xu7/H5t4+68NdNrevkxY1yztd1re2uX79Jqenp0ynJ3S7XcxsilKRp8Sb2PF137HNjpf5jpexY3uB4yRPBiUhALth6+ZKIi7l+c2j+zgVOIyytJ6miCuUJNEtATRe2IfpCthQ2hdC8VBsbF1JWWqqMgCtOYcHGV98FYshnHcYWyGNwpiKqjKU1Yx5ldN3PYTK8Ni4lI2KIE36XlgeMs813X6fldVNzs/PODsZsfvyJa/29jk+OUF2+mzduMX+8SE/+/ufkAtNrjR/8eO/wBqDN4bxZMzx8R5333uPau549WqX4TogC87PzxidHscVmRWj0R7b23fo9PqcHO6js5yqGuFMxbVr1zg5PcXaCmfmlHPD6PiMyXjCcG2NTq+LLjqcHh+ztDLE4tnd2+XVq5dc39ri/ffe51sffZejk0OQgi8ff0FpKn74ZwWdpQFFb4W8v8RguMZwMOTGtfv46hHHZUV6y4jz6S0qDUwSHH8d31EgG4kpKPKk+WuBHf0FzMV329O8aTuid0G++kYgBRlSm3FkeG/wFPXKwN7HF70CyouQj/IupEfj6nkhepdY4zGVpZo6yrnDVDHY8tFdiINAqzxmnmL5njVBDahmlFWHylQYV4YlxPM8rFzi04K9oaBaKkme56x2Nli+dj0sPCY04/E55dwwnZccnx1zY3mILArmWYe80+X/+Bd/za2bt6mqGQ8+eJ/DvQN63SVy3cVVsL65wcxWTMYTvnzyBZvr15BSsLv7km5/wNrmDeazCYcHrzg+PqTTzRkO19FFl2o25f333+f09JSzk2NOTs44GZ1zdHzC6smIG9evsba5jrEVTx99xebmFutrq8wnMw4PD9l9ucv2xi+5cXOb73zyPYbDIaPxiEcPP2W4sspwbYPeyjr9lTXG8zMmkzO6vR7nZznelK3M0rv5jikwFr8hO9bBdRuQqR2+mXZ0lcW/OnBSCuc1zpWEQjkT3naBjvIRrekjabHdsKpdqLKJFfXO4aynKj1mJglrfYVAKS1iKhAoHxeRkBJnwuob1joqG7JOodrcYJ1jVhq0yglTAw1ahAlpWSfHKclSt0t3+wad4TZ+XnF6dMhkOudwdIi1FVLmrCytYLOcv3n4r7l9/SbTWYlwnju373Pn3nv87b/5t/z1//q/8PTBfbZv3OQ//6/+a5bXNvnsl5/xycc/4PBgn+PjEWVVsb08pFN0OC/nTGZjik6BqyzzakavKDg6P2N/9yVlVTKZTOn1e0xLw+R8zPHRiHkZikQ2trc4Ojnl5PQEPZbMplO6RcFsOmXn1R7j+ZTKWP78T/+S2zfu0uuvMCtnHB/uc3Z2SmUcm+tb7O48ZXJ+FtjczsN8MSxpuaQEx8vYsWZGwRXsGMDY9j0DeqFeqHgBkFwAZHP+dI1vBNJBP2c298zKaSzTA6gQaOoX0cYGeUGQmpBxlNkwUr0OneEFpqqoKo+pPNRSFnXHxFd4oXWQjoQxWG9wzob/fSgyQYRmz2cTci0g66GLAoSjs7ROHmtds80HgGA8fsHL3RdMprFiX2n6gwFHJwesrF2nMvDZLz5F511Oxmf8/d//O777nU/oDwZ0lwdYIRiXM05PT3FSsba0wsOvvuDFi8cgHJs3wvpOBwe7ZHmH1dV1MlUwn0/xKJ4/ecLLnRd13Wy32yPLJA/u32Nn5wWmqpjPK774+hFCOG7cuM7pyRHdbpeyKjmfnKOlIss0xliOT0/Yffmc/lKPbr/HzbvvMRmfYudzTg73qMo5m5s3ODw6wLgKpMLbIAeG5Xha7EjUvGt2vBjMXMaOl5jrGozpHG0twNf4Dd5B/D6eQkqJ1G+G4pUgzYvAhpWT2DJUPqWUaAhzRLyhAFRJmMst4vsyJQqExXmJtYC3GENIn9JocamcTiofZqJ6R57l4V1IVQCpj9VMxtl61DkBKIVaWkYtLaHyLvQ2yL2H+RkgceWEg+dPePz0Eb3BkKLooAtFWRmKos/+7gvsfMKjJ0+5e/8ez589Z7A8pNsf0Olk/NEf/yk7Oy+4ffs+nz98yPnZGV9//ZD+8hAhFZ9894dsXr/N7vOnzMoxWV4wn0zY232GNYbz8xPG4zOE1FRliTEVUihmpafb67O5dY2jw30qa5nOZpwcnjJcXaPT62Gdo1N00AK6nQ6IEKVLL9h5uUNRdMFYhitDeksrOJUxWF3l8NUOy4M+d+58wPMnXzCbTMPz8USpjjeyY9tvXAxoLrKju4QdGwDW8BbNSz7CLFiJ0hlaZ+i8CHO5sgKd5d8MpEoLOrIIeXNrcMbH11okxpRx8fBUuh1AG+psJVLoMFLSAhJWxlX6oj9TZ6rCHPKwlI4Ic3WyHs57KlOFFfy0QkhBf2nA0sYay6trYfKosxSbdxDdYXQdBL6aQtbDTk8Zv3rObGboDVZYHqxweHLC0fEBeweH9MdjTkbHPHn6iOlsTtHpsLZxjZPjAyaTMd/65LuYeZjCcn56zqPHX7O+vsn9Dz5iPJ0hhKDT6VJOzrDecPfeB8ymcx4ff0Z/sML/Q9p7/UiSZll+PzP7TJtr99ARqVVXZVV3T3ePWnIW2AXBB4oXPhDY/WOG/wwfCPCRwIIgSC5mRywxraqrsipVqAzp2s1NSz58FpGZ1Wo7JwBHZEQiQ6QfP9/97j33nIuzU1azObZpYW1YXE2uUTKVOA3RTYPr62s2tnexHQ9qSJOU+WqFeX7BcGNIu9thNplQ5hlplmOZJrpukiQpYRwTpyHX02ucU5ftvT3CyKfXGfL5n/2MyeU5iqqjonD45kUTHpE33lsfsuP7I18y4+84qvlEdtQ0hK4jdBPdaB66iRA6miajhm4DOj7V+lFVBLWoMUydohSkdUVVSu2orGJkTpBay5+uVm6WSW7CseqmQ1A3vkSy7nk//kTGFGoqVVlh6JbsApQlqBWmKSgKjeFgxPbmDqPRJnsPn9EZbKPbbQCqIkLVXW5YACpSfyKtyrOc8dUlRVVx/94DFFTOri64uDqjqjWC6yVea4DbHnA9WVLmFU+fPuPk6BWL+ZL79x/zyrU5Pj5CCBWv3WUxnzHsDzG7FobTwrQNwijgs8+/JI4Tzk7e4Lo9/GxGFAVohklRxgRBgGlYUKfUtUVVQZqlTK4u6fb7hGsfyzAoipLJbIaq1WyMRnSHfbI0oUIhKwq0PEcThnTMS2EZcgAAIABJREFUy8E0bWo0FrM5o51dqjzDcbr0+1scH70ijwN2du4wHb8jj6NmJf331I63sUR/nB0bhd17dtQEmm7cAlE3LIRuSP2vpt0ODOS3qZqA36y5Z0i9xieBVNOkwNnUDbANqHPyWJFsWr2Pwr659UmvevXWN/92Uwu9MVyV6hiVunG+k47LN5bYSi0vWI7lYjomlmGTdft88aO/ZGvvHrbXw/T6KMrNj12jGh2oMqhz0CwADNuTt1Ldwu12cWuNIPaJggjHdeh3B0wWy8Y5JSNYr4mjmH/8z//E3u42mtD55ptv6HptbF3HtAyWixWG6cgZ+rtjtja3+Yu//BsM1yFPC6qykjK8pqc6uT6nzHMMw6CuK5wK1v6SJE0oC7mCXJYVQRhiOS5uq0USBZjajbQOwmjNvUdP0Q3B5OoKTdFotVroQkUzDKbLMboh6A6GRElAp9NluL3H2dErgtWYRw8+YzqZsrq+RDdsqiyn/hfVjor08xJCMqIhwagbkh3F99mxrqnKSgqDypKyLG8vv1VdNrqPRuL5QfjwnwTSrc07RNGSMJoBOXmay/DfuqkjZWtYNvWpm2O/lDGCTZtKekhpcszZLNHdiEp0IVBQKYsEXVEbVX7OaNDnybMfY1gmwrLZvvccw+7w8biklsBEBfUmLBaqdI0idFAVVFVnsPeQxdkR/d6IMh+zM9pDExZJ/pa1v6aoIMlzLsZTOp0Wh6eneK6NUtf8/T/8Jzr9LqZpEEUh1QTa7Q7bmzu4rRZv377k6bPnTK7PuB5fEcUZwjSZnx+TZVIlH8URRZFTlAVQ45oWmZKR1xW6MKjqkmC9YnM0ou26RHEstwZ0uQkQBz4//vInXG5dMr66wLJs6ipD1+QAJEoiLi/OePr0c64nVxiWget55EVCFCx4+vQ5/xysWc4uUZoRNyi/lx0VeB9HJGRugf4hGH+LHZVGk9qwY5VRFg0YKylgv9EXK003SBMCXTPRNB1N06W956eCdDS6w9lpiGN1UGqVIi/RFI0sAqqyaVU0v6iioKk6TeNI1ju1glpr7ydPdUVVyTUTDQ1dM2TDvgkEK0q579Jqddh7+BSnM5SvTKGDAnURSwZWTWSXr0BBxiBS58h4mAzNaqMomhx2aSolBY7RQUNuC1RZgi50lkufs/MzNjc26PZ7aKqCMAyEJvPp//nXv+J/+u/+B+atHpY1oVZVppMxQlV5/OQpfhjy+uVXhHFBniPzRnUDIUzKssRfrcnzjKosZYeikOsxhjAwdQ0UjTSNUVWVdRjgmiamqROuM24CIxbzGW2vxU9+8lecnr7l/OQNmmoRhQGWY1NWNbPpjMVsgtv2OD85Ymtrj42NfWblBXF8zZ29ewhgOTlDratmGvghO2ryMqMbt2C8ucxoqmien5vjWoqly7ySxnK3bcGyyUP9mB2FLtBuASlQNSF9Yj+6mN0EsH0CSFFN2u0NonghfdlVhbowmBdzypzm6FBvW1y6rqEpuswRUhQp61OamO5KSuykqrxpJH+YtaTK9JB2u8udB09x+7ugKKTzK8xWD0VXKCIf6grhjeTvVpXSkubWUrBCszooqqDKEspkhXA6jHbvEftLijLn9ZuXTFcLgrwmy1OCMGLT6/D8+Q949fINVVGTlzWD/pBfrb7mP/79f2JrexvHc1GExul8ShAHdDtdBAqHsxnT6YRlsEYIA9O0cD2XYG1i2haqpuGvVmRxQhInFEVBVYHt2hi2TstooWpCjp9RyPIcTZdmG1Ut7SWvJ1d0jl7z+PEzNE3Dn0+pVTBMi6ou8IMlZ++O+PJHP6POUyZXp9iOA3WJpoDruGxu7hGvZ2h1hq4bzVFtousy+kcIvfFYaMTP9Y1Bbkme5R8d1R+yIzdAVzWM5lKkakKCW9OaYcB7MNa1zKktiqYmLTLyPCXPk08D6fbOE6J1TM+xKKuE9CwkCH1MUydHIctksVs3rxxdM9BNizQJpANJcyus6hJDyKjDGlA0TaqpkI37GpnSYemCR48fs3v/EYoQ1EVGTU4WLMjTEFUzKLIMkaaUZYnX7qHYltQUVDlVlqEIA7SKMvHl9LkuUXWB4dh0BhvMQ59aVWm7joy0yUtm0zHPPv+S84sLJtMxO5vbJGlKq93m3eWY3mDIcDRiOBwxGg7Y3dpjtZjzzXffUKMRJRFKs6Lo+wtM02R37wFFXnN2csx8MSePJXtrQketkSFqVYVlWRi2IwN5qchzg2DtkxcllumgKArT2RRhvMVxHPa2D1i5LczJJaam0e/1cByPIo/JkoRur4M8ziscq0VZKyjqElUrEY8/I4vDWzDe7Lrfuu0Vcm3nY3aUTjMfs6P2O9ix+XrfY8ey0f/K0XZKXiTkeUKep42iLW8SVj6RSWtUbLuD7fWoqphgMYcMEjKEqlFXCnlxo9yHssrQVQNdGJTkaOWNmr9JEKma3pqiYhkmhmGgKCqGZTEcbbG7IxPmLLcHZYZSF9itHmUpnZurWqNOUlZXZ2imSxZHdAaFNJUVgmh+TV2r2P0BWlWQFQXx6owqT+ls30FwzfOnn7NY+Sz8CM+xKIoW787OaL17x+OHTzg6PKTb7RJeJdQopFnG8dExu/t7rJYrVFR+/qt/lr3STp+zs2MMw6LdH1HUNe3OgCzNOD97S9y0pgzDwtAEumqwXvsYuo6iKqRpiiY0bNfDcSwM05QXS7UmCUMWiyVe20OpC9b+ivPLC6qiYHNrh47nkEQR3U6XTqeNoRsE0RrLcoES2/YI11MMy8Ir2nQ7Q3y7y/X5EVmWUGTFLRiLsmzs4+WI+WN21NE05wNAarfj0u+zY17IEiAvsgaICXmRkucpZZHLC1OzBi0FLtCME96PTz8FpJt798mzkCSegSJw3QFlKbWVeqFSVsieqQooFVWVgVqjawqKItM/ECp1XqCioBsmA2/AYLBBbzBAFzqO7dLpDRjsPZZlRZFRVzHBxRneaIMqrwhnU7KsJExT8jjCcgqyrODy5IROT86uy6KgKGq0JCJdLEBRmI2vKfJEtp+OXtNvt4mimOVywnw2Ye771ChcXF5w//4D8iJhMp2xu7dPr9/HXy44PDlFt3Sm8zlJFNDqdbm8vOLg4A5L36fbM6TNOTWe1+V09oqry3M0RWF39x5bmynL2ZTJ1Vga3OZwE4RbFAVpGqPrGo7r4noeqqISRxFrf0WaxAz7AzRVY+0vcWwbdXrNnb0Dev0ecRBQ5CW2pdDudCnKgjBcsV5M8bwulqWznI0pw5ww8lksp7JO/ogdZcCu0bCjPK41eeIp3zuuK5qatGHHBoRZnlDcALIsmjq8ft/haq5pN4MCTWgIoaEbOoZhYpjmp4G0qhRs02VxdUGJiuUOsHqCJA8oSTBtgyKX6nlDFZhCw7QcijRGVSDPSlRFk5I2XUfXBd1Bn/v3PuPg3md43RGKMFHKFEVRyNYzVOGQredowiDwlxjtPrG/4PV335IVJZ3RBo5po+kWyWJMkiWyP6ebCEUaQhRhyPHRWxRVkGUx/mpFnBQYjoduOIj5FH+9ROjSvc51XJbrFePZlF5vwHcvXzGdzvjRl8/pdjqUZY5pu3JUKwxMw0ZFcD0e8+jRIzTTIUkDOp0+fjCnpubBk6dEUUAU+OiGQRhHcjBRFuSlNBOrUajKmmC9RhOC9PqSTWUbw7LRDV2mjigleZlArlEWDlmWkqU5h29f8+jJM9rdPtPJFVURM9rcxXIcCgr88SVVkeF1BjitAYvpJabuYTkuJPVH7Kjc1KK/gx2LJiOrKDKyIv2IIW/Zsfzd7Igiw3uFkC4zhmnIcArDwjBMdNF0CtT3bas/GaRhGFKXBRfnZ7SHfYaje+TZGsftUNcluVJSWgZR2Phlaqr0wxcaRVFSlgW1UtLzemzd3UOYFrvb9xltP8awe1Cm8oJTFAirxfLyEsvzKIscQ5RkUcz8/KxZOSlQVJ1Ou4fhuGhKhW7puO02KJDEshwp6xq73abVG7Jarti7+4Rf//Kf0EydvXtPqcsMy2kxnc9RdQfl/IpgHeLZDtPJlM3NLQbDIednF2xvjKgVlZ2dXcq8ZHN7m+VsSqfT4ze/+TXtdoeTkxMO7j3Eczu4lkdelxjCRFEUojBgNrtiNZmiazq6bpBrqbQGMvRGSK5gGCZZViA0leViyd37D0GtcT0HyhxN00iTNYoqp3HT+SUtr8svfvn/8eTRM0zbJckzLi+O2Tu4T7vdxbNc/OmU+fSCGo0w9FnNJ9h2B2FYt5MmmhaS7GfesGNzXBfva8eiyKlKWQ7I6dD7ocyNOEUTsm1l6PotIA3Dktu7TR9VVbT3TcSmU1CVBcWn1qQvX/yGp0+eUlUqeVKg9/touobn9SnTBLVOqGwosxLR3ArLMqOuQVcFnbaB7bk8++FfcvDoOcJw0HUHlCYbSRGky2uixQrVNLBcSxbalcZkPkczbGpqNKHT7faYTicIw6Q7GBKv5nitDt3hFpfHr7BafWaLGbsH96mrgqKMcVyLNFyzMRjS7Q04ff0tjm2iCIvd4YjxdEkU+qR5Rq/f4/zikrOzd7Q7HS4VlTjJ2NzZYnt7m9O3b6jKipPTU7mjbzvM5nNW/orecEiv3yctErx2j8qBMFgAFUqtcHV1yXK+RKnBslyEIVt2YRRTlgWmbeNYDopsQBMnMb1+H6jQNYWW1yEKF1R5QcvrUOYxSbTGdtp8891X7G5vsTnaplZUAn8pM690A9N1WC4nZEmAikYcJeRZiWG1ZC2aZ79VP8rLTNkAkls96ffZUROatPQ0DEzTbABpYgjpVq2pjQjpBoy13MQo6uw2TqduXADrqpIuOJ8C0q+//pq266HpBit/zc7BXSxdZg9pmopuCKqyprR11EpF6ALUCqHLVszBvSfsPXhOd+MewnCgrqiTpcx2FzZ1FiI0i6r28Rdzup0uk/NzLi4uePTFjzBVpBepYaNqOu3+iOvra9rtLrPxmDzJKOK0yYeSzeOry3d4tkdnOECpaxYz2We0TJNFmeP7Me3OiCQJ6XiuVOunGW4NqCq2aTHoD7h7P+Pk7IzeoEseJ9SqShxHREnMu7N3PHn2OW/WL9na3EYVFmUFaZ7RrhUGwxGj0QaXZ+84OXzNer0iyzN0VaDpKrphUBY1ipKRZhnz6QSqUjr4Ced2i7aua7I0R2lrDAZbBOsVeZnRafWI4hVCrdjojXC9DkkcMBxugqKQRAGrKMK0bDRNY71ey8GBpjKdjVG06/fsWJVNaG7Dbt9jR1VrlhsNIY/qG0DqzXHdWM5/yI71B+x4C8T6PRjl5amQS5dUH3zXTwDp6ek7tgd98jzF89p8/ct/5u6D+7itHoF/QZ1W2I5UOJVZCUpJu9Wl2+1z8OSHbOw8w3B6UgJWF9CsGdRlCopOtJixnl7h9fpUqsJsPOP84pzT80v27t0nV2SwmOtlDLe3UVSDl9/+munVBdPrK1qDEZP5jO39A4Jgxfa9hxy+ekNV1dJMLImYLeYIscHluxMsx0XTdbIixbJcDLGmKgvCwGe0sYHntcjThDzP2d7eYjZbcHU94fp6wg9+8ITJZC5vzdEaz3V5/PABda1wfXGKbQqE6XB9fYbl2mRxzGIxwXE8drb3UDknDEOELrW4aRJiGiZZkRNEKVk+lVlJNdieQ5YleF6LebDk8uKU3Z19NN1gHQSYQuC5HTk8rxVEreK5HoZqYBouaRIwm41ZLWf0u300FdS6ZGNjm/nkmjQMvseON/N3uRZuNJeZ29pRN9A1/ZYdGzQ2jCj7nTdtrPfOehKQ0uC3hAaQys13VTQ0VSDdw/8F6yMvX75kf28LQ1U4fPOWnd1tdnd36Q1GbO08ZD6+IM9jhO6hoFPXGQ8ff8nGzgO87gGqsJuvVAGNDlQ1qPOccDVjfnXZjNhs8mhKuFritnqk+QkvX7zg7v0HCGFyfXFFWaRowkDXBGdn71AUjeH2DldxjL9YoWkVW1t7vHn5gk5nh6OXv2Fr9x5lURDFMe/OT/jpn/8Vk8mYuqoJgxX+ekVVF9iWRafTQxMG5+dnRFFMu9VhtDFkOp1DXTGbTAjjlKyQAuyry3Mcx0ITJq12i6yQta6qqgTLJUHsk+eyvsvyDNdpIQydOAipyxLbdsmLTNZpWoGiqqxXPqZpEscJVVUTJwGtdo/57IrJ+ILBcBPDMPDXPrpm4HkeRZFzOT6n3x/ir5dsb+4SxQEoGnUlWC1XuJaN789x23329h5wevoSVUWufn9wmdFv2FETMjf2Vgj02+x4C8qqavJDywaUxUfsqChyuqiqJjcrJA3KJavWRfP1qt/C338RSFueh+d1mF5eEmQpitBJkpQkMhhsPUTTBFWeY9sejrdBVWds7j9H6F7T1JU/jNQzKCi1vA1Oz08J1gFVnuOOOkwuz4j8gKyWmaOKplFpBr6/pN3u8Pr1d4wGQ/woQBUmWzv7XFxccDeKqYqcNyffYuoKurAQmslyNefi4hJ/uWIdhuRVTm8wRDUsyjQnyVM6/RE7mslf/Oyv+fblS8o8RQiVvKpYrBbkhZzM+Os1/V6HyXSBaVtEccyjhw/xA7ksp4iMu/d/RBAGxEmAEILpLKPd6SNEzGq1pKbGaTm0lDYLZU4c+FLXWuqgKDiOS5zI9eMoSegUJUEcYtcGbc+i090gilaYcUC/2ycKV0RpgqLWeLaHpjgEax/D0Dl59wrTdOl3h6zCFWkQUWYxeV6wmI/ZGG6jaiUqSFGIqjUWO3IKeOOgV+TFbx3V8piuqKvmqP4tdlR/JzvWjZikqrLGSK2xDG320bRmGPBJIO12W/zyFz9nZ2uTfreHoqhURcV8tmBn/4D7T/+VHFNqGpreldI8zQAK6rJA0QwoQoosIfV91GbFuC5r6Ulv6jjdHnmeM7m4oNfpEmUT7t17iN5Exbx59ZaT80tM08FyXKb+igduG9ueMb6+JExzDk+PMA0b024jNBmn6Ha6zP01o+GQz/7sZ0SrJXmU0OsPCdOEuijo9keMZ1NOzyySsmIxnrH2fQA01aCu5U18d3uLOMlZLFdoqoa/XPLoyVMMTWPhL5jPr7h79zGGaZPlOWVVEscBcRhSFTI/KktTVCXHcR00TWG9DlA0FdO0UKhIM5U0L1AVjShco7ONqZsEoU+r1aEsLXRhEEYh7VaXsipZh5HcMjVMhK7ieR05wasyTNPgwePPOH75NRQFlZoRJzGL1RhHl7f7upFeFo345+OLTBO+W92AsfyIHVU0FNWQDos37FjLFZWq+pAd69s5vaKq6KqBqjVaZFVtfGbVJtH7E0C6u7ODrusMByNevnhBlqVsDAaYhmAxGdPbOEBRZMaTojRxLcjVkJoSpS6pi4IyLbk+e0dR5GztySO4zhOsTp+yqPDabfb29qnKkn7RRtVsvn35DU8fPuSb1UuyqiRKIrq9Dr12m8uzE3qDPmt/zXIxoz/c4Bc//2cc2+LHX/6Ypb9guLnFt99+g9ftQpHTankcv3yF6bis/SUCaOsuntum0x/SUkxOTs+bV7mCv17iOC55llKhsLW7y+T6kpOTUy7HYxbLJQ8e3EcXgtFgE1PXCKOAKE4xLZskyTh/d0gcrtF1i1W4JoljLMtC1zS8VktO6fKaNA6R+oOKYB1QKzVvX7/gs+c/xHXbCKHR7Q0wVEFVlSRpzHC4zeTqnCAKaGvQ8gbYpoVuaOiijW7o9PtD1Kdfcnb4EquUHrNZlpEUch+/bphR1o+/zY4gjcw0VUPB+B47ShCXVfbRcX0zHpXKJkN+3ABRuXF6bow83vs1/KFr0x8B6Wrl0+m0efXqFYcnxzx//ozj4yMePHhAhUYR+VSVtI7J8hTD7aA0OU+qZkidp6KShCs0TaDrFi+++iUaJZtb28RhwNvX3zEcbGLbDlfXlww2d4nXKxRKojhlY2Mb3TDpdLtkRY5QBa/fvOSL3p/z9vgQXVX56V/+V8zmc+KiZDKbUyvNkw0MN7dRlJo0Sqh1neOTQ6I45vz8hG5viNcZ0vY8lusQRVUbS0mNJElwHQ9NNxlfj3lw/yHBcoG/DvEcj+vrGbvbOxRazWK14Jdf/ZLNjW1a3S7T6QVZFt/qFOI4QhcGhV4ghKBWwNBMsjylKHMqRcWyPMrSJ4wjsqrAMlXOT17z5LMfYhuW9MXXahzHZbGcyPQU2+R6fIHKJnKNp0vf3MBpeRimgdAUOq0W6dYO0/MzXLeFH7xDVBVUOTd7aH+QHblh2JK6zr7HjgqKqqGpxnvwfQjEDwx233+9BuTKzXbAe/OITwLpwwf3cWyX//c//t+0ex36gwFxlDCbTlFVwer6iihY0+31UFWo0gizv0mZRAi7DYpOVWcI26M9kP76+fEr8iKTWU66juW0ePnqBf1OD9ttsZjPmU8nlJXCVy++oagqPv/yhyhVwZtX32EaJpWqUGcZSZKiuy7nx295dP8BQRTh9bpcXVzQ7vXpOB5FtOb06pIsjhhsbnN5JXA7PcR8wdnVNf04RVARRxGGELiuS5qVBOGKdbimVjQmkxnHR2+oyhJd11ktFwyHPXTLZrWckWU5qtA4fnfC8+6A7mCDcB1QV9JheTlfoKkwam/IJ00TZHFMEAasA5n0rKBS1wqappHnBbpmomg6V5fv2NzZx7Eduu0hrU6XdqtHXWSgKJRlTVJm9DSDMpd92X5/C9OyoS5I5gt63SHhckkWBAx7I2J/JiOJ0Btd8B9gR0XWmzLA+AN2/D4ole/t1N+w4wdLezd1600wxM0goW4yET4JpO12G001yCvouC7+OmZ3Y4OLqwviKCBbjMnSDN2Ut+50OaOnwPjsmJ2Hz1FVhWQ5pVINKXpFYXfngLoqSJOcqqi4++ARoFJkCcvVgiCKoSwxhMbxu1M0ofMkiek4DmEUNcpwE9syeXD3LouV7Ls6nS6T2QzbcnBdh717DxlfnXM9nhFGIZOrS/JaxvhsDEa8Oz2kVBT8KGK0ucvFdM7Ozg5pljGdLaUrXZqR5wVJELEOE5bLJUJIe58wjpkv5iRhzNX5Oe1uh0F/E6/VodPuoospqgrD4ZD1aM1sfIGmSP9UVQhWeS6P27JGqaCscrIsl6G0dcV4NqekRhU6o6omSRPiOMJybAxTsE58qKDf7gMlQhcIIUjCBcHimtgwEMKiKEvicIowBBfLK4xawTFdgrxsNKv5v4AdPwbke3b8gCFvjvW6mWxVTSxSmTVicDlyzeWe+58OUl1o2JZJkefYls3+/gHzyYx2b8TiesLWaMhitULTdMxWG6PVQtNtlFonCwJUtYayJpxd3yaJvPruG54//5KT02PG11c8fviM5XzG3UePiY/eslzMWS5nfPHZc1BVsjLn7Zs3WEKj7XVYLldYtsl3371kNpnQarWgk3Pn4WPmkzHXl5ecnR2zt3dAt7+B7rbRHY9vvv2awcYui8WcNM04Pztj5+AuaZKSRit2trdZBCmnZ2foQuB5LcJwTRJlZHnOarkiiBPSJKHb9UiTgvOLK4o8J8lShv0Bo9GQrc0tVkuZLbW5sQ+AJkyicI2/XFBkvrys5FXjkiJzmGqlQBNyI6yoarKyJAwjJuMxHa/FwyefEURrXM+j2+sRCI3lbIxSQdvtoNp9KatTDMJ10ICmQqg2ob9CN11qRTBbXNH1OlRVeiv0+MPs+LE4GZrrk/L72ZEGjNWNTK8sGjDmUoRSZLeP4mb+/6ktKFUVBL5PkWVcXl9zP0kpqIjjiDeHr1EoUIB1EKAIlVZ3ADXkRYY/n9Hd3CTN1yhC4LXbXJyckmYJVQXPvvgz3LevmVxe4ccB61/9CrUu0Q2Lh08+Z3v/Lv/Nv7E4PHzDZDyWNZYw+ebbFzx5+IAXL18D4No2JQrt4Sa6qhFEPkVd468WtGwTy7XJ1Zo8zXj5+jeomkFWSu/+XqfFXNWwbRtXs3E6JYdHbwnDiDRLsRyP5XpCXcNiuUIYOkmSsb+3QxAmxHGMZVpUtQKqymQ2pXrxawaDLdbrJZZl4Xot6qrEMEz6vQFRFOIvF+RFIQUmtTQOVhQVQ1cQuk6tqGhClV2CNOPw6C2GpdNqd7g4P5E93OEeVZqT5zmX1+coKGxujACFOE2hLCjKmji6pioSXCdhY7iBUuYYmoami4Y11fc7Rsp795LvsyPKBwklH7IjMjfqhh2lf1d2qwH4EJTl7X7TB3WwqqFpOsan3u49z+OXr18jDIt+v8N0Mma9WrG3NSLLc45PT9jd2iVNYsrU5urdMWWeM5vOCNYBTrdDWchXyPjslCxc8YNnn7Naznnz5iXbmzuM52P2D+4ync5QUYjCkL39A4L1mkG/z9e/DnhzdMK9u3fZ3h5RKgrn4wkr32fQ6+GvfcJEbmNubO0wnU3otnsIQzAZX9PLK1RNSJ9RTcNyW3SGAyzL4Kc//Su+e/US07R5c3LM+OqadqtDt9dHVQWT+QJVVakUhSAIsWwLIQStVpe9Oz2OD9+QRiGO1abtOWxu72CYNovlvBGCq8ynk4aZPYQpUHRBEq/JsgxN1bAdi7yS0YqGYUme0jSqSsZXVnVNrQpmsznDjW2W/phXb77iwf1ndPtDVosZmmEyX07p9QckeUUczdEU0IRgHccU0Zo0jBkMNhht7FEkEUWR8j4m5z0Q3x/XNxbl710UqxqqopJi6MbkuChujuvsdvaff8iOjZWf2gBS160mQfqGiWnY+RMFJtcX5+RFycKP2NvbIY1jvJZH0QglXNelzAvOTw8ps5Q0SYjTnMVixv7BHc7evqbMM9qdLsFqzd6dB2iaysXZGePJhOVihWnbmIbJaLSB61rEr0KmV1eYlkF/sEUQpTitNtdXV+i6wYOHD/CXS1zXo6BiHUbkeYqqKAghWC3mbG7vo2kWfhiDugRFYzqZMg98vvjyhzx79pwkXKObFuvlgqv1KcIwqPKEusoZjgZAzfXkGkNXKbK6WayrsUyD8fiKrfcQAAAgAElEQVSK519+SV3XfPWrX1KjcXhyyng2pdvt8ujRUyzXo8gysiSSuoK6lN5tVYHttIjCGFWtabc61JpspudFRprmKLWCpksDBUPXaLXaGJZNFEY8uP+FTPEL1nTbPTa272C7bdbLCcvVFMfewe12KbOYNMooq4pV6BNV0ou03euR5GtUDBRV3Hrl3156bmrHWua6Fg07fgzGm6M6oyjlasltC6rpeWqaQFc/dku5eatvVCvNoKBZJf40kMpZ9iF1XTGbL8jShG63g7l/ALrAdj3SLGJ+fcXV9YT9rS3CPMf1PLa2dljP5syTkPZA0O51WPkz3h0fodQqW1u7KKpgNZd15Mpf8fTpUwaDDUzD5MWLb/j21Rsm00uGgw2uzs95e3LMv/v3/57/8z/8H/R7XVAV9nYO6LRcGeo1n7Pw1zx71sUP1mRFSZTnxMGCMAr51//133Dv0VMMDfq7eyymV6BWnJ695fMf/xX5myNcx2R/Yw9dM7keTwjCUNp+lxV5nuM4FkVV8u23X7Ozs48mTA6PjtnY2qSsVHw/4OrynLv3H8vIHNNkvZqTZUmzRqwSN+VEXdcURYamCLloU8mJW1WVGJYFao1puOi6itBUJpNLdF3DbbWZzaYIYaBpMd2uzDkNVlOiUO5fIUxm82MoQQiXcD3FCixaXh/XHVGmGdyUG5VMfCkbc7ii/OCobpRSRSkvOVX1u9jR/P3sWCOb/E3W7O3bbRkh3/2hzPs/CNLZYsFkPMEyBW/eHrG5vcnV1RVRFNNptxh1e9S1Qn80Ii8qrudz2i0ZkHB8+Ia6rlguZuzcvUe7Z2BbLV5+9xrqAlMB03SYzea4rsd0ueDv/vM/8NMf/QRqhQePnvCLX/2c6XxBUdV0el3mqzWLyZQnTz/j8vyclucxGPSZjKek4RrVdtjf2+ebF19h6iaqaaOpECcR7W6PL774CZqmMLs8xzIMbMPkwYPHdD0X0+2xmF7x+Q//HNWU6qhWy8NZueRpTpJICWKapBSOxfHJKd3OgFarzeT6mtHGEBQ5VvSDgMnkiv39B9x/+Dmvv/sFq/mMLI7RNIMoCFCaSZ0EgTRI0G40p7k8Mh3HRdN0iqIkyzJUTeXi7IT9O/dY+nOSNGJzY480Cul3uoyG29RlShSHxHEMqkaULqRZh9AIY5/p7AJDtyjKWl7gbvSjDSBv2bGSObA1NGCUI09dvGfHG4x9BMiqoq6VDwB5A0Tl5k7FTYpefRNg1gwUPgmkR8dvSLOUne0NXr55g2HbDHtt/LV0fRuPrynLnD//yZ+zGl8zKSta3R5KXXF0fMjDB09B0/jq5//E48dPqfMSoSocnp5zd38f3XbIiozCX/Dl5885u7ggSzO+efEbOt0u3U6Xn/70Z3Q6Xa4uz3n89DNevX3N508+xxImVZFzsHdAXVZ0h0OG23tMz98RBAFhGmFoAqO02Du4R5ZmLKdXfP2br3AcC0VRKfKUPC/ZP3jIy9dv8P0lWRZR5gm60Oj3++i6yblxyfnZGXmeEccJVmTS7fc4OTkkKzIUTU5yWl6bxXyOnRXUNUyn52zv7LOzf48alWAxJ8+Shjlupjw1VVGRFSmirABNekXlKUkc4dkmcRxSVzWmJVCqgnC9oNPuspzPMTRBt9NhvloQR2vaXpskCZgtJgihsTncJ00D/KUCeU5ZlEzWl8RRRE19u3B3kxurqHLCpAuzue3fWCF9D4yyJpCA/BCMqB+x400ftK6biMYmG1aKncumvi2bTeJPAOnl1RXT2ZyH/R6GbvDu3Rl1vUOd5wTLJde6IE9jss+/IAp9ikpGzESBz2wxI/3uK55//iPyLOHw6Jhep4uqyiNx6QfkRUWn2+f88gxV1QjCgF/95iuKPONOt8+GYRCFEb3NbQLfJ1zNEaqCKhQ2trc4ff2K169e4La6VGVNFkXEccKTJ09J0xRFCKbTKUIT3Lt7n5W/Yu77CNPi+OSEzY0RQRjgxAF1lfPXf/EX5EXGzt2HHJ4c0+sP6HS65EXB1fUleS73kqIowbQSVssF7XYX25ZmYnESoaqQxBFVKXNZ1+s5o9E2Qhf4i45cDy4qguWK1XJOFsVEYUBVCaghy5NmDlQ3xsElbcujLKWVujAcprMp+24bNBhPrlFq2BhuUqESRgGaqmCbNkmWEYUL+u0eVZETrhbYpomuD4njU8qikNufwvgTa8cbdlRv2fFWuvchO96A8baceA9KGWR84yb9h9+0v/3bv/29f/m//2//69+evruk0+6wWges/DUKsk3ieTbbW1ukUUxZZqiKxmy5ZNjrY1k2nd6Ai4tL8qKg5Tl0uj2OTg9x232ErjGeTqFWSOKYvZ1dev0BVVnyi69+iWXb9LtdVr6P6zj0Rht8++3XdLpdNocbmLpOr9sliUIuJlN2d3cxLJMwCvGXMwyhc3p6hK4baEKApqKUJY7jYtkOWV6QNmvRjmOjKAqu16LfHxGlEaPRFmGSkqYp/cEmju0wX8zxVz7UsveXZillVSI0aSZsGAZqY7Eoe48wGIwQQuC5LVpel3anT6vdpd3tyd36MgcNVE1vrHeqBhM1wjTwPJe6rtBUDdMysUwLy3bQhE5FhS504mRNmkakSUCvPaDluRhGYzZcZETBmjjy5TZpsKLIUnTDaHqdtXQiURumlD5yHz9oRppNukyNxOpNYnZRls0CpFT6Z3lKmiUkaUKSJMRJTJKmpFlGVuRyM7Vu4ucVUG8WAVWVf/M//rv/5U8G6S/+8e//9t35OVtbW3RaHq8Pj/FaLn/z139OXdbcuXOA0DRmyxmD4Yiqgourc2zPwXPaXJ6fcX55RhynOLbF5sY2X7/4io3BiNFoRFVVHB695c7eAaZl3TaT216Lew8eURQ5aZxwfHRIv9tlf2+fR88+YzabEwdr3hwdcbB/wN7eLqbbpt1u4zd7TqOtTTRV4cnnz9GEYDq9Jk0Stnf2sFstHj19huc6rBYTsiTCsUy0usSwO0RhjGY5CKGjoKJpcoR7eXlBljWTkVpB0QRRFFMUjf9AXaGbJkJVsEyLXq/fTIIMiiLFMHQUVZq4CUXBdXtYdhuqmrJIKYoCTTepFdB0DUMXCCGtiuReutRxuq6LYVq0W11s3abfGZGkEUG0pNvpAUJOAoWgKktWyymWMFFUnXWwpGwsgIo8fw/GmwC5GzB+4OdU1tJ5+7Yxn2fkeUaWSUDGaUKSxMRJIgGZ5+S3JhL1e0A2ufZCbSLgNSEfqkBoOv/6v/+ffydI//DtvtVmf2+HLEsRhkG37aELHX8VcHV1yQ+/eM6TR88YT8dQ16z9FYPhkO3RLq+++w2mbdMTOhfXlyR5xueffcazRz/gzdtXDIcDojDEa7d5d3GB1+vR7si8oiAMaPUGHB+9IQoDdMthd/8Oq8WcdL3CNA2WiwVPn3/BxekpRV7SbckntzscMp1OGJhD2ps95heXZGVJq90jDOXm5g+f/QBV6KynY8YXF5xdnPHzX33FaNinO9zkajyht32HcO2jqNJqpt1y2d7dIQzfUhbSM1WpIC+k1WUQhiiKQrfXZR2G2I7DeDzmzr27lGWGplnSYr2GPE8oy5wsiyjSiCKNSeMITVFlqp6q3IaBmYZFt9tBFQpUFWWZslrNyQsXQ0iHkKyMaLXast4cT7Fdi7Is6Hb6lFWOFpmMJxe0OwMUYeIHKyzL+uC4/rh2fK8jlcKS8sPjujmyb0Jyv39cKwq3kfMfJY98JCaR/df38eV/CIV/LH1EUbl75x5X4zEHB3f46quvmc8WLFcrLsYTShTWwYqt0ZDx9TV1XRJGIb/4+T9S5AVJljMabsjlMEXl8OiQg509hNA4OX3HZDrl/oMHmIbN5PKCp88+4/XhG/7shz8jXvsUaCxXPgNN5/z0mHa3zzpN2RgNePz4GZWqsphN+O67b3nw+Amb2zv0e30MXWe2WLG5f5fp9RXz+QxdaCioWK7Laj5H13XiKCLNc3b37jKdzbAcj363zdffvuByNuf47IzuYAPpGAj3793n4uKSaB005lzSmKJWFXShU1YlSeNbulousHTB7t4Ouug27noFmqZTCYOijDh/d8RyMgFU8jSjokZTNPIsIy8LLMuEWsG2XTptT97Cs4woiQj8FaYQjDb3yZM1al0TrpdEqxn9RlUWrlcMBiOoSt7NpyTpBV67R5rnZFmKabvcmo1VN4AsPwbkzW4Sv91w/xCQt3GQt1Opmz+r3/vc7UWfm5gc/ki4wx8E6YsX39Dq9XBsh3enx+SZXNwqKBltbLKYzZlenPCj51+SZCmz+RwRhLiuC1XFbLlAUyo2Nnd5e/ia6XzC5Ooa3/fxXJtWq8ViueLx4y3Ojg45PT3mYO8uR4ev6PZ6/MW/+hu+/c3POX93SqfX5+WbNzz9/HkzJCixWx22NrYYzyYgdDlqrCq2Du6i6Nf4izmm10EPQy7Ozymrkt17D/EMU4qGg4AoTVmvfe4cHHD/4K4UtDx9zvlkwipKaLW6GLpJnKVMxlM81yFah4AiDRDqirqUVKA1aXbdTlfGU+YF88mYltem1xtgWQ5plhJWPnmZopsGtaKi1AqGYRNGIUEwJ8gyak2VYpaiJI4Suu0OrVYHhZpWURBGAVmek4S+ZNM8x9AtgvWS49O3dNs9HMfCswx2d+6yXi6YTy6IAh/NdAj8OUVjzVhUpVxprqvfy44Kyu18/j3gfhc73nzuw397A8jq5pZ1OxKWH3+YO/onglTVoMhSNN0k80uSrCAvCo6O3rE1HHJ0dMiD+3d4/fYlGxs7aEJjMpsSJ9LFoq6h0xmwDtbsbG6zXM2ZrRasVmvSvGDQ70t77apguZwjhGBrdxc0RbZ1wpAf/+Qv6bhdEBqz6ZQ8y+mONomzkmq9Zu/+fbYO7mAYFkJTKPOMbq/PauEzub5k92CfyTXYXpskCrBtB7fVwl8u8P0VjuNSGwY7uzt4jlyy+/zxI9q9IXFaEMQxZV3itjy8lovj2reJJ3XJrWmXZJ0SIQws00ahJM0SJtdXOJ6H47o4todhmFS2S6+7RRZmlGnFajrGMAzCcE1epGRZjqKppGlO7lSs/BWWYzMUPWzLwHba9PobBP6CMA5lbmoU0PM6tLsjlsspK3/JfJmTJQE/c1vs7hyg1TXLxTW6bmFYDkGw5sOUvBtQ/Rez4y1Q37dCpZrq/S607BA0Qbi35hEfzunr773/E0Hqel1p8qoJRqMhQlfJ1gUVcHJ+getY/HQwpIgj6qpiZ2ObNM6YzWZousH+/ja2a7FYTBmNNumNe5hOC8txOdi/x7ujQ3Z29gnWAXfu3uPq6opBmvE3//a/5e/+r//AP/zd/8NwKB30dvbu8ODxE7Z2D4jWK169fElnbw+hCRzTJE1zUAX+OkA5PUVDwbblyklSVFAXdNoerU6L2fiakpo7j59in51R5RmuYxOHAY7lots2O5uCFy8A28QPQ3Z376A9ElxeTzl+e3LbW5RPbKO3VFTyPCFOIzqtFp7nkmVya9RttZosAcjSlLKUuQKW4xBbFrqo5QuzLClISdKU1dKX9V+7BVSYuqCuLTyhoesqg/6QMDKlzE03SNMQz+swGIwo8ozFckqwDri4Oqftehi6TqfVY+XPG9NbqXf9bXb8AIx/lB1vjuv3QWb172XH7wPyjwP0j4J0Y3sbZTLh8O0bNoZDwiBiY3ODe3f2WS59srJgHazZ35FTj9OzY45OTuj1u/S7LbY3d3jz9i11UTLsV2wMRkxXSzqtNmkc4notyiJmvArYGm3ItLu64PzwDWpdk5UFdrvF/v4eCprclUpjqFV27tyV/1E1TK6n9Dc3WE6mtFpt/OWCdm+EsB3qCj77/DnnR4e0ej0uTs+Ik5iDew/kcWjbpFlGuJoTrgOKPKU76PPi22+oi4xBbwtFWJwcvyQrSra2tmh1Oizni9taqq4hjmNUFfq9Pu1WizgJGI6GFGoFVU3or6iLHN00iMNIKofSTD6VmkqZZ3idDt0iR8QxYbRmHYREYYRr2cRxyuXVGVubu9CsYghHo+W1KMqa0rRQqwoh/n/W3vM3sjNL8/xdb+Pe8EFPppcrlUqqUk/1dA8wwC4GOwMMsPsHDzDo3e2eVld1qeTSMpOe4d31dj+8QSZTVcqqVm8CIYYoMlKZPPG85z3nMRK24QNgWi7T8Rmnp6/Y3z2iLDI0VZjFBXGIpqhUt/zQvwIdb/68P0JHUZB/CR3f/dy7WaL/jt19q9UWf0mui6ZpaIZOkWdMJjMWixUSPnGSMJkOMQ2bConOYBvKHM20icKAVy9fstUb8K9//FqYzFomlqZh6gaJEgmfyjxntljTbXdYL1ecnJzw7MVLdvZ2uP/gIa7rcXHyhmC9ZjYeQ1Vx8PgDonCNIoMeqTimQWwItpDf6WCaBpqu4jQaaImC59o0bIsgDLh3776IYwwjrIaL7fl4XpPFdM7l1QUoClu7+zx78YIsi0jiAE3TCOMEx3bodrtkeUG4Wt2iyI2qMssijg7vEcZrNEXB1JsYmlDVZllGjUKWFETrJbIsk4QhptUgyOakaYrfbCOpKzRdxbQtovWaJItwHJsoTBmNhyB1sWyXLM1peB6OppEluvDj0mVkGZarOZIkZMaj4TWmbtJstKAqkRWRHyrJCrqkv+cysxGXbBhQfx06/vhzd7/jzjLg7vNNz/uzitQyTeqqpNVsosoyTd9jsQo4O7tktV6zvztgMV8QLhc0fB9FUWn7PpPJiLwoOX5zTL/bI8lTirqioman28f3fCEBjgIUSWZre4/B1hZPv/kDpuuxf3TEdDKkyDKuL66w3YC0KFmvVyiyxPDyGsttQF1hWAZ1LXN1eU5naxfJsJlPxsJMK80xTZPVcsnJ6Smd9hpVM7g+O6HZ3cJwfOEfledIikKahewcHgkf0P42w6tzGq0+3z97yv3Hn/I//uf/IFiN2ep30E2dp9/9INSgsCGLlJRlRZZnPHz0C2bTa6oyF2komxCMOAxIkoAsy8jjiDAIRCBYmlNTIyZQErqmY5kGjmGRpDFZHmHoJkkSC75rmiFLYGQFsgymaVNkAarWwrIMkGSW8xmgEkUJ08mYIk9wTAvqEkXWkClQpDthtvUm4+7/V3S8o226U4zS7bM7vevPKdKTs1OSOMEwLVaLBbIks5gviZJkI52FkzcnDAZdCkBFQZJqXN/Hd1xarkMURoRJyL2jR7x8+RSv4VJVOYvljE8+/oSsAMe26XZ6tLtbnJ2fUYQr9nd2uLi8ZjwesaPptJs+jvMRtuvS3d5meHHO9sERy9mcRrsPFExHQ7b29rFdl+XoilIRdtjL2Zw4zTEtk7KWiNOYx/sHaJrK8cUZSRjS6vfZHuzg97a4eP2K2Fyws7VDWUvsb23jOhamoRGEcz76+FPOL6949fwlWSkiZ25u80lScHV5gee1UHUNKpW4iMmLHLkUPEtZUsXmRZJRNJ04TQhWS3RZJc0zUDcOIqaG23BJ442DXZUKiUgcMZsO6XW3CIIFRaHjOxKGYSEpMlVd0Wp2mDdGJEmCZlos1muKuiS1c2xdE7d1WRYnwDvF9NcU5F+PjhuG6tvvvZke1PWdLev7Z6U/TYcGFE0nyhN293YxbIs0zzY6aWGxuFitKCrw/SaD3jbD8UhY/Gk68/mU05NT0izj/v0nNH2PdrvDeDyCWmbQGyAjcbC3y2ox5ff/+juOHjzgs199zioMhFgtz5lOxziuTZ6n7B3dx3EcwtWSIArQTIPlcoFpmch1RRqF5EmC7bgoqka33+P81Wt0XeXz3/4WWTUgz3n45BMs22J6eY7jNlANDVVVMEyL599+TRDHzKZjet0u23s7GJZJlSf85ovfsL93wP7uIYOtHZrNFgI/BFFZkmWqGtbrgNfHz5jPJpRVgaJYpGlKXuTEaURVFWi6juv5tLo92t0BjWaXJC8Yz6aMpxPCOKKuJUzTpN1t0er4dNsDkeW0GVfNFxPyrESRBJu/LAqqPN14O1V4no8qq7gNoeINopRlEBDE0SYhT75ThjfzoOrOxwqJcvOobg97kagtA4rojzcPWVKEjksS2XuyEDVtiDQFNaVI91YkZFXZPIQxL9LPDHZIE9EjKYCl6zx58hDd1AnDmJOTCy6vhhzu9FisVuRpgWnZpHlOvz9gtZhRSjW222A+X0Bd0fbbfP3Hrzk8OCJPE354/pwkitE1g+dvTji4d4+G79Pq9IQeqCz5/vvvuLq6pN/rEi6mVFVNZ3ubPfshumGQZgVZlhEnKY7vU+Q5elkQJyl5UfL1N3/g/r17HD18yGoyYTKb87CuiVdz8rxANUxkw+Tl0+/JswzHbZDlCX5nH1vXMRs+e3t7vHz1kt2Dx2z1B8yn1zQbNr1+j8loJDZJRYHlWBimjiQp6LpJGkfIXotcKkjLArMW8m9FUrBcH1URCS5hGGHZLmmSMA8ikjJAkQWHVFYkmr6/ab0KqsoESSHPE6IwIPfbIMvIikqWRyTrEI8WYbjEMG2qWniiOq5LEEakcYapKJRSDpv9/Z+iI7xFxr8WHcUMtL4JUJAEyVqWNqvWt4f77XxU8KTvMql+RpH2+32yLGU8vOZ//j//SJGmDKdz4iRFkmTSNEO3XZrNnuhvVJmry8tbNr4iK0TRmmfPn/PB4yeE6zWNVpOXr1/z+WefYbkN0jjm6dPv2dvdZT6ZsapryrzCdmz8do8ozpiMJ+zu7rEYDUnKgsHOPuFiwqKS0XWNOI5odnroukESrFAo2Ts8okai1e3R7HbJ0pzxeEglKZy/Pqbd69Hd22c6HrF/eB9FqqmyHK/TY3Z5QqfVpqjh5Q/fYFkurmmwWg7pbfU4u3jD9u4Dev0eTxWZurgzjkIS0TBFge45VHVJq9XDtRtYpoUsK+RpiqJqWLaDquro1posSdnKDxguZ5TrlDTLieIEw9BJDB2r1UKqVeq6QDcMitwgStaE0Qo3Ej6me/sPhJVNnpIlIZQl7c421xfnuLZLu9VivZgC1eaore/0kT/VO948v5lkbC5Um/kwEndixe8e/Rs2H9wSnmtuXwaJt/yAv3C5f/9xP1tMObr/iNdnF0RJwvVkznIVkOc3hAqYzZbMZ1PCKCCJY6JQ5HQGSUIQRxiGgW055HmG5Tr8zZdfUpUVaV5y7+gIYxPLMhxPkSQJy3eBmlcvn6OpMv/lv/5XDo4Omc4mRHnBbLbg+vKC2WzOYjZD03Wm4xGz4ZC6rkjiBEUzsGxH8E3399je3WMyukKWJX79t/8Rv9fF8Ftcnp6ymk9RFImdg3tYXovpdEpVKyzGgnjS6m8xWy2YTCYotcS9w4dYlkMUrmn5vtC3b/4uiqIkSWKiOCbLMyxTJPUpkkyr2UGSZXTdwHI2LYahYlgmrVaXdqfH9vYBuzsHWKZFnKZioxRF5ElGlmQYhoOu6WiKTLPVYHf7AEWBMFpSlDlJtKbd7tNstukNdsjKFMcy0U2TaL3C1k36/W1sy964itzMSMWMVxzV8u1RLQnv8Y2p2MbZ5Oa41m6OanWTACNTVRJlKbwAigLKErGNq28uYTdsKplalu78ay3CwX5OkS5nMyRF4fxiSI1MXohEtaqqURQZ2xF96vnlOS+PT7i4uuLs8prT0yt0ScFveFxeXOJYJvN1QLvbJw1Dmk2fYDXnX/75n3n64hm6pgrHtixhvVwjyTVHDx7ht1sc7e/iN3zqssZ1XJ58+BHNTp/T0zN2j+6zvX+Ppt9E0TVWyxW6YTK9vqYsSlbLJcPLC5BE8JhruxThEtsxMU0hM5YlieHJK5I4Rtd1Du4/wG22SKqKi9NTdFnBsj2+/+F7Xrz4nrZr8+D+fYJwjq7r9Hq9zQ9coERRVgTBmvV6TRSuqauSLE/JywJVFaFrumHhuh6aqon5o1Sh6hqKLuN6Nn7Tw3Ys4WNaSazXK5aLKWkaY5guhuHguz62qdPvDtB1DU3XWEdzJsNzqrJGU1W6nW0abpNBf0BNyWJ8jWU46IaLYdioqoJM/ZO9o6RIyKosqId3escKmbKSKEsoSihvCrKSNtisvFOMtfTjghShdHVVCKvzvKBIs5+sw/f7k56d8/XXv0czVCxTR5bV2+2EpovLRlWWnJ6N0HSNTtMnKyrKumYyHYs3R13hdVrs7+xxsH/IdHjJRx99jCLL/MtX/4vB7iEtz2U2GVJVBZPRhE63LfRBskpZwPbePrppoasKpmnR9X3i5Yy6TNFNDWd7gOl45GlGsl6hGhrT8ZBKqjk/v2Tw+hXd/hZxYLOcTrBSl6pS8D0f22sSrhcYhkEax1i2Q2dnh3i9QjcMNFPHcy3uP3wkgtbCgM8+/hVIGt98+68M+l0uzy/IM8GZdFxLkFfiiDAIMSwd2xF+o7bloikaWR4iSSaKpqFpGlCT5yUNt8H2zoHgiUYi96nKE8qqIklT5vMxqqJi+A1U1SAvU5Bgd+c+SbrAMlyWiwlZHGGbFoYhEk36/R1W0wnxesXo+hTdsnANjYblkCI0VX+ud7yZj/653lGS7sxMNx9u2X6bV7ghQ9cbFn91x8P0JoWk2owmf/YIyjJsvvrHfySKA2azOd1Om6IsSOKUIi8wDYM4yZjM5uxvD4jiBEVV8R1LCNayDFlS+eUnn/Lxx79gPp/RefyhIDJUFXlRsru7g1JXpFHAp5/+ipfHL1FVndPXr9k9gGanjWcY5EmM1e5QSjJFWWDZNmmwZnJ5jt8Z4DVzDNvGaXiEUYim14xPr9je22U2nbDYWAPZnk8RJijqinZ/i7qq8TeE64bfQpIVXK+NbjoY4QpdVVElhb/59Zc8f/oD56ev6O4d0mn5fPjhpwRhwdNnzwQ3k5okTdnZHohlgioCuGzLRZIFr0BkKCmkaYIiSaiygmk5VFWNbRWbgApYLhYcL15SFQWO5aAbDtQQxEsaDZeiLOi0BsyXIxRFxnM7hPESapTs/sYAACAASURBVEnIYJIIw7BwnQau28J2TJS6ZB1ElDXkWYxtiKSR6i/0jmKeL7/TO/5pQW4uUFWN0Oq96/Jc1TdM/A2JRXr393lfY/reIo3TmFfHJ8zmSwxTR84zTNMQg2RZxnZsbMem4drCdRgI4ghNk0mSjCiMMU2dly+fo0ky4/EIy2kwW0z44vNf89u//VtUSUY2DGbzOWlecnh4j2Z/l7qSaDQcsjhknibEYUC730fXdXRFodNqEicRk7xE0Qx008C0bebTCbJU43gtDMel2+sLN+I8xW00sGyHb/71G/7j3/0HYZ8uyYJAE4aUWUZd5MTxGqfTRdcUJElFBtpFRRytiNOMR60eWVZhmQ7Hr18LE900o8hEriZAy2+hKMLNWFFVqmqTm5RGmKaFpinIsroJ5KqQVRVDVkmSGNXQQK6xbZvpeIQs1RiGim02UBWTLE9BcjENg/3d+8wWQ9rtAbIqsZxO0HUDRVFJi4R8kdBwGrQ7A9aMSZOccL3GdCxWgXD5u5EX/SQ68nY9eouO1FDeuD2/lY5UG3/TTTm+i5H1zQtLb59vBvk/Wy06m04I14HIn0clikJkSaHXa6OpKsvVkl6/S7fTYTFf4DYc0R9pOrPZFNuymUyn2LbOdD7lh6dPuf/oCY7rEQURW1u7vHj6PfsHB9iGxsnJMffv3UdXahxD4/jFczqdDusgptlts1ouME2Ly5MxRZZRSRKj4ZDdwyNUTSGcz6CCJI1I44I0TokWCwzHpeG4bG1tU0uKOH7ThNnwigqF3mCbNF5g2q7ovXSV6fUlrV4fWZHRLRtZD2g1O3g1LEYXjK6uiLOMVruN3/CJw5iwLJFlmcViRtNzaPqucCK5UV9SoSkGsiShKBplVRGnMetohaGbOHYTRRFW41mWiuO2LAhWS+GburkLJLqKIukoikq31aaWSrI4pNUZQC0TziebN4JGFC3QlJrd7T2uypL1asVqVVCoBUkao2piZHZbkBt0rG/mphsxnfAt/TNHdX23HP8cOr4dY90K8+4QpiU2EpL3TPPfH5ETRbheg4KKhuOgKJDnFUf3jjg/PScI1xRZQbPVJo1TDvb2yPOC754+w7E0Dg7uIckKhuUSxwmz+Zx+uKbX65FWQmbbbLWJ44T9wyOev3jJ8fExQRCiKjJn5+dIuvBqR1bodDss52u8dp80DLA9j3UY893XX/PZF7/GtGwc16LOAmqlpqxLZoslrbpm//AAzTCZjcfs7+/iNHzCYI1p28iyxGw0pdXXMByos5Q0iQFJsIQUDbfZ4vDePRazGcswoOn76EmK29qi4blcXIoRnGObGLpJnotIwjRNKDe2PrUsYxgGluVSFBlpElNRUVYFVV5RFTWG6dJoiPEdVcl2tcN1VZJnBWEYbZKtK6aza0xTxTEtOs0e08klWRLiez6r2RVJvMR2t9j295CrDKmWmc2mKJqMqkCZZ1SlQV2XSMrbIvpTdNzE2PwIHW9r8S463hTmHXS8eQ0Qt3ThdyomHm+pgO9U9r+tSIMwwXEsojTh0ePHXF5esDVocH5yBrLYL0dRSP/eEZeX14ynU7RNcEEhqUxnU1ZBhGGtsS2bRtNnNplxePSAe/fvUZUVwXLO1v4Bx8ev6fcHtHpdXNdjMhqxvbfHo4cPmQ2vuXjzirbnYloahmHT296iiCPuHx5ycnnNt3/8lv/0v/9vpGFMkRVYLRdNV7n3wROu35xCVZJmOePRCNPSydKY7YP71BKspkNKwDQ0lhvXEtvQSQNBLNEdGzXPqIoc1zDo9LbIypJnL5/iuo4Y9r94iWqB12jQ9DxM3bhNu0uzGMNoohk6klyj60K7VNflbZJLXpQsVzPq9QSv0UVWZJxGE9OwkKWKi9MzyqomikMMXWY6HWOYOraho2oSqqpt5pIFvd42Zbym5bdotVqokkyexsxmV8iKKt4wlQCcLMtRSoGY1Z+gI29L8s+h420x/ik6Skgi9VpWUOQbbuqdF6pvULr+S8T89xfp4b1DqrKi0+8RBcJwYDVfkaQpiiKj6yphGFKVFffuCf+m7354Rl7VVHnO1eUVlSRz7+iA6WSKZtgohoFj6bQ8T6Bwt4/regxHI/xOG9t2CZfiUmPoGqZpIks1MjXD6xHNVpM0SqAqmQxHnJ+9ZvfeA+j2WM/nSHVNkhUoaYFSFTieR9Rq8sN33/LxZ7/Bsh0MSydYr2kNSq4vTllNJtRFwWQ4JM9S4jhFN3T6W9vgNanDHAkJy3Z4dvySPUXB8po8vPeAyTrn4f0j/vgHn7zIcdwGsiIjyypZlmFVJaqsoGkaiixDXSJR02i0MExbfF5RyNKCsqpZLRfEcYiqqoI0Iits7RxSlgXTyRiplsjyFAmPJIqJw4iFIoMsUxQRLb1NrzNAZZtut4vfaqHK0iZhZZt274IsiamznEoSsumiKkVJSj9GxztF+RPoeHNcq5JwdFaku1S/m6972zbcvKa0oV6Jq4z0vnvT+4tUVTdzLiSm4zF5mrNcrbBtcayahs5yJTiYmqpwPRwTxSm6aaJpKroi0fB9bNMgz1J6nT5ffvEFeZby/NkzbMuhs7XFq+cvKLKUJAqZjcZMJkOshYehKIKYi4rvN9nf3yWKIhaTEZppsffoMYptkkQRlqWzXkeYlolumRimiaHrxOsIFIV1FFMWKY2mTy1Bug6okTg/PeP68ozt/oCtoyPWqzUt08RpdinSiLosyCrB7O/u7HL6+iWvX73g4aPHNPwWcbrko8cf89XBv3B+dkaWxSiyRZynG8qbQlEKEwgRqy6RJBGW5WLoFpqmIysizdi1PYq8ZL6YYGo2iqoINKsL7h09RpElguUSWRKaqhoIojWyKqHbDlWZoyoyuqbQ8lq0Oz0M20VVKsq6pNUecHj4kDJLWc8XpHlOWVYiVEG6YT/9dO94IyHRNxLkG0nyT6Hj7Q5uwwOUJW5uYP+mX+8PwK3FUFjRNPK8pCgrdENHUWRarRa9TpfXb94wHIkLVhBG2E6DLE0IgxVuv8uTRw8YXlzQ6Q2IggXheo6mWpy8OabZ7tPb3sF0G5TIXI8m3Hv8sfDplCtavR0WoxHrxQK/3UXVTSxqjMN7SIqGtrFTDA2HJIpwHIuyrnEaLpIqkyYpZQWe40J/wPR6KCIFLYMgjJlfn2++r4FpOciyIJlcvHzGoS0+pxoGmmFSlQWaaWFYNic//ECSp+wf3CfOShxLZ9DrcX11IdzkioI0rZCrUhz3SUyep8LFucwhhzAO0A2dvEhQVeHunBdCRTqZjMjTRNi02y6GZqHqMgf7D7hWXhNFEZIiYRo2RQ2KLGTBhtfCdTwc28UwHWRFpiiF9LgqKxzb5+jex+iKytnJcy4vronSFEkWU46/Bh3fmVHV8PZWLm3YTDco+n50vFmtCv2+0Fj9rCI1dIvFYkmab/LlHQdVa1CVNbPpDMsw6LR8srzYbBRkVA2aXhvLcplNFyxnC1qtLh88+YD1as3ZxQUfP/kQSVKZTsf8/quvePTBB3z+xa8xTYNgueD89JRO00PTHcoKjIbDYHebNEmQqTAslWanS5bEGIaJ2Why+eY146tzFss19x88wNRUujvbWJZDEkZoMqR5QZqlZHmK3/G5urygrgoePLxPHKVkWYZh6iLfNMupLYflbI5lmdiujdVosbN/xC+ykuPXz5lMRiDJmF6bv/+7/8z18JpgvabIUuFKV1fEwYrMb5ImKZpm3M4PizxDliXKMsGyXNFTElEUOVmSMby8ps4q+nu7OFaHqiqxLZNeb4vr4QV1DZ7rUlGRVTmWBO1mG9f1MXQVWZWIk4A0TsQILsuoswzb1NjeFuvoJC0JLs5Ra9AU4fck/zl05Me948Yw969Gx83la2MoIWIh37qb3EwKflaRTqZT1qs1nW6HvCgIwxhd19jd3WU0HDGfL2g0XDRNZ7FcbuSvJZ5ro8gShmUym01xPZ+nz59zuLfHyekZy/kS27b5zd/+Lfcff0gaJ8yG11RFzmh4zXQ+Z2dvjz/+/l94/OGHTK5HyJVMu9fFsU0ujt9Q5gU1UOQFvb1DNFUmlxV6OwNQZJIwxjRt8rzg/M0bWt0uVlNncjUijkIM00JVTWxXrFwVWSYOArzdHQ4fPmY5mzOfzfFcHUVtML64on9osf/wMel6iaVAmJVQlQx6PaKyot/fQlU0puNrKoQoT4TPrrFdF8Oy0DWdsizI8gxJFj75SRJhOS6KrKAoCpZtk+Upo/EVDb9BZOiYpkGFgmWZdJpNyqpCU2UM0yUtUuq6xLEdLMtCVzUkRSNOEhbzOWkco2saSbREVzUURcdv9Tg4eCDs3IsCRZH5s+jIjUX5X4+OdS1mv1UlSOC3BXmjRr0zxroJ1H3f5ekvOD0L7Y7rONiWw3A4wW82sC0L293owIv8NjAqjBN2+h18r0GSRPRaPrbjUJc1s8WMo/19eoM+ZVYwXy5ZzJcsR0Ma7S6WZXP25g3z+YJWW0h30zQDZDr9Aeia+INJCkgV88mEzmDAyfFrdMcjTnP6OztIdYXpeiRxfGtrWFQ5cZbScV38bo/0Mme9WrG1M8BvNbg8vaDpOZRFShqFLOcLiizDa7XRFJkiiymoqMoMGQRfVZZRlwsm0xmT6wuOtg/oD3rC4dmyKAqRpSQpMmWNoBNuUkjyogRJbJ8Mw97kx2dQVZi6yfbWLqv5lOV0znIy2UQnGmCoqLqB03A3ZI4C3/NYR5EIXZBkNE1EkAuDCZkwTpmNpygKyJv4TEPT8C2Hpt+g3WozHQ2F6PVnoONNQb6Djhs/qHeL8m0B13fbBd4+/1lFWlUlliXyJYuiwDBUOu02SDVXVxe0fJ8kVYmjiCCISRORD2QYKm2vjyJLG4ZMhSZrJGlCq9nk3sF9/tdX/4wsy4TBijTP8VyXZrct2DVVRRrFfPbZLzF0hfUsIwwC4Zasm0iyxHK5xPSbtLd2UHWVwd7OLVdAkhUWkymybtFu+0RxSpJOsE0LXVPZPdzn+uyM45evkJEo64pKbrCeryjKkk6nw2oqXOdev3jJ/Y8+YevgiHi1QpZqNF0lCnJWizmaovCHb7/mU1Wh2+nx6tULGp5AxZs0Y1VVyfNM9F5Vfse1TkFVxe4eQDcs0qxA13W2dw4psozFcorVcDaSaAtNtVG1HFWSSNKEPEsxNQ1F1YSGqpLIi4KqSAiDkCIvyYucdRBgGiINOkpTXL1ElWq67Q5RsH5PsMLb4qrK6tbN5G1B3rievLt5qjeM/5uCvEXK+k4b8U5h/sxhvshe0hiPRownEzy/yWg4RFVlFEkmDEOgJi9ykiTFa7jEqXB8dnSdnZ09RpMpn3/2S85OTkmTDMO2+Op3X6GrOk9/+A7/15/j+T6vnj3jo08/YWEZYgg/mZCkCZpmkpYFh0d7LCdTruKUg/sPGA6HDK+v+fDjjxldXokVbaNJUUlUQUCWJbR8j+loSLvdRrcsNF3jzctjPN8lSlLGozFPPnxCEGXIms7FxXO26z7xOmI2GaNfjpjNZzSaLYKlaFFM18XtDkQstqrxze9/h23ZpEnG3s4Wrzo9oiCgptikGWuCqraJK6yKGsMwUBUFqZaQasE2umEQ5XnGeiVIMn6nhyxBliZkcUBu6eiNFjXCT1/TDBaLEZ7rYbg9alkiTWPyPCNMK4ajM6q0IMkzigKCIkSRDbIiY6UmeLom+AOaSl5km9q56RtvrBk3x/WtW94dhLwz8P9JdLwtyh8Vo3TnoiX/OzZOvtekLCvmiwWaoQFCGvHm9RmOY91adFuWTRJn9Lpt4ijg8YN7LBYLXKfBeh3y5vUJ8/mcp8+P+T//r//OR5/8gipL+Oabb/inf/yK//T3f0en1yUMQsHFTGLOTs/xWm263Q5N3+Pp05e4rstBv0sSZdSV4CdORxPWyyWzyYSj+ypuq3nrpzQfXfH8+6d0t/p4rSZO06NWZeKsYL1aUW80PrqmkcQRlmVhWg5FXqA3GsxGY375m9/Q3drm+vQNk8tz7n/yGY1mmyLN2XIaqJ99zvHLp+iawpOtI4bDMS9ePCVOAhSlxrYskGXKIodavKGLMqHQLSSppi5zdNuGWiZOYpbrGetghmG6+H6TqsgokpQsTSiyVMhRdJMkmKPrgnRS5DFVlqJKKlGagQR5LpSlaZwKz6o8R9dktDQSrndxCE2fJI1JNpaZ5eaW/U4h3h7V1W0x/gk63i3IP0FHUYxsWPrCo+CO+QR/ubN4b5FmmaBxZXnG9vY2p29OKcuKKIqwHYtWq4XTcJhN5xSlsFN0XYfd7V0mkznffPs9SLXgi9Y1RZVzcXbKw4eC9re9tYckK1xcX/Ho0WNW6zVpFPHtd98zXwf8YjBgeD3CtUz8pseTX3zE8nrM6ekJEhLNlodUl8ymQxy/yctXL3jy0UdQlUiyQrAKSMqaJCsJA5F4XBc1Xsfl4uKSVqfHdL4kCmJa7SZRIv7/FUXhoNni+NlzlM1MUtU0oiTBME1QFOxmi8uXz0ijiMPdAzAdFMPENHVs2yZOoltHOddxSGKxZpUk8bNMs1j0tTdDdEWlqitURUNVDeq6QFU06roiCtcYmkTqODhZiuu1yaIlRZqieh6KqlCWBdQQpyllXSNJKstVxPD6gkF/F8qKKAlJ8xxQicIZUlkgVRDFEVGUvB3WVz9CR3gHKf8UHXlbjNLbi5Z8Z/Upv8OauvOr/vHr/BuLdDweU5bi5rdaLImTBFlVqIqSsigxLcGIWq7Wt+/ArUGboiiQZZUoCTg8PKTtN3h5/Ib+YIvr6xHz2YLPPv8Vh4fiInV2NSSKE+SqQtNNPv/yS+LVit7WNo6tU1U1qm4yOb/AsSwc12G5XjIejnFsG9dtUOYFw8mExx8+4friHL+3Q1XVfPLZp3h+k3gdMDx5jarJTMdT7j16iKzIvPrhOaalM5vPcT2X4WiKa1s4jkOj4RKs15jjIWVRYBgal2+O6e/tkUURXrNJspqjmxbeYIeTN6/Z3drhzZvjTeBtRYyMpRuoioRETVGkWKaLZVqomkKd51Sb27ksqULXJNdUeUlelGiKRlUWTMYTTMtEURSazTae3yRczonTFLfRQdVVKmrysmI8HuI12tTUBHGIvpqjyBJxFHI1GqKoGnkWU5UFHV2HqibP83fq7/29489Ex/rPPK3f5wL1VxTpZDJDVSW6vQGXl6+4cV9TdY31eo3jWiJbVDfIswxJkrB1nSSJaXgOzbbHJx9+iKmrLFdr8qri0aOHjK+HzKZTPvn0M5IopuX77B4csp6M8DsdoQio4ODxB6TLKYvZnCLLef78DZ5v86vPf8V6PuXN+RVb2z06zSaL+ZIwinn5/AVJGHKkizBYU5XIwzVlDbOVyJNfpxlGmpPnGY4jxmVJFOMPukiyymq5Zj4bY1sWlu1gOQ6W66IoMvPlgsHRA/xBk9n5S3qH9/ju97/jod+ku7PLLEzw/DbKxTlpFAu3O0PDdhuUdYVUlsRJgGXYWFaDXI7JkoAiS6nJoQZFUlmHE6igKHIs22Y5F+NAw9BI4yXNzraQduQJiqKi6zZlVd+G8EbxJbbtYTst0nRjM1nkYpS4WBMEIevlirTb2hiWlbzdi/5pQb5Fx5s8J95xOvmpgnyXpnezuRJ+U+J32CwRfv4ISqbZbAriQimchdNUxGtLqkZZ1ZRFSZalNJv+Zl4a8ubkhFa7zeNHjyiylLjI2d3eYjSZYpoGX/76UyajMXmW4zcawj4nSYgiEWljOA2MNOPN86dkYYzjWmRhyIe//AXhesl0PEKTZWzLYr5c0/CaIGu0/RbXV0PiLOHBhx8QRyFnb05oNFwefPwhflNQ4RRVJy8yGs0WnW6LNMkYj0cML4bsH+4SKyplIbMOQr7/7gcUVcXQDBQVWr5HGq0xVQW32SUK1uzeu8erp9/y8Bdf4DsmrmOiKjVRmZOmEmEQoekmsqqL0VBVsVheoRsKhmFR5ipZlogRUF2h6TqG6RAsZ6SJMN91/CZZHFMVFWkSo6sKTd8njlSRT2XoJFlCmibUFSyWE1TFwnVtyiLfqEZLdN0hiDJWyzXhqkatoK1LyJIiVJwyt4go37nU/Fx0lH8k6XtLjN74oG4ulO9j5r9X4+Q1XPxWE0WRkRVQFIW6qsnyjJqaJEnERipJSWPhrDFfrqhkmTxLkesCSRI31gf37pNnOf/0T//MV7/7A2maMBpds1ot0XSLk9fHRGnOOoxw/CaKqvLdH/+I5dos50vOzi9o+i10xaCoJPKy5MHDe4TrgDTP8Ns+7V6H7mBAq9miynPBfCpSFkHExfEZ0TogjWIavkOSCRSVkSg2UeMFJfPZDM81cW2L6XyO1XCZz1eUdYmmmXS296EsCJczZFXFb3fYPTzCdGxml6+xNJ3twS6u10LXDKhqsiwhigKyJCYvRKZnUZas13MkCRzHw3Wa6JpGXeWkWURV5uiKupltVnQ7PVTLIE1isjQhDpeYtoPjuJttEWR5RlXWFHlBVclEcSSi0t0WvU6PRsPDsS3KQnBJr6dzXp9fsVxFaKqCoauYuoapqxiagqbKIqPgBi3fckXEY8PAp66R6hqlRjyQkWsJuZKoi4oyLynSjDxJyNKEPE/Iy4S8yiirgqIWkqOf+vX+taihUxYFq9UKVVWREDpwTVGRZZk0y5FV4XO0XKwpnJzd7S4SKmGSMl+E+L7L0cE+o+mCTruFYZkMx3Om8yW13sDQDKgrFEUV8pJem7IQkuSKgm6/RxoGyDKMrs9FH5wkGI6FqkjoqsTx85dsbe/SHQyo0piD/V3KWiLNKhRZxdp4QEVZRhrHSKcVaQHqBoFm8yXrdYBp20xnMyGN0TX6vT47+4f4vktVljiNFpquIks6VV5QZhkoMopmcu/RJxz/8A2mZ+E4No2Gx2x0KcY5RUEWibCHuq5QLAvNtEiSiChYYeo6ilwhqRK6IlGWGWkaUWYZpq5CXeE1HGzbYDmbEQYB4XqJ7TTQdGHlrSoqpmEwWwWsgiXzxQxFUdjf3aMqChQaeI5HEEUMhxPSomK+WLFaBbgKNExxyvw0Oop/3BzVb0FVfouOG1nQjVv0XV7+3XvX23q/IbS8rwr/ApImSQI1VEWJ22hQlCWe7yFJMnmeI8vyxjZGJs8LJGR6vR5uw0VRNM6vL1iuAwzTwXMd+p0mhirxd3//9/yX/+O/8dkvP2MymZLmKXmWousqs/GMszevRBxPu8/o6pqkyMXRFgp57+hqRLBaMZ8v0XWT8XSG323jOgaj6yHjyVxIeF2HOIqEfkeuKfOULM+4OL+k3fKwXYf5YkVrMCAtK/qDHq7rcHl1xXg65eXzFwSzCdFyyfHzV1RFTrRcEIUR48kUw+8gaQqjk2OKJGb/wSPyIqeh67R8D0WWheOIolJWpfghlYL2p6o6smoRBEuCYEmaxNRVie86NC0TQ3cIwoA8TVFlCU2G7a1tXN9jsVqSJAlZHKKrJnVVYRgOpmUBMmEUMRpfkYQLun6Tg909fL/B7tYWrmOim8rGn0RmGSRcThakm1ifH6OjfIuOEkotb9Cx3qBj/i46FglFlVFUhfDZr2vKGspaEg/Ex6ISKtOiqMgzQejO0p+Z0myaJqqi4DUb1IsAWZbZGgy4vromzQscyxLDaFNltVxQSzVffPE5lycnxFVBo9GiQmK1WtJqtug0PSzLIo5Ftvw/fPc9JTVPPniCrMNkMuKXn39OFmesVktBRVuvSLKc/f1ddFXh/OyCME0plileV6XX6yMpBrquMx2NqMsCx3FYrwIsU0UzbHRV5ursjGanzba/haqJHi/d0Ap1RaHheSiqShQnrKKIZrtFq9/l93/4V548esLW7jaSXJGEKWfnZ4RhRKvdRdfEG1YzNJbLJXWREEcLdrb3ePbD11RlgayIeERNAaqSIk/IMk3MczfLEEnVRIYSFW3HJU5i1o5DsJjhOBYSFZ7lstXrc3FxRhInFGmE1mqjKQqqKkzKRFhZSpln2IaOqxsM+gPWhkxeVgSBQ7vls7s7IIoi1uuI0TJiFSQ4hnFr//h2r17d9o/1LRn6p9FRsEjvDgc2r3E79K/fQeV3eoifU6SqJnTXVVWRZgm7e1u4ToPT0zPyvGC9DjAM4RV/sL9Lp+2zv3dAuliSZwmqrLOcz3n+suJgf58sTZjP5hzcf8jV5RXL9ZJubwuqkquLIVEUMxvPSZOEoioZDAbESYphOkRRTCpBnKSkaU6r6RGs1qQKKIrE8OySSpKwXY8sFVLf66sxui6R5wn9QY/h9Rh1INzqyizD7/WpyxJqiYZtU5U1zVYb1TTJohhL0egOdpFUlcvzC2RZotUdMNjaIghDfvf//t/85rd/Q3d7wPjikmA+w/c8OoNtXp9d4Hk+YSDebLLEJpFYEeZjWYKuCbXmTUJyVRZkeYwmgWdZ5J02WRxSFhV1USLVGe2GT9wUzLQ0TcjiFX5/h1qGuhKeTZph0Gg4tPw2siRs0l3HJ0kCmq7LoNVGevIETZGI4ohgHTNfrek1nM0ct7olK98W5J3b+t1ivPlvbwf9bzdTt4Tnu1990wbc5Zz+e4b5nVaPSqpRNY1Wu0lVwXg8odPpslguxE1fU2l4DVpNj6bX5MXzpyLwStORFYUoL+gaOt/+8ANVntPt99nd3mHQ7xNnGf/wD/8ANayWCz75xcc4rouqqbx68RpT1bFMk3W4Ii8yzs9O6W/v0Ot20GRBPPn+mx94+eoFnu/xxW+/FOvaIESVZbyOxze//5pWt8fB/jZJds7r18f4vkde1jTbHWRZQ1UksdExdLr9HvHJGUVVoTYMPv/0U54/fU688Shdr5YURcF6McP1GxR1xXqyYDGf0un3ydMEz7boNhr0ez3OEzH+kjYiOsuyqOsKVZGxDAtdNyirAlVRUGQDNj78mprSbNgknQ5ZFEJdUmQxhmnS8ZskWUKW5WRpJriftK8U6gAAIABJREFUukaZV6iaiu95WOo2LU/k2ofBDEXRkAHPcdjfGuA5LpJUs1yEfP3NMxZhRFYIxcVPoePbWf6NMvROQdc//mqBjjek6T9bkNLNSKp+79bpvUV6cHSP05NjNFVhOgkJw5iiLFFUXZiTJZmwgolTzuNrwjjmwWwHU1ZwbBvbEfS0vZ09FtMZRVnyy09ElHin1eHb758BEoOtHv/ht19SlyWGadBqNQmDFVfXQ7yGyWq95qjfZ7vep+G6qKqMputYhsEnn31CratcXV6ynMxIkoT9w0PqqiYvE+yGx2C7x2oVkualmImmGaYjMRqO2T88wLIstnb2RX+t6NRViaXKDHpdzk9OiMI1ZV5wdXHBbClidsoaVFUlDmOoa2ynQSUptAbbSIrCejFjd7DLeHhBUddItYyuShi6JgbfioosS+imSVHk1EWCqjkosk+aRqhlRkOBst1ioUoUlfA/tanwHAvX8aiqXFxi6lJQACuh0e93WqhtDw2JPM9ZLBdoqgYbxlKv1aHV7CIpCheXI549f80yTEnzAkM2RHHWGxytfoSOd47mO1j67tr0x8UISNKNMrR+O+KS3zpL/2yCSac34OrinDwVQQ2OYzOdzonCmFa7haLK5GlBWMUoqkyapgRBzO7RARdXI5bLNZZtURQ5W1vbHB7sEYURy+WKy9GEioIHD+7juC6T0YTBVh/KgmAVomsm6DLheo2u6gSLOS3fIwxiTM8mTxPCxZJKUtjq9tEUiWanzdXFNVEQECUpy+Wcw4Ndqrzi+vKag4NDqrIgzTIsUyMvSmaTGbIsMdgasF4vKLIUx2tyfXZClqZMJ3PkTb8YZSmvT86wbAvX96kribOzMw62+wz29zl5/ZrFeMj23iFVXbK1tYP32idOYxRJQ1NqNEDVVEG9qwuocyzLJg4zqqoSQsZaQ6pMZAoalU6Fj1JDnmdIpY1pGVSSgqq4aJqKoSsbgkaFqkC/28WSFLIsYTIZUwWFEPY5DpoqXP1sS2en12N3e5uG57CczomTAlnW/gQdf9w7/lvQUb7dRgnb87tCvpv56V/KcvoLIyiDmpqyqFBUhYePnrD86l+QZYl2sykYT/GStCqxJJOG65EXFX/45jvmyxVbO9vsdnbZGmyxnM1IkwzXccQsVVG4vLrmb778NVtbW7w5fsPLV8d88eWvyZIUlzaddovXx6842m3x4vmrjcCvZDIa4rgNJEXBtCx0XSFPEnrdNlGc8urVKSg1siRxNZwJEraq0t8ecHF2iSxLnJ+e88HHn2CbOigycRSJn0EFh4cH5PGa4+NX+K0WrbZPt9NmtQrI65LZ5TWNKKbX7zGdL9ga9PBNm/FoRLxeie0bEg3bZW97j6urc0BCUQX6yrKMoWnUSEhVKSIfJZ88S1AUBcMwkasayhTbUigBGRHVWNUVlmUiIVEioxsGltXAMG2irEBXdGHgS8VwdE1Z1kRhiCwJQ7GGp5LGK2rJRpYqGo6I4FyNpiRpim3clMTPQUfuBIjdLca3i3sJ6f8j7c2+40jS7M6fuZvvsUdgIwiQTJKZWdlZXaVWS6WjUZ85/ThP86fO6zyM9CLNaanVqq6uJRfmwhU7YvV9MbN5sAAIZjGZXTnOgxOBQETACb9x7bNvuffGdO/O2/3/EIeoitz+EZIE7Tjs7ezSSxL6gz5Ka3pRSLba0HUtZVlijOHe/SP+13//B0aTIY7jsN5kuFzh+x7fvnjJ3/zyrxlPrKvJ5599ytXFJb94+hHDQcyr0xMuL865vpzz4OEDmrohjGK067J3sIdxXA4f73F9eU1VWetBgSEIY4Ig4puvvsEPQqJeTF5mBL5P1bUMXcnRowcUacFokOB5IzYbqwLoBxFd3SJjaJsGpaEsCparjO+en/L3H31MWVV89+33GEfQNIrFek3Y79PUNSIZ0ClDennJcDgmz20n1/HxMfO0ZLazz2o9p20bfD/C3Qp4uVLiuT64EldgdVLRVojWFbiA6GzdHkArgRdIXF8ShwmuY8jKAt+T+FFAL0nYFDnCEcRRiOtKNt99wXqzoq5LBNg+U+2QFUuGdQ/pejgIfOmhjKasKzoVvIcdt8z4Hna0riVvGfKH7Cje4vMGjluR37cjI+In6vcfBOnp6QuSfo9x1bJaPefN65d4gUtVlWRFse0OV9z8F5bLFVm+Ien1OTw6Zr1c8s03zzi8d8Cnn37GZ588wXMFZVUgBEjpMh4OqMqGyWjEl8+e8ebNa1zXJ0kSVtcLfM9ndT0nSXqkRcZXX3zNIIlpu46m1Ww2GU9+8YTecMBitSI2BlcYhskAV3qESUBT10wmA7J1SlNV7D1+zOefR6AEw9EAGYQ0VUWaVwS+ZDW/4ujogNnejOvFnEF/wDIrKKuKfr9P3RmiqMcgGfD040/wpUdvMuRJP0EpxWp+QbZecnD/IYvFOf24Z60SPY/Al2gcpJRIz92mnQRuEOAKQdvVeE4AroduKhw8HNdQ1x2eH9Dr9fD8AKMrXMAThtAP8MMQ6UrrvaVbpCepO8XV4sKOS3cto8GYzkCardmsF8xmB1RNg+dapeZOGcx72VEghPsXsaO5Gxrot2UqW14V29q9TdMbsTUe+zkgnc4O0EjuHTykbVsWizlKabq2I92kSOm/fSPpslxtuLy8pj8ccHl5xcOjYxaLFXlZ8ub1K9p8QxQEDIYjhoM+re6YTnZASjarDVWesbxa8r/97/8JR9hlajyZ0Ev6lHlG6Lu8urzgWgjquma6u0cUe6wur5hOx3hhyMX5OU1d40vJaDZmuVgR+wFFVmKMYjQeg+5wUcSjEXWesXt4SLZcbu0JDVWVEwUBi/kJm3XKpN9nZ2+P09MT2rSg3+sTxyHj4RiJYOfgHlEScvn6OUq11qYnS9lzYTrZ4bp/Qts19JKIKAxxpKRR2l4o4WNUhSTAiSJE3iIFONIDV+A6DlEUsEk3KGXwZIBxBV3TbdkMvCC0uqGOIvAlRhvS1IodZ1nBerWhqEuKqiEsNlR1i2s0ZaNZrlOEnR3BFYJQbj3ut+z4trb0E+xoDGarfgK2EGAbpW7ew6JYY5X6um0Ioc3b1/8skGpj0DQE0ZDjR48BQZoXVGUFCPI8s0uugPFkjDGaxXLB/mRMmZfMl0tGwwGucIiicLsMPiTp91lcnPHq5JTdvZS9eweUmd0gTfd26ZSgrhpOTt9weX3Bb/7Dv+frLy45eXGB8FyGgzEvX77k9ckZ/+Fv/y1pmrGcL5jt7HJ+ckocRwSB5PzsFM+PiJIYPwqpUsXh0SFlXlGVGX7UcX52xfGTj4niGGE0yjgYo61ghDB8/OQBvpRUbYcxgtlsQlE1xHHMcDTED3yiUEJTYxzJarUkiROk43F5eoJqanpxTFWmDPoD4iQm8AKqpqHajlxrozFNiQhjwjDGmIbA85CuVYYWRuFKj3S9wZO2CQXAcX3CKMJ13G0vqksSRWgFi/WGxXoJRrJYp1ycn7PorxmOh4DNcETXS4qqJa87fM/ZNpV4tzvuG0C+3dTcmce3+actILcdUXALSCPs3r/bkuhdMJrbePfuPNSP4/CDIFWqYzSZkaUrsnSOI42d/9mkdJ2ia22jret5W6lDh8ViRVOVhH7I6ckpvi85vn+fuu74xeefWUGJ9Yar+TUvXr6k05DmKcPhiEePH7N3/IDD+0d888UfKcoCp/X47f/8HScnr2i0gzaKo8NDfv2rz3j9+oLlconnOaxWG3xfsru3y2a9QRi4vrzmySdP7SxOo9nbm6DamtFkwHhnikEwGAzxAyhWKddXV4wmO/TiBDGytjnZJqPXg67r6Pf7dukzEONA2zHsDzj/5mvatmJdNpRFzmq9QGDY2flbdkdjVJNRZxsCV9L3Q8I4YdhzWGUpmzRFKQejO2gLHM9HOgG+tB731iJB47keRitcKfFdD6QPRhFGCUK6uK5DGPkE0mWzSlkt56zTnKIuKJuGi8WKqlW0GoQrWSzXtF2FwSErGtvcgsF1bbx5Cyj9A3Zku/zfLtcCvW3kVoZbpnybsNd3APnuMJ4F71vd0p8F0ul0h247OtDrDXjx/CX94Yh+b8h6ndE57tZnU5NlOdPxkLYzuNKOb4SBRxJbs4ed3T2k9JkvN+zs7XFx9oZPfvEZoe8h/YDpdIckipBG0BQFXd0wHI0ZD4YMpmP8wCPu2xTY6ck5VV3y6PgBaVFR1VBWDX/845/4N3/zb9nf/5hnX3zF7t4OrnAQRiN9iYNgfj6HHbtE+mFIEidsrlf4UcRgPEE49v+r2gZXKKY7NmTwA8lsNmE1XzLs9eiqyspPrlf8t//yn/nqqy949PQpD3/xV1wvFoyGtvJ1/9FTjNas5xe4UlgNKN3iegFJ4NM1DkVZY5AIrXAB6Qpc10UKB9dxkX6ECDWaGtEphGkxXYvjQBAGeIGP50uGgz66VRRZRpZlNK1isVpS1S1l2yGyHKUNfhRxtVqyWK62caxHKGy2oOta3O1S/j52vAHhrabpLTOaH4DxZgzlbUXKTu8aO8ynNZ2ys1Rq+9jPAqnrSrJ8RRTHLK7npGnK3sE9/MCz9WbXxi5Ga5qmpqoLxqMxQRiwnM/55OnH1GVuZbtnI968+p6r1Zqol1A1iicfP+a7r79Ci5zpdEa0u8v+4aHV1+/3CNIlUeixurri8dNHrK6X9JOIpNfn66+esVpvyIqK6c6Mh7uPOL8IaTqDlJKHH3/Eb//xt4ipax1FmhbR7xH1BVVd48d2Byx9D51ba+0oSrh8c4aULqvFhqKq8IOWwWjAyZtTkkGf6/klj48eEI8G+K7gyz/8M//9938gLxXi2RccPf2UOO7RNi1t25JvFgwnM3amu1RVgXBcurZAtSXG2Fq9i5XBkY6HFGZbQrVJdOHYSpUvA1xniqpyyrKg21owRmFIEPi4nk/ouKimpetsy2OW5Ww2JUVZIaVHXrd0osLUNct1RlkqjOlwnAbikEaBMFZk7CZeVHdA+TZ21Hc6nt4dxvshO96C8fb25nFjp3Rv7v9cBZOiyonCCKUVQrj0+z3yPCVLN9vcrsDzPLqus83EriRJEqaTXV69eMn333/Lg/v3OdjdZdQfMOsPkMEF16enCKEp1ysC32OZ51RtQ5yEFHlGWTVoo3EciSM9uq6kKjuKoiLPKo4ePeA7KTk5PePw/gFd19K1LYNBHz/2uby4IO4lSM+jLCtG/T5lkbHxXHpJTH84oNikxEkPrRVhP+bq/IpkFBLGPbSqiOKA3qSPcHzquqTX7wEwmc4YJD2mkwnpYsl//a//jTcnp4ySGC8+QmiDDDx6fsJ4PKZKN/SCkDjp4TmA67GpNjSVVVzuOo3pWoxpwRF4YYB0nW2qyi6B7rY60+uPaF1J13VIzyEMA3rDPjJKEF6EkArVdZRFTprnZHmKNoKiKAilb210msZKxnfKAnE7opwVhuvcI2sGRL6zLX/qO4x4c587DPmWHa2+wVtAKnXDmBawN2xpH7+Z1bf3O2Xofu5y39YNbuQgDJRlRn8wQOBYNWLpoJRlLWMMQRDiOj4nJ6eUeWF13hvF8cOH/PKvPmd/NuHLL7+mUwYhHOKkx/3jQw6Ojri6vqKoa7J1iopbgiAmbTq8wKdWHU9+8Zh0leL4Hvv3DlgvV3z06AFfPfsOg7B+p/MrDg72EErhCpfL8yt29/bp9SOuzs/ojcecXlzhS5fdYkK+yYkHA7omw/N9tANXFxdMphOaGrxgigt0QLFJUU2LkNbY4Ntvv2X2m9/w5vUrvvzmGU8ef0QgDOvlJdoo9vaPyBdzXjz/loODA9RiSdQbEQhFqzTScWm0Q1Ol1E27ZS2bc4xNgufZHlEcB2kplarMMdom8aUQ9JMBo9mE3mQP4SfbrbbEGCiamrKxJWvHcVBY1e4g7lGU1W3u9W5usmk7rjcFm6LAFf572dHcBdsWkN0WeFob25p3I6VzF4hbEN4FZKf19vbt634WSKPIihIU2YaiyGhbRZpaX/rA94n7fcq8AOHgOMIql9QSgyEMIvZ2dnCNYrNaUKVrnj37imQ0ZGe2c/vpS+KEk8JmAr7bhg6Hh/sEfoiUklcvX/L65RuSOKTDYW86ochy6rrm4cP7zJcrfGlV964vF/SHfYaDIfmZzRqEvstysaI3GjLb3aGpG+bLFXu7O/hBhONYk7Rq1dDVLUbbOE96AevFhvPTC8IwIIx8hPRYZxXrzQahYblYQRDxt//x71mcnLG6/IZXL77n8MknVF5AFA/I8or15jUPPvqIrs1w2oZAulRCoLutcokB7YDARwiNL/1bq2+lNU2VU9U5VWY3SF1dMxwOmR0c4vWnCMcHGoyqqNIlZVmBMdRVa50DXYkSNn/qSWmH7sy7TR0GWFcti6wk8u0EhtI3IHwLxh9jxxtZ9U79EIx3v2yPqd72mZrbf+/0Wf9lIF0uLol7j9AG/NCnWSwpqxLpufQHCYPBgNDzycsCrTrG4xFRfMh6NScIAqazGUl/RFNW4AmapqZZLhmPprSNdWZOs5KqrmzOUEru78+4vrwi6Q/RbY1SkKZrTs9P2d3d4/ssQ7UtFxfXfPLpU8aDIVma0UsiqrJhtUy5urjGuAKlWuaXS+49OEYow3QyxgiH1fyK6c7U9pIGhiCKEL5EsEKpht54hEvDVVUThj5d21JXDVrUeL5EK8V6tWIwGHBw/yHrxYbXZ6/xtu12pqnxPQmty2I+5+knH+PKABHEuEbhuw6OeNsOp3RnQdHVqK7DweBLgeM66MaqkTRluTVriFFdw2xvRm92DyFje4l1iyo3zC8v2aQZDi6O61LVFV3XEgcxTWfDKCEEnnToOnv/JkfZKs3VpiD23a1aiWW5t5udd5fpG4b8EDtqtvEp/Fnb382H46eODy/3XUtTl8yvr/E9nyD0GOgBqlNWWCsKaNqa0HgEfsBoMsRoGI1GbDYbXrx8QS8KObp3AFlN0reShE3TcLh/gAx8yiIj6ffpj0YEccy438OTPovVihcv33D84JjDw31+94c/8eLlC2bTKf3+gKNHxyyW1hFlMLT2OP3RkLEDz75+ZnVSpU2NHd+/x/XZGXGcYLSh//ARVZbT1wbpOeTrDY7nMNoZs7ya4wc+XWesAzSGtmlYrTds0jX90YT+cIjpFMvFFUmvj3JdxveOydINZyevyfMVGBelNLPdHTqlLXiFQZqGwLFmXp2qrUIIAoctYxYpTTIg8CV+aM+3NAa2Plqu0+K6hmTYx0vG2DRQi+kKitWcxfXlNhZV9JKQOAooigJNtx2kbKxyynuaOowxLPKGYVjZpX27VNulnVs2bd/Ljjd59Rtm/HMRsvcD8qcGmn8CpJ4r2azWpJslVV2RJAlN3dkWKyEIw4i6agj9gDhOWC1XGG1IkoTRaExVFlasQCvaVlkThZ09pOdy73CPxWKFMQ6N0khXMA5D/vm3/0LUSyjaDuPCfDGnDG1uNUgi5osVV1dLnnz8CCMEmzSl3x+Q5QUaF9do+v0BvaEgiiN029HVFXXVUlcVGEUS9CjKjMtLRZEVCAxhmPDok6c0/Zi6qGibAlc4xGFIbjRxHIIDvThE9Qe0bctyteb7Z1+hyozhzj41kvnrNzz759/yd//H/8mrF88pywoppf0Q9kaQz/GFxpd2Q2QE2/KhA1pQ5SllZDWnpAxwXHe7NCurFetC0uuTjKYIN7yhE0xTkK/XbDYp2Sa1HVNofM8j8H1Up1CAwaHTDW3TvTc3mdYdi02N0dyCsP0L2fH9gHw/GP81mrofBKnvW6ZzHAdXeriuJI478jwnCAPqusJxDIvlkn4/4fLqisFgwDiY4fsBZ6cnJKHP40fHTGZTLr684sGDY2a7e1ydnHBxvWS5XFoZ735EPx6yLivypiSI+qSbjO+ffYsysL+/h1GK6WxKfzSibRV+4LNcrtjds+JoXWsYjEco4SBc0EoxHI0pqwbH9/E8SbopeP3iOUEUM7+84OtvvqVrG46OHjAYJnhBSFc0SCHpqgYhHUxnqMrG9jEMxzhK0FU5l9dzXr74Fl1v4LuveH4x58FAcvr6FePJBD+K+f0//Q/cMkcYRdAfUC1CJCmhdAilS9U2Vgp8u1tWSlEXOUo1drguGaFVa/O2jgdC0BuNiUZ73Doba4XuoKprsiKlaWoc13pIhWFAHPmYTrEpClTbUletZXet+WE5slWaq7zZppHew44/QOBfwo4/BKS4c/uzG0z6gyGd0vSHI5yiwHVc8rzg4OAAgPV6TRJPaNuWuq4J/YgojIiTkNX1NZ4ruH94jzzP6Fply4BKsbu7y/XVJY5r2GRrfvnXv+L5999bEa4g4M2rEwajhl4SM3r6EYt1ymq9oKkaojAmbq0pV7kVQjg/vaQsC44eHBGEPr1+wvxyyd7hLtPphDzNuXc0wPUDyqbiYn5N27ZcXC34n//0T6SblF9+9ilozePHDxlNdvFcD6Rr2bOfsGd2qbuGzrR4fkggQ0Y7+9Ta4eWLF8RxwPx6w0QMODs5o0o3hEmPwXhEmaesVwsc38MLYiI/IPJCIj8krWo0BsdxMFhNz7LKkCpg7VxhHNeuBm2LMeD5Ef3RCC8ebi+tBl2h2xbVYZtEtiUgxxE2bHAlhQNoQdt21K3aFmH4M5AaoOi6mxH5dx5/D+x+/NEPAnLbGSC47RD40EToB0G6Xq+o2wY/CDg4PKIqStbrJQLb4FxVFULA0ydPOD07Q+mW8WTCbLrDyYvnPDw+xpOSk9dv+PSTz5iMJ3befLMijhO0EYzHI9bLFb4fWNmaqub07JymbXn06Jj51bUtEfoRqoOyqVmsltw/PGRndsyDRw9p65r1OiMIAl6+eM14MmI4GtDrxXz9hz+xd28f07VUWcmr5684Pb/gyy++RAnBq5Mzrq+XuNJltrfDcnnFL3/1K/buHVGVJS4GL/AYj/vM53OqomA4mBF7IXv795ju3uP5H/4R1YTURUmWu6w2S9LFFTvDEU8//Yzv/vRHoqiHMAInjHBdSei5RJ5L6Pl0XWEng7UG4VC3NZ0RkK1hKxXetDZJ3x8kjHYOcGS0vUoa09Xott4qNTtobL5U4KA6RdfYUCcrC6qmuVVd/rFj69L4Puj92fFDQP6QHW8LqOIOODG3s/w3nVPOz216bruWOLF+l01dopXG93yatqbrGrpO0TYtSimm0xlZltO2HWdvXmGMIUli/CBkNJribtWK8zxlvVpyeXnOdDojTTOuFgum0wmnp6cYDf3hiLLIefHiNY7QrDZLirzhs88+ZZVuWFwvmYzHTEYjXANh0qOfxGSbnMura5Ru+ejhQzbrlE1WMFMd/V6fsq3Jq5xvv3/B199+TxjFtssoCTm/mvP//sM/cnRvF20cPm1bQj9gMhxTVxVVVVFVNWHSo21quk4hmoYgDCkbhcwrTGdI84pVllNnKU1V0pQFwnFYrTf0hmN0kOA41lM0CmPCqqaoBVor7JSmoutsHlM5Eel6jgxiVNdhjGYynZKM9oDtUm86dFPTNB3KtHi+j3Ss1KTSVlanU4q8bFhtcupGb2vx7x4OW3DCtk/3XdS8L3b8aXY0tyC0j5vbNr0b0N48/0PHh2PSIGIy3SOIeqiuQQiDI11CN0ErzXg8oipzHEcw6o8JQmuAMF9tsKobUw4PDqi7jqN7hxzvTnl9ekKeF0RRDK7i7PycpJdQNTWesE5xdVUR+NbfKN/knJxaU9y6runKGj+UvHz1ks1yw/7eDp8+fcJqnRFEAbOdCV3dsElTrq5W7B/uE4UxURIyP13y7Nm3vHz5hlZpAqPxfZ9ZaMUjrpZr1ssNURzihS4P7x/z8OiI8yynKAvquiFM+vhBgNNqPnr4kHt79/itkDSdwnO5beLIlkui9Rqjaj76xWecPf+GfLMiiH0CT+I3ksizcannCBpjMEZgtvP5qqlRrh3S08LmngfDhJ3DQ9xwcAsnowqabEVeptR1jXBclBAWiFt6arSiqBua1rwXoLcgMmLr3vQuKP+17HgL0Ft2fAvCW6mem+cifvC8H6fSD+/uvcA6sImboL4jSfrboSyF9AKuLy9QWuM4WLMCAYPREF9K4iiiSJeUVUvvyWOavObV85fs3Dvk7/7uU66uVgz7AzqtqMsaggClG1wH4iQCY5CBJI48Qt+jrBuqpqbFCqP5gaRtaubLK6qqIxnExJFPrjrbPR9IDnZ3qNuGZ19+zZ++/JovvnxGUZX0hkN8x2c2G+N6kuuLK1qtWK43fPHsOVESoRvBbDoj7IU0bUOdZVa7dOCDqhj0e/zyyRP+n16far3Ek4K6UyAki/mCfc/DSJfeeMI984jNYo6fjKgWVwQyw/d84jAgqkKaPEdrDeJmMlPTdbVVjjEK6XnsHh4yOngKjm+vrtEYVVNVBWWRU5TWtMJxJFa0VyAcB42g7f58k/TDw70Th97tJnXE3e/NO0AUwo7pOLesKO6w6c3A3pY5xc37Oe8w7I342c8CaRhE+L6PJyXSi1GdsTM4UQjaoELF/OqKumpY6qUdJJMuo9GIpixYrNaUecbx8RHDQZ8/Pv+erCr4ZDIiW6fsTIf83X/6O95cXtI2FVmek63WlGWOH/pkmzXff/fSdgXJgE2WWQ/TXp8O6xHaKcXzV2fMdiYUeU1b1lYQtmx4/PA+cRJx+eKa33/xNS9evsANXBzfIwhCHh0/5NNPn+JgqIqMk/Nrnn3/Pefn53z1zQtMJ5lORjw4PiSOQ5y1a60Y2wZpNAI4mg7Z3zvgq8WcujPEkfXqTIuUKPBp6o6z779mMtuxJcs0RXgJWrgEnkfiR4SyoHBdm9Q3YGxbB23XIBxD6CRMJiOOHn2K7M22F97utm0DsrwVuq3KAulak7YsK3ClVZru1I9Lgpnt+0kHtBZgILwjUvaWNc1fyI7OD4DI7fjJ7ffc6Z7+OSDt9UcIxyptaLOySxHatpx5Hm0pgaYDAAAgAElEQVTZUhcpw/GMLMvY2dllb3fGbDrj9PUrLi8vMEZwtVhQK831akVTN0jp8933L1iuFjz95K+4OjtDGUWvP8TzfcbTKet1RtV0eGHAZrVkuZxbVWbfZzQa0rWttYl0PXZ2pswXS/amU1oFwnHI0pTz00uMAlcKRuMh3mVAWbUkvR6jwYSPP33Kg+MjhO5o25bBeIJxpb3A6Ybr1ZLrxTWDXsyjpx8xnQ23fbQ1URhjDBzOZjx9cMzzVy9Zb9a4WpA1HZ5vvaXyNMX3bXfSaPeAdLVAuC7SkRjHxXMNseeTuR5126KNwREuRjh2B45tbN47PGC49wghvHfXYkdaxBiQrkQ4Nq+qldnGuQalFd0HWuHYwt4VVs5HG4PvWmmdH7IjdwD5XnZ8hyG3r9s+8GdkKd5+SD50fDBmDcOIqqqYX19QZmtcxyHwQ3w/omlKhDDsHRzy4OEj9vb26FRHXpS3JziaTImjkCCwQmCvX79hPNshiCP27+2zt7fH9eU5f/zD77m+uGR3b4d7x0fbgTWH6WyX0XiKUoZXL16yurKpoyCQuFJw+vqEJAkpy4qmasjSnIODqXWVdiWTSR8hNIEn2dudEoQBWWHND+4d3qO/rUD5QYgfRkRBwNOHR/zy888Yj6ecnVzy3es3zFcbW7VpNdp4tNogfJ+2a5mOR/z7zz/nk6dPGE53GYxGTId9XN8jzUqifg+Ng+o6/DAiSGK83hDtRwRSEnhWUSX03a3L3B12EgLfC5jOpuw9/BQ3HPHulsYFx8d1rO2N2BoFt6qlaVqquqJpGmuA9pMgtWD0hcATEDqCwBEEAnwHfAG+IwhcQeC6BNLBl1ZLwPd++OXgeQ5SClxX2JZOB+txf+frLlZ/dgpKG02WrXAcSRwk5MLO0XvSx/cD0vUKPwy4ujqnKivaTtHEEdfXcy4uznF9n+loQJpuSNOceNCn7TpWyzVtFNHr9VksF9y7t890dw/pSE7efMf55RnSkdbgrJ/Q7/VoWp+Pnjzh8vSMFy/eMJlOCeOIoqgRwmE86tFow/n5FUkQMB6OQBvW6zVR0ufy6pqLswvqumFvd5fAt//1pt0ajPk+nvTY291lZ2+PfhLzpz99wXKdcTa/xv824GBnRqM1iUzwQ59CKeq25T/+7a+4ujphFIckScznT47BdRCuQ7ZOyTYL+2HtKtqqQimDawQSg+/a4bxAevieb03BtL1yrpAkcczu4SHx9BjEzeW6qbcLhHFxhd2bN63ti1Wdou4amtZKEjXtjcjDj19rOwYkblnSd26c8H4YO3I7oMf7YskfYUdx5+vmEcGf52nfd3yQSeuqZHF9iS8d3O2UZ55l+IH1FSrKDKNtTg4McRyBEGjhIByfpqoJ/ICHx8fszGb0+hakm80KpTqqqmG1WjObTlFtx2oxp8xy+vGQMExIYmsQO5qMiJIYZTQ79w7Q2lCUGbPZFCndrbpxiSOgKhsePLjPoBdhpKSuG66uLzk5PeV6sSSIAg4O9/DDkLysKPKcosgRAuI42Vp4W+uYX//qr3GFw9X8mvOLc3qjIUZoLs8vAbuD3qwXNNmGXz19zN//5lf8+vOn7O7u4AYxJ6enrDcprvRvq0NK2bKylgFGSDzHJXAlURARehIXvU3EuzZMGQ0ZHzzEkb13LrE9NMbY5uq6KqjKgrqqKfOMqixoq9Y2iph/Ta8Rt2VPibCymjfM6N9lR+cOO4qfZEcHmywTgLg5BWPjXoMDQm5DGP89Z2SPn+jMd1HasFpd0++PSDdrRuMZbV3hSo8giEDAYDCC7e+/vDgnDiPiOKBuDJPpjCgOrQKx0kzGU5bzJV3Xsb+3b5PWnsveeEqnFMPpmEGvj247vCjg9StF9OAhy/kCDARxglEdMvAp8haM4Oz0jHST8dd//RnGMVxfLVkuFjz5+COaOObls+94/vwVaZbbmSABgRcgXM+KJ2QldMa6K7sOZVGijWHQH7J3cMDpm9f0kx6Xlxe4XkSrIUwiXN8HPyDfrNmkG6SAMEoI/BAhA4zqGI93bd3flfjxgN6gY7VcoJRj7RI9F69xCVyHUPrkrmflcxxJEAbMDu4Tjg5uQW6Za3u1TYWuU8p0Q5EX5HlhlfKyjDyzKSnN25n2ux1P7ztabSdYPXEzwiLeIo5/DTtuH33nd1huZruRusXpbY+qvpX0+bHjgyDNy4oyz/CkSxg0VmRVQF5sUG2N0RrHcegPhyhlKxvSdanKmiAMiaKIPM+4upJMx1PyLGe2u0vXtrjYvsjxeMRyuWY8mpCt1/T6fSajCUILqqZh3B+xWCwY9PpI32O1XFKVDeNeH+k7NF3D4f0DHBzydU5d5eiRplGKuq5RRmEkOIF19xAYqrLGdVx6cUwvCVB1gxGCtmuQ+NZj3oGiqHj0+CPyNGexWPP69Qm//je/wplG5FmBdsCNE6QyTA6P8LKcumsxQUijNVEQ4/vWC0t6Plq1DKZTmraiaWuoJKJtkK5L4PnEfkcmK7R28AKfyWSHycF9HD9+ixVzczlbTLWgWF6RZSllVVPUNcvNmk2eUlVW6OJGa/SndifGgNoC2g6I/Dkz3gWkfd5dQN78xMbVb8V2tuMl2qCNumlHufubP3xi/NS0qO7wfB+DZjAYsFxY51/XcairwraeSR8hsH6dfoBwBMvVnIcPjqiLEk/6JHGPuNdj/949/uX3v+fXv/4bjg/3yfKC9SZnEIfQ1pRVzu7hEf3BENN0+J5EugfWwbiu8AKfIstomprLywscAZ7nE4Yh02GfpmtQCKqqwnHg5Zsz2rZjfr3k/PQSIWwTcRgG1E1D03Z0JiJKEoIgoC5Lq11vBJ3u8D2POEk4enDM+ckrlnmGNoJeHJGuVwhHWMsZ1yGeTGllRJuuQHgs12v7Xm2LFAq8kN29PfbuH9iJTM/HSB+tKlzHJfA9gtYlDnyUqUl6ffbvH9Kb3buNRd9eTo3pcqrVNev5nE2aUuQlaZqTZiV1ZTdLSrVvQe28C68fHra1zi7fehvzOrep+x/Gju9jR/sazVah5L06+NvvxbvAFu/h4381SKPQWjaORlPCqM9msyJWIcoPKYsS03Vk1ZJWtaSbJf3ekKQ3IM9TEA47sx2CKObg3gGq7SiKcpsK0Ujp0TQtnu/iuAkKY3e/fkhbN2SLa6rCeiFNRtblOE3XSCnxPEnVNkRJjN7+Yau2RcoO13XxQp/Ac6jqhryqyYqC1WqF6weEYUjgB8RxiNaKIi+QSYD0JK50Ea39Y5VpRW/YR7UN4/EY3dZcnJyzWa7pDUbWhWR3RnFyTl1X7B/dp1IaJ5gBgrKp2dnZ4cGDI+bXF5ydntE2Dbv3Dkh6I6qsohWe1Zd3rCdoGIREjUILh9nOjP2Hj5Hx9M4FtKpQ0GDqnDxds5ovydY1eV6TZRlZnlOVJW3bbacfjAXTD4HyI8cNQPUdKjVbdrwB5zvsiLrD7j/8HWZ76m8/IPae885p/ESa9KfKogmq0wz6E4TjkmcbhDFUouTi7ASjbNWpbmwrWTiLrXOe0NRNixx4JFGA70nquubF998zmYxZLBegNePJmMANePHiBUobBoMhXZFxVVS8+PIPnJ2dY0zHzt4eD59+RuDZBLgQgjxN8XyfJOkRRwlZntPUHfv7O1xeXjObDEmzkt5wgO9LsrzCqTuOjo6QXohW4Ace0hEUdYtwbG+CcGyZMgxDVKttgtp1GI4n5GVJURU4QnB+ccnewT7GcehUy/nFOW1V4iV9qromikKqLGd+eU1eFLiOg+NKri4uuffwIW4YgfRur5LneoQeRKHGSyIOjz+iN3uAcG56RjswFQgP025QZU5TNTRNZ2ea2o51npLlGU1Vb60WbeufuF3yPwzQt0uxg8bBCLmNH++44v2l7GjehaB4585bMH8IqB8WLCtzjFGAoutqev3BdibHkG3WNobzJJPpjCSOt3PgEUHd0HUt55cXRGFA1zaEYcTB4YHVZsfh+Pg+X3z1DZs0QwNlXREmfZarFd/86Q/80//4RzqZ0LYVoxevCH2rFucKgVCGfJ2BY7vfpefheh5FWTKfz8nTDCFgdzqjA5qqYTIdsVylhGFkc3bGUJQlSRSiMWSFoatr4tjGk9oYVF2DGyADn652SMKQ86trHjzIcT3fTstGEVevn1Oc5BijGUx3GPT7OEKSDHoI1yHwA3TQUNUV5+dn7N3bByFQbgiORNCCULYTTAiC6ZjxvQe40RjENlOvaoyuEE6HKTOasrAj0V6IMoKsKtjkKW27bSqpb/KjHbrtrELI+1f6dwB3UwrttKbZDuzd/Owt0u4C8ifY8QNgvBtGfOjz88EUVJ6u8DyJ6ziotrUxp4C6tIJjWhvCIMF1pPXP1Apnax7luh737x/jeR6nF2esNiuOj46Q0iUIPHZ399jd2+Hg8MAq52lBVdW8+u57/vj736OjEbsPHtPfOeY0bfnn3/0LaZYi2gbTVoShR5XbFFjV1FR1zWq9Zp2lLBYry8zjPovFkuvFgraz9W/f93Gli3EMRVGwXC0pCyt/3nWKvGpYrVKyLKOsC1abjK7TlFVFnMRkm4K67RgPbTPyeDZFGUFeltYyvO1Y5znLdcZ8uaZVHdL30cYq6V1dz2nrCt11KNenRWAcF+G6+EHAcDRi5/5H+KN7ILzbi2t0jSlyTJnTloVttmk7O/suIC9K28zcKtptW19b1dY8wWjeFj9//LjReHK2wDJoENqC8raCZHOz9svZmvjeKaEKgxAGhEYIjTU0NzhGI25CBG0dnzt1Y/xgmfvHjg8y6fz6ksFwYtnKdbfNBIq6Kt86mjmGqiiIXAe0HX0Wxm60RuMhk8GI58+/IY5j0vWG1XKONjYWDIKI1aZgPJ4gfZ8iz2jXS9KsIB732O2HPHl0zBeBw4uXz9k/ecNstks/jinLkqxu0ErRFAXSD/F9H6VgZ3+fsq65ulzgRwFX1yvSrODo6BBPSpqmo6wq0JA2NWHU0SnwpfUd0kZb20Sl6EwNwsE1IDwfP7BTrvsHu5yfXm5lE2G1yXBlSTQcMV/MSaKYndmEqqqQrotGc3k1Bxw2m8yyHILAscl4B4PrS6KdPcKdewiZvL0QpkNXOXW6QQiHqsqpi5q2aWi7Cq0NzVarym5khJUqb1uqztA07a1S848CFGxDyp10k8CC8J3nvH3yzcl9kB1vNmT2h9u4dlsheDsLZd4TRrw9PghSAQhtKIqM2WyXqizpWkNbd7enHIeRlRlsGlzpbpO0EPoBXaNYzK+p64am0cx2dzk5fcNwMKLXj8m+3eAKg1ItZVnguj6dUdbCXNd8/NkvcYMergxoOsW3r86Qrst4tgeOR1Ck1NupxiTwaOoaz/cI45B0veFqMcfzJL7v4XmSyWSCEIKqLFGdIopsPB1G1gTWBB6Bb2i1oi4KpGdng9qmxvUkWZYz7MeslynjvUNq1TGaDkAKtCtZLRdoIQjihPkq4+rqmvGgR9LrEXkCGcYUWWEnbqWHF/dATRCbC6RwCAZ9gv37iGRypz6vMdshvc1meRtaVlVjpXRqjWo7EAIjHKQnEY5DozvqrqNuFE3bvbdF7+5htvV57D7LNq/c4Oo9gBTcLNF3RHbN9lW3myULyBuM2jGZtxI8d3H2oePDVuLDAQLDerXAc13atubGJoWtqoYbePh+iGhbjNE4jmE23aVpaooyJ/J9+r0+Z6dvuP/vfkPbakbDAc+efYsyin6/z+nFNY7r8er5Sx7vjoijgMGwhxdFaFykF7J/8IDFdcDF9YK9o0dMpI8XRazLgqptqOuGtu0o8orF1WI796PJ8pzpzpir5RrP92z+No6p65q6rvE8O7vVtjV50dK2kqKoaLuGGOialla3TMYjHNclzxsWiyX3Wxvz9foD4mRArz9ktVqzWq/ZixJ293bJ0xQtthqcRlAVOY6wsuJ+GONg6ISDlB6uJ/AnE5z+DojQXjqjQHSgaqoso8xtSVUYqOuai/mcsmxvY1HHcXBcm/TXRtB0mqKsqarmg534d2B6p21OYPf64kfYcQuvm+duwfguO+qtAOAPAHkTNtzc397+LJAOxjtcnLxB6ZamKUl6Pbq6wpVYSRhfkkQRRV5iHCu547gS4RjyPGcyGbO7t09VZJyenPLmzWt6vR6O67BarbmcL0j6fcqqpG06XEcwne0SBh6T2YzFfEmep1RVS5RE9PUO189OSVcLXCFIwgR8n+L8FDxr4X3jmyQ8iYx9qEqyTY5RCmEgiGKk9KnrjrIsSRKHpi4RQlJUBWWFnbFXN97vChqQjsuwlyADn0a1VEWB6/lcXV6yu7PD//rn35FmKVorPOljtMYPfFxXkucFwbDParni0aOHNK3GbxuqLCPpKoQwBP0hzmgfZI/btiZd2M1hU1BsNpTrNZ2GVnVUTcdyk7HZpFRtR9fZgr8xVrpHba3di6KibtV2l/1hoAps59NN76hNX/3Ecm3uSjm++/63nVA3G6wbhhV393C386Y/D6RtXbNJ1zw4fkCnWsIoxkiPJOnRNApPeGil6NoGGYZ2QwLkZYnjSoaDEVorOmMIe4kdgFMKx/X5xS8e4H33LWfnl5R5gcYw290j6Y8JwgQ/7jFfr/iH//v/Yry7T6UF+CH9/ojT16949OgRSRQRuj6rxYJOa1zXRWMI44DLi2uk64A2jKdDOqPpD/rUdWl92B2XtlOkaWqXN2WnLUHguFb9rm1bEAYXqMqSYT9GG8N6k7FeLlBKs1iuuLq6pt9LUGrM8+cvKYoXhHHM8dF9dkYjXNewWm9YZSmL6zm7e/ugIss8rgQ3RE737TKPay9Yl2FMA0qgqpIiz8nznKZT5FVBXms2WcmmKGg6Q9VWdK2Vv8G1hrbKQN3ZeaYPxXxvQfV2rAOskx2Ou2XIn8GOt0v/9vkGjNBv8wHbYsBPLfgfNhtzHbqmZDAcsZhf4PsefhBQD0bUZUWnGtLNhvFkgsal66zFTRRZca8oienqhtV20C6KYnTTsV6nHN+7D9owGPZJiwpHSgI/YDrbYTKd8f0Xf+L19Yb19QWtailahYzH7H76OfnqwjoThz7hcELWHJAWturiBzFda/OEnh8ALekyI4l7hFFE11oX5LLcIAS0bct6ndl1TBh8z8dogZGSpqtwhNn2MHQ0TYfRgigMWK02yDBhvt5wdnHG/PqKl29OSNcp/+43f4v0fX73u9/x9MkjdFNT1w2msyYOGEFTVggpMZ5PmMSI4Q44tvxpTI0wHaJTmKaiLXLKsiQtCsq6ZZmltAqysiIvK/Kqsblqo3Bdz0r0SB/hura5xPx0c8ltzV3caJM6KAxad3efYW/Fu8z4543L23DgxolE2CETG/mItz/nrfbph07vw1biAjCassjQqiP0AyRmq6AnUAo74Yih1+vZ9IIythYdBHSdYtDvE2cpndJkacZgNCQIfWqtGIzHbE5OkZ6HF8ZMJzMC6eE4kjevXzBfbSjrFtVdU2mNVym0EOwdHtFUJZ6UGKPI1xs6xyBcq0N/eWaNwBzXxXFamromjPtgXIJA2s1LmaNNh1IK19W0bYs2HZ70t39MjepaWq3w4wRjBHlZEfkKP/BYLlc8/mSH+Uqw2eSUTUOnNY8ePcRoTZZndEbx6tUrtDb0k4iDg32UsX2leZUTxgnauPjTfUQwwOgOYWw3vmkrdJmj2pYqt654aZFTlA1pUVB3NmVmjX5bqqqlUx0YG1vaFdrZJuF/Ap9bYN1w6I2in9Yg5Ydix5veqg+xo3k3jr1zMluc8oOH/zKQrlZXhGGE41rzsE5pXKNwPVvG01ohpbstL1ot9iBKiMOIuqqIo5A49OiUnXRczK/tePBgSJFnZEXB5dUFeVEhG1ssEI415EIIYl+SFg16O5bbqA2b5YKxM6Kx8wsIY+jFMVerJVE/oe06gv+vvTfpjuTK7jx/b7LZBziAiGBwzFRKebpKLVWp1LXpXvS+P3vXaXVJxUxlppJzRAABwCeb7b3Xi2vuQDCZQYm9KC1oPE6QCMADcL923x3+Q5ZACORFSX1sWG/WVMslWiMop1kVcJzEK36aRiCiomiXWmuxVrJF3w0467DWMowD+ElWjovAerXi2bOet9dvOLYNr16/Fml4Ipv1in/871/hnr/gV7/8JW/vb1HaMMyjrcFH6HtKmzFNAdOPYD3RaOh7xmPN2Pe0bU3XNKioqbuO/aFmjJG6a9BK5ByNToixZxxGpskDYLQhnglu/6ooBSRMT6XB2XvpPDeFczN1yo7nTv7xZvih7Pg0EM+op6df8lOH+TF6ymqJszLGsVZTVEuWiw15npPnEsDWCcOzOe457Le0XT0HgWe/P1I3DahIXpWCop8mlLEQRTFjmCb22x03r18zRY91+rGOUnJX+wiTnxi6I/XhgRhgGIO4xJWFYByJEpxljjKavmvJckdVFaJfpRXN7GBnrMM5Q4yTCAA3HUorQgyM08jkvfjHB0RMLMqxL+pxnmPX0HUtzkqdnBjDf/0vf0+epKRpRp5XXF8/IytyfvfFl/zxy6/4l9//C2lSst3tubu/peuOBBXQxQKVLVE2h77G10e6RmB33bGhrWuGUWad/TQRvGIaoR96aXOUZ5xGvJcZrzZWgEBz/DwCk3+49lNKYfS7JGat9TzEn1mgWmO10F7M7GR32uGfePxnQd0AIYAPiMLeLGrmw+Pj9OfBQ/Dvl358b5Cu1mvqZkvixMovcQnaaKwzRBVJEjvD94QXmGU5y2o1C7RGFotq3j4ZsjTl2bPn1HVN3Q9M3nP/cCfY0tGjtOGTTz7GJhajLT5Ip5pYNQMZAC28Hz8FPEIuG/uBRGuyNKM5trStYEH96AkhkCQ5++0OiCitMNZgrUEcYw3WWaw1KAV+8udbvm06hr5nmiai90xToOl6+mnCh8A4DNy/vePlS0H5GyX4y2fPr2VDFyY+++wz3ry94/Xr17NmZ2BfH0hSx8XFhtXqksX6WoTHtCYMB8a6ZugamvpA2zQcD0cOxwPjNMxKMS193zCOPX0n894QorzmckfNQRPQSsk28DHt/GmAAlWiWWdiIxlOiXcmGuonrs3h/NxPtEvDrAg9a0c91SIVNb45EJ8E5OkRnzzPT86kXVOD9ygjsD3rNMZIig9RyK0+eKy25/FT8J7D/oEkEcylNZbFYklT1ywXK148f0GSWL788gtGH8jKjOcfvuQ//93fgYe3N7dkiRGnZC+mW8MkA3s7+3F6PKvLS4bmwDR28w1SsFpfEILn5rs3eD/y9vYtkcDh0NIca5pa1rnTFEgSR1mWcgNGZGxElHkjgeDlZpj8xLERecpxHPFAP4w0bctvf/c7FGK5/unHH1NkBdZYYpAbNk1Tfv3rv+IvfvEJWmvG4Dk2Rx4e7imLkrEfpINWBsKEb8XfvmlbuqamOxzZ7rdstzuGcWT0nro+0LZyM7ZdRzfKtMIYeS9iFFftk8CEs5r30oW14oNNyQfXC4pMTreTijOos7T4u9mRdyQfn2bH8L3sGGbt0ncC8nTDqEg8P36qZn70ZLnYtKRpJke+SUjTlDTN6bsjy+WKLCtQSvPQ7dCZIi8qxqHDZzlTEPnI/X7P8uJajAiUIVks5HlNQpaKidbFcoVF7uAPXnzAq5tb/BTpJ9G9vKgKpqFn0pFp6CFMaAO2KAVbai3OZQz9wHKxoBt6YlRsnm1gEkaocQ6XiBitVsJ6tc4xhJ5hFIvvNKkIYRKdfS1D8XScCM4CkQnw/cDNzS11feRitSaOE033Fc+fP0dpyz//9rcsFyXr1QWXn33KMIw0zQGlZJ68XF+wv7/De0+cJog9Y9sy9iP9sZ0z+UDT1DwcDrJ+DZ5+jARGhlEMxJRSTEFKs5MwrvwdCdZqrHl/kFap48PrlVgYdRNvuiOnbVGYA/Gdqva8XXrcMj358GeueJ6rfv/f5zr1PWOo92ZS6xxVJRaBslpMATlC8jRDa0OSpGLaGoLoj+YJRbUgzXKcs1xfPSPNCvI8x48DXdNw2O9omob7u7esLlYkzmGJdPUejGF5eckvPv4ArS2Dj4xEgoIsz/F9z/XlmsNxzzCOGJvSNx0xTmgl9WOW5yRFQoiBYegIw0CeZuRZKkdXAO8lIw7dgJ9gHMWowBhF2w50XUvbd7RNh/cD4zRxPIpZQtM0wrNqGu5v33K1ueCvfvUZV+sLXrx8SVUWfPTxR0AkzxOsNvz1f/gP5Hkh2qv39xjryKsKYiT0O6bjA33b0nYtdXtkGFq6YaCdRGDsULf4SXhI+3ovpUDdULci+TOepHmCSNkYY7BGegmjf/ht1kqxWWa8fHbFRy+uuVxXYNTZMUT08J88fjA78ifZkSfZMcwPP3s2CaDk9JwKokZhMCfZoH9rkDpjKbKcGCass2Qz/tIlCUnq0EaTJE60oYJnfXlJmi9YLFai/2Q02lqUNRRVJV2hFhblYrXiYnOJdY4iz7l6dk25WvLmzQ3Fcs2zqyt+9cmHjGiGoEizHB0if/HZJ5SF1MjaWgGB+Ak/eYZhIMkSqmXF/dsHxmFk6EfqY4PWmqZpmPzIMAykmSMvMiKRvutmuxbZrvRdR9MMtE1L1zX0bcvYdxwPNcfDnnEcGaaRuu+4ff2aX/76r7i8vORv/vY/ctwf2O4OTFHx+uaW/+f//Qfe3t1TLkpAUTc1LsmYvBeYno4wjfR1Td901PstdbNjmkb8KH72wzDR9gPDNNG2DfW+FsO3qKWjnyF1MQqg/NToJGkqWy/7wwNzZzTXq5xnmxUvri+4vliSWiNUkrkP+H5AntPo94JRAjISkID0Mb4TjDFqiBqNxiANmNVWzNR4lPf5oev9Ls3OYFyKCkFoGkmGUSNpnpMXBe4gFts6qLNdijQlnmkUdM7bu7dMk4Cjq2qJSzPGoUcpw2q54nDYs1wumNqW29tbDoc9l5cXrK8u+fUvP6LvWl4/HHHG8Hfyf2wAACAASURBVMnzS6rccdxtScuS9dVzxnGiGzoOhy02L1gsFtzf3eGHQcxw8wI/TEQF+92epB+xScrh2JK6BGM0LjEMzSA8rTCI/Hg/0Pcd1mp2+4G+7UmLjMlbIgprLUZp3ry5JclE+Kw9iCXNMIgxWbVa8cd//i0fffiSr7/6ik8//Yx26GQkp2QUlppI37d07ZFxHOjaTuTbUfjgRRXPT7Pw2ESMnjF6ojIkiJR56P3MK5I1rpmR/qlzZGmKSyxdN3zvSFZkTnOxLFkvSxaLkquLijJz7IYOp+aGVYn8Djw5ok8fnx7V8fF5H0dUaraAfPz+0wRAFgfzdyh1RtX9m4M0dymNj6joSWb7a60lGzqbEKN0uUobrHX4aWS1WdN0NUVZYozlsN8xDSNlWWGcJUstuS8Zp57j4YAzlu3dPakRumxTt0wxYEPgo09+we5+S5kmgKLQkfrhLWVZYJwTfJCfqI97vJ843r/lk8sNh/2WqMGlQjX57C8+5dXX3zL6QOxFK2kch1kcTJ1dg6dJPFO99+Ifr2AcRfDC6JpqXKCNJqJZLEqUCTxs33J4uANtuNhc8IvPRh52O5qm5uMPPqKva25u31AVJX/zt3/HH/74B8I0Ef1E6ix+mAiTRynLOOxpuyNDN2CNWA+FGbjctO2MNEtwbpBmBQ/TPETXZh6iy+jOmBn8M0ig1qaT6cU5lCJFalgtchZFTmYtm+WS5SJjt+8IPmJkmyO8pT8JyNPiU50Fx0617yMi6onT3byUOmNSzz9JRPHnm6YfDVKtocxKEisryMSJhIvReqYmRJr6SJLmM5JoYLFc4UNEG8M4dKRpSt02bC6vadsjLi8ospyvf/8FRhvKqmKzXlE3LdeXlywuWowzmBDpj0euP3hJkuWE6NExME6epFpTLkqmqaebO+1+EiW9h9u3KDT7fcM4TKxWa1588AF13VHvdiw3F2RzuUAUPdCuF376MAwz+HlEq8g4SZff973QP7RBa5kpTtNI5iwPaUZdH3n+8mMwlnoKtIPn9c0N4zhiXcqbV9+inxn2hz3ESNfKKaO0IfpRRlx+FEnJYSD4id4rju2RYehmn6UD4zBilCZJHSjxc/KTxwdPiB7nDCgHcZJFi9HkSUJRZBwONe2TINVaUWUpi7LAWUNiHKuq5HK14NtXW7l5T+EcTruoOSB/KDuexgJPsuNTbSjOzxZOMXv+2tNg/ycFaV6URJuROCuiZVpzHAYEexgx1tB1PaGrsSZl7Hqa44FpGNlu71gvL1BKY6xht3/AGUO33eKuDG19ZPPsOffbB6y15M5y8+ZGarDai6mrdaTLFWUMWC2jlb4fKVZLkixjGjvevPoOiBzbgf3xyGK35/r6in7oubt74ObNDb/81a/Ii5TjUdydvff40c9uc4aglNi7DKNoaMbAOE30Q8AaIcrJ7r7DOCt+oGOg1bBIE25efcNHn/ySZx99inUJQx/48psv+f3nn/OLTz+i7VuObcfbt7ekWULT1qKSnadoPzINA2PXMvUdeAEpt2PHoTsyjhODD7KCRmGdJfUOHwwmNUxmZBwVwQe0Nnjt0VaBkFjJUsdqUXE4iHTlKbM5o6mKlDxLMcaiVKTIHZtVSZY4pl58Y2XQb55kR2b1P54E26Oq3mO0hSe7/lNEPcqZR+IsiPpjaNIfk9npj5i8EuCwFe/Lru8Y+g6XFCyrFc6JCvMwjORuQT8MTEODihbnEoJSVMs1RgutJE0d4+jJi5zj8cCbN69xzrL88BNsAs8//ACXFnz73WumMaduaiYMShvQEYImqyrCKB344bDHowkR0kwakhg8RmlWi4phmujbButkhns81Fi7Iy9LmALetwx9hw8DxIlx6OmHgRjkyEQFxr4DpajHWvhUxorvZ5JQ10d+9/nn/K9//7+TZRmLzSUXFw+zD5WhH/q5Jmwx2nB9/ZJhaKmPW9pj4MXFhbi8dANNJ3Ttfuy53+/p+gGFYhq9GHuNw2wtXkj2jxDNyVNpnBvISWpwHzAalHNUpZQnh4OIHGsFWWLI8gTnHErLiVJkjqv1gqpIuO/l6wJBgukMu+PJcf1udnyKM3nMjk8bricBqfS8Qv7xOP2R495ILWoMJkb8MHI4HtgfdiRJRllVJJnFKENZavJywdCPkKSsN9cY4+SFQujRw9Cz3x8xxrK+uOCrr76mbVueP3vOi+fXGKPZ7w881FusTXAuYfP8Jd7DNPZoDdVFJsj0YeBQN/Q+EAgkRUm1XLHd7VivRfN09BMuis/UYrXCmFeMfcs49dgpEepJ18uqFD8vKSJ9PwrJ0DrapnsEe0dQ/WnPH3DLJU3T8s03r6j3O7KyIs1LluslH330IYf9PSh4+3AgyzImL2OuECIPD1uK1NLmGV3jGIeGKUwop/FRsT/OONq8pO1qDvWOME0i5uYcLnH040D0Aastk9IC15sm/DiKop4CZxQ2T7lYLjgcjxz3NUYryjyhyOZtGwatDIl1rJcly0XKbtdwVs7Tj0f2uQj4gezIO8P6dzGoSn//04+Rqd55vn9jkPoYcFqTGYMPnrbv6Bqp9RIHLsmITIQp4Jxj7FsBlhSiNtJ1NUVVoWMkywvGyXOsDxhrOO4PvHnzivV6g7FSz27vhZIbTcb66hmH/YEkK1msL/F+wOggR/E4cnd3x/3dPXf3O7FTrFt2+xpjRB/V+8huf+DjTz4GNFWVY1xCmkqGaNoGP04iwx09bdNKMIbAOA6y3Tk0AjBJ9CzJqBlmqkbTdpQuobeGNzevePXN12xeiOFFWRYCrilKPv/8NyIX2TUYJ96eq8WKqlqSWEXfD4JF8CN5kpBoxQMH+qEjYOgHodYMg7iUqDgRvWKKnuAnubGUYGkj4L0Q82L0aCUrbG0c61XFsV5glQx8lqWjLMU8V83wPKU1y8VC6tLvdqggYJKTaO5jQH5/lXmKvB/OjqeAPH3+aa36/zuTEjxGQfDipGaMxijNOAz0tsNZwzAoijwnyQrq+oA2Akxom1pAxAqyNAWl0VZjraVcVNSHPc441usL3rx+jYkKHT1T8CyqFKNm3v9+z+JiydB29M0BHyO7w55+HNntj/gIbdeRJxnjeGA1S/4slyWTl333KUNWy3Ielot2vNYWTaTtOtpBZBJ18IJFCIHJj0Q83RDIEosiMEwjCsM4jhzqA05H7h+2/P6ff8Ov//Y/Ya0jyXLKvMS6hMVqiVLw5us90+jnn3vL1fUVRnkMgXpfU2aWzKVMc8aJc+04TiPD1EtgzL+H0po4CobAaIs20gMabVFqJKAw2qFNRKuIM4qqzLhcL0iMJoSRKjVUeUbmEsw8LtcoisyxuViQpIahDY/B+bQB/zdkx1NAPg3Sd65THftTd/fGCHAijBOJSVhWFywWK0DUQZI0J0lSquWaNMnOaHCFou87yrIiTkLGG8YerTRFUUIEYxKSNOV4PJIXJTqxpGXFb3/zO77+9jumaWCxSFgsK9qmY7s78NU3r/j29Q03t/fsdgeCUrgiYxgm9sea7X7P/lhzbGr8ODD2ImjGjMRfri+IQD0ji7pOtPCHvp3JggOTjxgtPKQQPCiYxolxGulme/BxkHlm2/U0bcd2e+Cf/vGf2N29YWhbxqbmV3/5Sz748CVd28p+v1zInDN42rYR2KA2aG3EQ3SKc5AJqMPOmF2UQmmLOTWvxuCsJU0zUeeLMzTPOKw12FmW0yUON5dMRisSZ1lWBatVybLMKfOMLEnEwFgJJlgryNOEy1XFosoeFZn13NE/UdPTp49azUAWkYq0WuG0qPIZrdB6DtaTxJ7UBZyR/iESvOJ98qk/opnvsEbNhbPGJSl5UWC0YXfYcbVZk6UZxjrGcaTtOoxxNE1DkqXkZQWTuGrUhx19U6Nmdbi8LNhcXvLm1SsWf/3XAgAJE1mW4rTCxMC/fP5bHo4HirLk2fMr+r4FAjev3zBNE3XX8fBwIM0TpinQNwOvXgmDYFHkKKPYbrf8yiakqRxtRVGwOxyYJi9z3nHEx8A0iUucV54sEZBI9FLy+BAYRpgmP6ucCL9+0IoxTXjz9o4vvviCf/7v/8jf/N3fU61XksFHz8sXL3h18x3KKN6+ecPz62t0Yum6nqoo5i1RJEnSeVcu2TtxCVFphimSJiljAI2WwFAaoyFNM/quw4cJrRRJ4s5Hd5hnrETZAqEiWWaJIcMbSHUkTxOMtUQM05wqtbasVys26wUPdzVxTnansdO/Pjvy7l7/yc7/dD02V+Gng56dEQ7T2LVEbVG9rAj3hy1v72958eI5udNEP9G1R6ZpoD3sGcaOTz7+C4iRJHMc9veY3jEFsFbTNS0hRDabK3YPD+z3O4yCm+9ecX11PfvU15hEYaxjs7mibo4Y7VB4iixnO05oZcjylMVyxTBMaK04HGr2+z3BTzhncTMMLwSPsZYsS/GTjJPGUXTkJi9qe6hA2/UCd4uRfpoFv2JkmmQwfepsZZQT6fqR7eHIw27H73/7z/yX/+P/RCmL9z3L9YpqsSTZ3st7N00URcb+sGeaJqGSdD2BiX6S+n9/EFVp0GhlsBqSJGNhJIhDnFBKEUYR4I0uikKfUrOelUNhiGFkGnqGoWcKEwSZb2eJZsCSJVrwwOq0QToBmD2LMmOzqvjCalk0zNnxnQB857/ju0H4zj7/3U7/Sew+6fgV74nRHwnSJCUoEakK0TMMLW1z4O7tG5oZDGFIiEGYiXm5IASBuyVpxjT2OJPOGypHQHRB66ZmvbmiqWs2V9dy90ekydKGrMh4/eqWr199y4effMp294D3gWcffsjdm2/BGoy1PHv+nP1uz2K1hKh49Xpi6HtUjAzTxGq1ZHN5SZ7n7PZiZxhCwE+epmlpW9k+nTA4Hhngj12NMfIzneaKIcoW6qSpKdQKaSiHaWJfH/nN737H/v6W9eU1BE9VlFRlwWZzxW9/+zlhbDjUR/q+ZxgHuq4hn6WChq4nTC2HY0Pfy+qUGTAs81E5gYZBsLpGa0KYMNaQqhwfPd4LsksbDdHSaxjDBP04g5MFJWV1IEtEYdoaR0R0SWMUK94izbhYl2S5oznMGgunLueUHQHC+7Lj92grT0ZQ8Umg/msIgu8N0ugHmATEkVtLki3RNhN2qDUifW0NeZKBgt3DPYvlWmBiidB6u24gzfLzm9sNA+vLK9IsQ1nDqpeMZogkaUq5rHi43zJ0PdPQ8eqbb1Fak+cleQiEMNL1A5vLS4a25cVf/ZqoIm3bcXd3S54XFEVKUVasViuSNCUvCyJw/O5AXhSUVcn+cIQAkx8xVjP5ICyBcQLvcV6GzU/56mE+Ek9v06HuMVpRGUvdDnz17Te8/vZrVpcbolYsLlYUVUlxEAW/qR857vaUixXjMDAMPWVZ4FFsd1uCH+UvmkHkk/dChiMQgyiUoOQoZ+bry/d4dLAQRS/WOjv/kBnD2ONHoch4P6GCxxlDWeSkaS6KJ/HxJowaEme5XK9YLwuaYzf/7hFBRH8vuL4P1fuB7PivCcj3NfjvbZzGQfzXTxLaSSY782KxoigWaJ2Q5hVouSOloDYoY5mCJy8KIbwFL4Q3ZaQhWorL8X67k+efBmyakKQzh997ijJnvdlwdX2NHwdc6thu7/gf//Q53bw1GidPuahAIVmpyCjyHNnQRZQylEVF8NIErlYriqLg6mpDmqYoo+ajfJIj3HvCKM2Nn5HtzNk0zuocjzydSDuMdMPEME7s6wPHuuE3n/+G437Pm2+/4e71a9rDkXEcudxccv3sBYv1BmctWVZw2B/n7KZlSTJ5XJKQpxnGKCY/nkXHxlFqVeFbiUaU0gFrZu3S2cdea4U1ZqZ/KNmYqVP3HiEGksRQ5QV5mkpzM5PnAqBiQGnFsiy4WFVoo56goPwZ9R9DJM4+pjEoYlSEoAhRzQio+AiY5pFSfUrIgns9DwreG6XvDVIVJlSM5xdmHDvariVGLeJeswYT2pLPyPhFtWS1vsCPop5cFgtA4f1IXpRM08hhv8WPg2iqa4UzlrZpKZcLsXm8uuTt2zu++uOXtF2DSxJ+95vPefXtt6RpilH6HHjHY8Mf//gFX3z5FX70VGXJ5dU1i6qiKAoWVYU1luPxyDiMWOvIy2rONlJAjcNI13WMT3w3Tw3T6YpPjitZF8pHHyLD6Dm2HbvDkX/6/HP2dzc8vLnlu+++E6p2nnFxsSHNM+rmAAgzIC9yqX8nj1IRrSHLEqoikzWwH2USMuN2E5uKPI9LxTB3DgClZlUZIpP3hDD7LqmT9r5MEJiDIk8SqjwjdQlKnTZWYjQe5qaoyFPWqxJrZwWWwDkYY/jhgHwajOeA/F4wRsXph5PJxZns9xMFy9IkJwIuSdDKcqyPbB/u2e3vGceIS1KGccLqmaFZK5r6SF5VFOVsLajVLAGjxIYmL2nrhiSVjZVLU5p6T64ND/f3XKyX3N9twVpc6thvH5hmdebd/sh6s6ZrWi4uN0zTeIamKaV4e3fPZ59+wvrigizPWa1WpHkhDIBZ16ltW2EWJAXWOQEMnwRnY5zfYKlNn4p8PUW9y/+fDQ4ZfeBYd3x3e8t/+4d/5P+6vSW6BJenHB4aNptLaeDCRN80tEqfOUhqdqE3xlGkCVVeiRy5daRJBsbhhNAyi8bpswX4OI0QAj5YwBO9IoaJyY8SBzFgtSLNMiETjj0KRZlnFGkq4hlK9Ow8Um+buV3Ps5TL9YqiTHno6h/Ndt/v8h/n/OcN/jkjPq1jT5pTP9kiR9tE7pIZUNB1PU1TwxSo9wcige3+ntQoVmUxH9s5u909xmoSVwgow2iSNGcaOpI05f7+LVW1IEbp3tu2wxjDxcUFxlqUkSz5/IOX3Lx+Iw4lz55xubkiMHJ1eYU2mqYe2O22oqWkNUWZ03Qt+Vjw/MULET6bpR5ffvSS+/stt7c3DF3Lclmx3WX03WnlKS2pmgMyzln0FKRnU4Q5g57QP0pF/DRSH0f6ruWwO/Lb3/0L//m//m8MX39J27Zo41gu19zd3HKxWuMSMzM9I2Om0UrqxEVZkSYJpm3J05QpgHLisDeMgzRFWuGjSO34EFBR5qpRQ6KdEBi9nw0dxKJc64gxzI4iCVWez8wKhYqnWlthsAJf1J7UOlbLitWi5OFtPWfsJxC7x0PlDDJ5/CN1epn+NCqfBKR69wv+fBy+7w9VFDiZDx5txORVuZTFxSVt3/Hm9Wtu3rxmfxDxh+An6hlS1jcd0zgyjRMuTei7lr7vaJqWPCsZ+54QPNqIqvI4CZ+orhsOD1sWi4VgKn2kKEustfzFX/4lH7z4gClEvvzqa0KcSBNL1zZUVSGmulHx7NkLnj1/yWIxN05Fxn5/5OH+nuPugDUWazXOziMbPeMwn+z6lNLz45Q5HxuER8Eu+XwIHrwnB+rjkf/7v/0DWimGrqNtOw6HHUWZs1wuJbBRtE2L0wZnDMGPOCO1IUTGccA5S1FkrKqC5aJgsSzJ0pR85polzs0UEak/pSQ7ESVlpHZCoGklAWaNoshSyjwjTR0ntfszMkkh+Mwov/eiyrlYVfNSgcfH+bjWsxPejPyffXJON7yeH4aIiYIP0jFKXMU4R+lJO/XPB+r7Gyc/oI2daaqKKQTSNKMqS6zS7PYH6lp07Y3RVGWFM4Y4DWgNiXNApCwWWOs4HA4c9jtiFOHb+/tbdERoxc4Kz7xp+Oizz4gqcnt7Q5pY/uY//Q06Rrbb+/nFiRz3D3z7xdeMoyfLE+pWZoUvXr6g6wbKRcn1s2vCMLG9e2DoWvw0cXV1QZZnGGNk+K0NZ6eM+C6HnBjnwHkMyMfRyjmHEENkkSZsyowssfzz737P3d0dDw87fAzcPbzl7u4tmEg/NGRZwjj2DKNgRYVLFOjHgbo5edJ7siylyjMWZcmiKMjyDJs4UpeQWHnNrDG4xJGkCXmek6aZuOOpUyzJ/DPGCWsNVZ5S5PnMnTdETjWhTF+IEqiBSJFlXF4sSTIR6/jTgDzdtXNA8m5AnoORPw3I8z9KnR9/7voRFJRlHMQcoWgbDscDfgp0XUeMwg0ahp4YZZSTZjknhbVxGBlGQe07JwogTduwWi7E6TmK7lJeVEyHie3DA+bSooikWU7z3SuyTIJpv9/RNEf64Om7nm+/+YZ+6PBT5OZ3fxCo32LBainI+XKetxrjyMqS42HPYX+YaddGYGzW4FJRVxHBh3Cei55xkU+PMKWe3PCP8xalNInRVJkjSxMutWG/23Fz8wZlFQ6L0Qu6pkMrR5pC3w/kc+MydC1DP9JNE2ro6Pqepm0gBKosY7mowCR0w4gzMudt+47MJWdIYaLEc4sYUdFBMjGNQj/Bj8Tg0UhvsSgW5EkykxY9Z/s9ZuWSOZsrpUmThNVqQVVmdM14Pp/PjKkfOq7f/YPHl+vcPX3vO+LjKfWTgjRERTvMx9Vyw/544GF3x9u3d7If9579bsfw7Dn94FlUCQsnDiSHw5H9YUuel7LtMQIuCSqSLRZ0Y8/xcOTh4S3L5ZoYFQ8Pb/FTYHfYM/YDaMVyWfGHP3xBkhi++Jc/0DSyZy+rnHJRiGhunnN9uZnXlvDs2XPKsiJLBbAdfaQ5HCkXBdZoXr++wdlkzgxCh3kcMEum1Fq9U4+e38Qn74ZkqIgzGmsMWVZweVWgrOHbb77lzd09q/UaYuD29obFcklqFUPfU5QFyiisNTw0ogkgYhZOtmXWkDpFmaVYl80236LY4id7rk9P/CAVTzVykCXDFAhhmuejYu6QJY6iyEmsE3FJLd06UdqaOA/0T7N7awwXywWrZc7D3QEdvxeMT4b7j4H3bjA+DdSztM4PzE1/8sYJrQhB07Y9/TACmoe3d9y+vaEdhNjVNR2Hw4HjoqRclIxtB8bSDx3L1UY2I15eXKUUy8Wapj7QdS1vb75jud6QZQXr9ZK6qWWsM4pha5ambHcH8rIkxsDxWOP9yOXlBj9NTIMcYVrBl199zTSO/Pp/+Y9cXb2QzpWINpblZs0w9hR5yjSMpGlCnqcohLD2VD/zxOF5HDmdRA3iOVhPgXuSSsxTS+IyqrLg4nIjpMMiI5pnXF1d09RHdtsdQ9cSnGGRF3NDY1BagTJ0/YBW5vz+Gq0wSmrNLJGtUD+JYrM2isRanHEMygtZzgiCY+oHiBprDaM/gZFFZyBNHIm1c8MkkD4V9czUPJUvJ5U8+d2qsuDiYsXXX98R53nyvyU7fj8gn07yzuXSjyyd3luTgqHvO9pOVOiytOB4PHI4HOi7fkZ1G3bbB4ZxJEwyXE6TRH5QP6GNoq6PNG1D14vyRn04MPQDeVYwjSN1fWD7cI/Rgu5RWrPdPjAMHVorpmngsNtT5AWHfSso/FyMx7788mt+/4c/EkKkWizIi4IQRoZhEkqFAqctLz4QA4m8qiAE0kRYlIlzaCNBgT4F39Mj6DGA5SU+vfGyUXFGURQFeZGSJMIDK8qCZ8+fiTRlnvHy44/41a//knW1otkL8ip4LxktCq4gKpiQ1WXiktlELcEmGpeKSmGWWNTJpEGdYHhCBdH6NAeVMPJxmutqBSFgtSFPM1xiBT2F3JBBAdo8kSt/qjSiydOUzcWSLE/kd376mJcmITzy8b2X+XI4zU+VPM7fwzxrjafvn6uo99Sk7+fdW8u+qam743lldzgeIcI0TWRFTpImDH3PbrunrmsRFRtGgflphzUpwziISsdMjRkH4ZQnWc56tWboO/YP92ilWK0lE4Xg8UHoEMpPDO0RpSLrixUvP3yJVY4XHzwncYayKqkWJb/45S+5WG/I8wprHMZaFqsLMWqd3T/SNGO5WJBlGYk7NRgaZYT/rc/Z8ulR/+evLBGH5zQTw7IYImEa6fqeGMQUeLff0jYNyiouLy847I8CIokepyNGn47BgDWOPM8oy5I0zcnSVLZImrO5RgiP4zKDxlqB3BltZiwCEE5yjNIUpWlGlRekJoUo2yhpsMXaRuvHSYZWZr41NYk1bFYryjKbG7yTltMcjOFxs/Q0GMP3AjKcAlLx2Cg9gQD+Gf2KHw9SrQ27hzussRTlUrQy2w5rHWW1YLNes14tWZRL7u9vabtOTFf9RFVUGGuom/3s8RmwVnjuWZYiHp8NSZKIe0le0DQNaZaxWa9Jk4SmbsjLkqsXIl1zc/OW29tb6uNR9uNRURYFxCCTgX6QIffQoa3BT55jfUQbTZYlLBYL/DCx2lyS5RkukYbOGMujodYpmwozFIUcyecz6rGj1wpWi1LefJeSFhnGatYXK25u33LY7znud4RpZGhbjq1ImC9XC4auAx9wDsqyxDl73iAZo8hTJ1A6I/Y58p6eCHDS4Gg9+xYoc9bL11rLSE0J9ZrosVqTJkYyLpHIiTV6yqfy+yoFUYmysxwdHmct60XBalUQFU+y42OwzQOvd7Nj/IFg1CcsKhgDxiqs0ySJIc0cf+56b5DKaElxsbwkcQmj72Z3C6FILFcXMr7QRiiznQgyZFlBnP17lBLxLmUMeZVTN0fxbULhJ0/d1qRZxocffyZ1mNXkiwVZnlMfaharFc4lvPzwJZ9+9JIXL65ZrZZM44APYv+YGIdC09ZiCa4NLNcrpskzdB1JkmGTBOscm8sLeTP8RJHnkp1g1sefH/NxqpSotbjEvlOPnmI1Sxyb1Yo0n49Ro/FoMVSojzij2D/s2O+PNF2LNQ4/BbTSlGWJih6nLRfLFYtFJap2MWCM+NyXRS4ibUj3nth0HrgHlJYa0yUW8XKIsyyjQfCZ0jid5rJ2lt2JSkLUxyez3vn3iRLWiAivhIbShqIoWK8Ws9z8D2RH5oDUf5odtZGHsQqXiIhxliXkZUZRZtIAVzllmf/ZOHxv4zRMI1W5RBvLOPWgBPXt/U4oCzFwe/uWft6GHI8H7MsPSKxjso6gNDrOXbH3FEXFw/0dAEniaFXk7e0brp69JMlSYWhqR5IlLBZL3rx+hVZwqZleBAAAB1BJREFUcbFhe3+PMYbrZ8/Ft6jvyXPLalXx3etbsrLg6upSlESajuAn/NTN4y9D8BOJS0nSFINms9lwe7dlGkfGoYPgBbczz/0E0G/Jy1wo0L7Bj55Tg6GAZVWwrErSNIMw0tQi11NWS+qmxbqO6+fPCZ2myDOMsTTNHhUD2hiKzGG1oyodlxcXeC8gEWsNqcspixK0nikrItZgzanzViicON0RmGJgCief5flYDtKuWKNIrDvzoBRRhqinEaY6jUeNPF8M6ABo6faz1LFZLUkSRz9IFlbq3f7nlHxlWvKY5SXDP/nvp1MJpWfkvnzuJwVp2/YUeUU3tEKpDRMusQK80GJoVTc19/f3bC4u2G7vCSHKkR+RI2weg2glKKPlcsU4DmitybOCY3tg6FqMUixWK8ahJS9SsqzkcnPFYbflk08+4/L6ivu7W/pJVn318UhUonlvtSbPMq6ev6AqFzzc3eCsYnmxZr/dkeYFMQwooMhLLq83NF/VVFUl2bYfyDSysOCxe/Xe07ed3Gx6rrPm1ajWmmcXa8qywqUJY1uz2255c7fjw08/4tWr76iqkpcfTbjU4YYUFWEaR1JrMVqRO1GUDigWVUnTtoyD0JaNEdFanGHycswbo3BOlF5ikGh1LjAFYBgJ/nHueUIq+TCROWlmT9JAooMfQVuYcQAxBoISETM5wgNWSZ2eJTmr5ZKqzKib7jxlUur7waif/L86j/hOFJOTsIR8nL9/npK8B1/yI5l0EH0kec/kOCsLQRVV1QJimDGNkWEcaNueru+oNpe4KLicyXu0cSg90jQ1CqFK9F0r1Nwpw/uRGCMXlxvZ9StFnudcPf+Aw36LyxJcmlMtFthuZL1cc1js+Orrr3l4eGC5XFIUBRpDluU8HI+Czo+yeOi7lrvbtyyqBZ/+8lO294bcJeJTpTVWwypLadqB9rQBUrIF6mZcgZpLkWmU7t5Zw/XVMxbVioinn8HMx2ONJ7C7uUVraOuGtMhp25bMOawRPQJLQEdPCJ4QRbaoKHLq4OdsquXIPDVuUdBQqUtx1jCNE9Za/BgwykurN7+OMus8lSygZ/l4rTXM5Uw84RQ0xNn5TiGjKbRoz4YIRim0iiwWBatlwfZQPwaiecyO6kkgnjPlOWPOJcA5sDl/3SmY9Xs6p/eDnucu17kMHz3WJpSlsB+X1YJhHHHWc315gXUJXSfmBlmeCQeprumaI88//Ixh6EldyjCOWCvaTnlZst0+oHUmR+rkIUA/jgxjL7tpK9ODw/aBxWpFmk/U9YHdTqYJXdfx/PlzFosVm82Gtq1ZrtdYZ7i9vcUaQ9McMBpsathvt/SNeEyNRKqqoMhS1qsKo2pi2zGGcK63xhBROlBmOd7DcRIdUGs1ae5I00RkbkIQrG2VU5QFTX0gzZLZYCzSNzU6yzBGExWy4tTSKJ3erCzLUDFijT4r4U2TnzGl0uQYbbDWorQwEOQNj3PmFK5WjBGtpVaN0ZPaFGfs4zwYIfCdVpxm7sRP77niaacPUWnKPGO9rrjbiX7pKTs+zZTqPMI78fUfP2+eZNenD6VEae8nH/eTH4VPHxVt09H13Tx/k+Fxs6upVhWb1ZpuGBjHnu1ui/3FL2eTsAalBKBiE+nsjdd0bUuSprRtQ5KKjuh2uyUvS9lhdw2TF48l5wz391sikazImKaGQGCaRhaLcrbtLhmGjrv7G9q65uWHL2cJckV9rBlXa4qiIHWycbm43tA3PWVRcL255PDmFZvNBcY4gt7R9sNZ5lsryaplmdJ1I9Ty2hht6eoGvb7C5TnOOpyxMkHwAR8mkb40ohdntBGRNIT6kSeOIi+JvmX0oriSOYdRkXy2S4/RM0yjcLLGUWpiFUmsk6PcT+c5q/c93k+I9KMofmrlsSfvUqVm7Gg4o55Qs88AnAtTrR0hBMTEVp+H8HmasVmteJU/yE2gnjBJ56A8Z8Yn2fEcjDwNzse6VZ3YpO+Z9L3fW1SJg9zD7Q2tV9zv9zRtg9JKJAeDpyqWpC7h4fAtbgYXxxgJk6dtapIk5+FexliHw/68aTkBjsuy4ngQZFJTiyHEw8M9PkwyfE5T3t7cMPYdl/k1+/0DfT9irEjvvHz5Ic8/eM40DHz3zdesVmu2ux3Hw56L9YblZk3T1hgLtjNMfsKlGVpbsrrhxfNnfPMH0VutljmDH1FGMwyjCIT5SBsiu23DOD3iS8M0sd8+MFxfUeUrvA+MfuLq6grvI4d9wzR6hrGXIX9ixVnZT6yqNUUmQmFDsASklsxdQpqkpGmCtobBe0KMIvs4jvN80p9XNP3QoVAE7zlhQ5R2GB0wNmL8hAoGoxXOGqxyTEoBI+841SGBFk95dF4IMI/ltDY4K4LKeSaK06fj2pjvZcVTZlSPgapOwfgkIE/z6dPDvKcoVT+23P/5+vn6n339yFr05+vn63/+9XOQ/nz9u79+DtKfr3/3189B+vP17/76OUh/vv7dXz8H6c/Xv/vr/wNYucdmzVIgmA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1" name="AutoShape 15" descr="data:image/png;base64,iVBORw0KGgoAAAANSUhEUgAAAKkAAADnCAYAAABlh3YzAAAABHNCSVQICAgIfAhkiAAAAAlwSFlzAAALEgAACxIB0t1+/AAAADh0RVh0U29mdHdhcmUAbWF0cGxvdGxpYiB2ZXJzaW9uMy4yLjIsIGh0dHA6Ly9tYXRwbG90bGliLm9yZy+WH4yJAAAgAElEQVR4nOy995Yl2XWf+R0T5rr05btMWzRAkCAJQRqNJC49wDzJzAvME8yTjHmHMaJEaYEESEE0IFwD6O4ynZXeXBsR55w9f5wTce9NU91dGq4BZvoCWL3QmZWV98aOfX7727+9Q4kI37y+ef0uv/T/27/AN69vXl/2+iZIv3n9zr++CdJvXr/zr2+C9JvX7/zrmyD95vU7/7Jv+uL/8N//d/8/LP0VNjNkmdAzwuYgY3dQ0DOOLHNkBqraMxfDwucsvGbhamYhMJ8HmoXQLAQJCh8CIgFjNCCgQGNQxK8pAoiAaLRRKKXQyqAUKK0I3uHFo7XGmhwIeO/Q2qC1QcQTBLTSKA2ucWQ6R+HRSiNoggbnq/SzNVprXHAggX5hGZTCsAjkRjGuDdO5sKggLwuKUYHNwGSCVI76UtChoMhK+v0ho/6AQdZjOBxSFhm9vsVkFeKn8e0GTaEHGJVT1w3OOSR45osZ49mMcVVzNhszmy+Y1gv+x//pf1Y3XZFvMumVl9YaY8Eqocg0g8KSa8HogNaCBKEJ4MTSBI3zngahbgTfCMFBCAoBEIkBB6BAiUKJQlCIBBQCEoNTKVAqXSOlEBGCBACMtqAgBI9SGq0VIIQgKKVTQIcYrAS01oQgYDQhuPQjFVrHv1dCwBpNkSly68mNog6KuoG6AWMMtrAYo1BGIATcXMAbrLFYm1EWJbkyFGWPzBqyzGCyAKFCRFAoLBlaWbwXvHcoBOcaFk1N7QKzZkHTNNS+ofH+9mvyT3nBf/9eCm0VRgm5gX5p6FmDVR5tPFYpqibglKUJBhegEUflBZcC1DtBASEEhIDRGlHxQNJKg1L44NAqJlFQKA0KhSJmRKVAgkMQtDYopUFCvPhaAZoQQhfciBBCwCgLSmIWM5YgniA+ZVEFKHzwaAWF1WTWU9p4Qy0aTdUIEsDmFptblBG0FkIV8HW8WazJKIseubEUeUmeGaw1ZIUCqQji0ChU0FhdoETjXINIvMmqpqauHXPXsKhraueovcOHcOtV+SZIV17aaKyJWbTMDYM8I9cBYzxGg/NCI4pGLE1QuOCogeZqFhVWAiq+lCgQRUBQ8RtAYnaLwRZTrlIKCYEgAYXCGAMKfHAxi6ooHUQElEYphfc+ygQCRhmCADr+GaD7c0Gi/LBWU+RQ2IDVmsprqgaaBoy12DJDG9BGwAf8QlAhBmhmc4qiINeGvCi7LKqNR0LdyRdLnrJowAePQmiahqqpqbxfZlHX0DgfM/9t1+Wf9rL//ryU0piURQurGBSGntUpiwaMUtTOpyyqcUFoxFM7wTUB8eDaLCoBVAyYq1k0pCwaRYBq/wvo7rgP4hHiTaPQiPgU0BpQ3bGvVLwZRASro5YNIaCM6fSw1hqtFIIQgkdrRZlpMuMprCYAVaOoGwEUNreYzKBMQCvBV4KvFdZYjMkoypJcG4q8l7KoxRaAVIg4NBolGqNzRBSNb1AC3rtlFm1qqmo9i0q4UY6mT+abFxADwhjItFDmmn6ekamAtgGjoHGBRjQuGBqvcN5RS8yiwYFvQEQRRGJwpIwHoEnBJYF4OscjeZlFdcqiIMFHvarUUot6j0rfKxKiTEhHePA+HvPSFksKUSy1KOn7UtDm1pBbKKxgtKJyiqoRnANrLabLoiAu4OeCxmJ0Rp4VFHlBYTLyoojHfK7R2iGhjjebKDKVo5XBO0/wUfbUTb3MovWCxjVUvqHxAQkxSdx6bf6Jr/3vxUupGKCWQG4Vg8JSGoXRHq3jsVu5gFMZdZtFCdQu4JuAJC0KIEFASQwYFbOTSlkzBI9OgavWsmg67iVmOwGMNoBCgksBuRLoSneBh4DRKhZPIUQtGjzCMosGEXzwGKMpMk1uYxZ1ARZNLJgUGlNYbKbRJqBVwC8CwWmsXi+W8iJm0cwabA6EBSIehUaLiVk0KJxvUIB3jqppqBvPtKmo64bKuXTMB6Q7JW5+fROktFlUyAz0CpOyqMcYj9WKxgUchiaYpEUbaqErllwDECtyoT3mYyGgU4B68ctiSVSXGVezaJAQNatSaG1AxYJIJ+0pEoOyRQbe+5htJaDQoHQ61l382Sn4QyIJudXkNlBYQWuonI5UwoHNLLawKC1oA6EOuAUxi5qMIisospzC5hR53mVRpWpEmnjTBYVVOQqD844QBBEfs2hds3CORV11x7zznhAUSi9PnRuvz5suniJVltyuF37fX0objCVp0YicCiMY42PhIMTqXcViyYdAjVA3oQvS4AUBJIQ1lJTCJB7BYRU56a6iX82iEiKGMcaCSvhIqVSApUypDFonXZqEhNYa8QGMwYtDCB1yCik7G6spUxbNrabxiiohJ6UNprQYq9FGUBKLJXE6IieTUZY9cq0pih5ZpmMWzSQhp1TkJVkQguCcQwHOORZNQ+2WWbR2DbVz+LZ4VLor8m56vTFIW2wR84H5sm//PXwpjFEYLeQ6ZdHMrhVLVeNjFvUGFxRNcDRBrmfREBIy0l0WXTvmryCnGJw6BXXEMyH9ea0MiEeCJPYZfwYtckIIPmC1AVJ21SZm4kQB2r/bB49SUFhDZgOFjV9ZuIicgk9ZNLdoI2gj+DrgKzA6w5qMoijJraXICvLcYk1CTlzJorqIWdS5yHk75HQ9i7bFktZ6yYxveb0x6gKxKjVad8cHmP/PBOxXBvcswX2NUNeryCnGiKyCe5bcM37tdnDfHuMR3KsbwH38nOPPj+Ded+Bevhzci78O7leQkzYGW1qMbcG94Ftwry2Zzde0aAfubUgVvaDkNnAfi6WYRdfBfUROrRxx8NaFk4D3IQr09qLqdPenBP97KweUWiInA4PSfgVw76m94Nxt4H4FOaWK3t+QRVfBPW1FnwJOqYiclpy1PeaX4F5CSMF8HdzrjqWmv1urrlhagvuInEQUNs86cG/WwH3Konm5Au7tzeBebgP3DXXtmLmGqqqoG0ftHK4tltJ7jdHzlplUa50EvEHWAlZ3leOqHFD8/gSs1gk5KaHIDYPcfgVwL9fAfUhgXq+I//9acN9l0VvAvVEGJQGdwL1otdR0LZpK4D4zmiKD3MZWaOU1lZMI7lMW1TaCe/EB14F7S5a14N4mcK/J8tvBvVsB922xVDnPvK5onEvIKcoYlbhwEJ8Kvjdcqy+/mAqj1TJgiceL9+GaHPh90a+r4L5DTgncKxMwKKoW3PsbwL1bgnsRQVRYQU43gXv4cnBvvgK4j61Rk8C9JHAfgrsG7q9m0cJqQoBFHZETqNifzwxKJ3C/EEIC9137U5uoSVtwn5OKpQju9Qq4d24V3DfUjWPmYrBe1aJKa4K49DkIb51JUY4gLnVQYsBqrTAmBayo1Pa6WQ4s9evvVnbtkFMH7i2Z8mgbsAoaH3Cygpw6cB8IDXhHzJS3gXu5Cu5Xs+ht4D4hpy8D93oV3OsI7tOR2YJ7HwK04D5bgvuFU/FGS+DeFhHcGwPBefxiCe6zrKDIcwqTUVwF97IE9zaBe9cxz7BETt4zb8G9a3Ded+BeET87AEFQ6m2PexWdMFp7RFy666UT5vF/BnWLHDC6TR2/O3JgCe5TFi2zBO7DFXC/bH/WHbiP1bB3LXK6GdyLWgX36svBvTEJOfl1cB8SuNckcK8wCUkFH1DW4IOPum4F3IdVcG8icnIBKpfAvYrg3iRwrwiEhRCcWoL7Mrmc2mLpq4L7lEUb55itgPs6FUsiOhV7MYvGT0hSbNz8eqOfNAgQopg3GoSQPIyeGHitbQxEdGesiJVbG8wxcyASf17KsfEy3+58+ad6XQP3mVkD93VzFdzXNCK4etn+jMhpBdyzDu7DGrjnRnAvCTlF7RmBvISQbvoE7hXxm1F477A6i+BeGURH+C8ryEklh5VSQmFNBPdZzETzJoJ75yAvoolEJeTUgntDFsF9XlLYnNzm5MUVcB+WyClTETk13sUbdgXcz5MWrV2s6FfBvRBxXRsJdOTo5tcbg9Ro3RkYYtzpdGdLClhHkKRDV+xg8c/EgPU+SYU2YCF1TqIcANJF/qf3V2ttsC1yspphYSkMHbgXUbF6J7sC7pcVfQT3yQ/aFj8qYpg2i0qIGk9Wwb1aB/ctMTEmfgYRw6jupg8hoHQC9/4GcJ9lhNDE9mcL+NPPtbZtfzbkRtMEReWSV1SbmEWtQptoum7BvbEr7U+tk1f0OrjXaAwWvQbuhabziiaXUx2hfd26nESnRkSbReMxrzCENySsNwapWBMr1xA6U0QM2KQ3FTFgxSdeGANWd0IfRFIgSkjH15LjtZWriO4whHyJiH77l0IbhdZCppNXNLNY5ZbgvvY4tQruG+o1cB8Pp5DAvVkF9x32ue4VpUVOLbj3V8A9IYJ70xamV8B9CGQ6B+VBNJjbwL3rwH1uA+UN4D4rY/tT66VX1K2A+zJvwX0ZwX2LnFisgPuEnNA0ronXsENODXPnWFRXwL0swX3q7XbXZf2f119vDFItUZhLO/4QAlokHXWtTUwBFqMBFWLn5CvJgbZ1pzE3yIH/pwO2BfeZisVSRE6CTeA+BKhXwH2TwH1zBdynN96B+6XqTPpKYnaQDtyrNXDPKrg3Ky6nK8hJpWPfe9d5RbUyBC+oTBN8nX5m0ngJOeVZC+4dmTFUqf0Zwb1dcdwHCNHlpHys3KNXtAX3ZadFjQ3ga0QELXoN3LsE7mvXpCo+uZyaiJzq1MNvT1sfmsiCCSgl6JRFVTpVb3q9MUiVhMj50IjSiI4GBnQMVkKbCWVNv2oNQltstViqzZ43ywF1RQ7E4FcdevmvC9YluM+Nol+04N6hErif1y1yWjru18B9EzWUlwjurbYrJpJlFjXXwD0xi6YiMvgW3C+Rk4ikOagWOa328wVrUvszSPSKtuC+Y9Ukr2h03EfkFG+aagXcZ0UykZiA0bGz5Guwq+1PY5NXdBXcLwgsvaJW5yAa5+qUuzx1h5waqrb96Rw+yBVwH2/tlkZIVzrdfn3fHKRaL9W/hAiplUIwBA3okORA/HqXKQXW5UBIuGZdv16VAz6s6lfV/fslhHi77LruFY3gPrsB3Mcsmvrz0GVR7yCI6m7Ia+A+VdVK0u93I7jnCrhfz6Kx07SaRcG76BVVEsdQvAhoCL41YyTk1GbRhJwiuDcsGnUd3LdeUR/nllSw2MySZQVlXlBoS1EWUYu2jntfp6aETsjJ4twS3FdNzSKB+9Us6jpwn06FxHzbLKpWs+gbENSXFE4ZIPH4bm1iEo9qIypiEwViYra9KgdY0a9agdIhYqwAcpscIF1MWv0aMzOSamj5enJgDdynLFpajdVN9E2imDmHUzmNWwH3jeDc0isaTR4CKqBVm0VXfZ7NWhZdIqcE7mUJ7o2JE6MSXPwZCdyLuCvgHoyJw3WtV9QntnoV3JubwP2q477I1sC9WwihUWQmadGiJNPL/vwS3C9uAfd1AvdNRE4J3Nd1TeXbLJpMJGYd3LeniyT0JCvM9GsHqfd1+tAMWttY0QcfA0PiB6lvkgMmxOzaygHa470NzBZnuZR1rwSsugFn6RQQqtXCMRhU+v+34azVLNorUhZN/XmjwLXgXlpw39BIctxfBfdc6SwR25+eQLyPvia4T9a7VXAf36eicW4J7rXBp1ojeNc1S7RSuBATSJbZFXCvmdVXwb1dgvsmJHCfYY1NjvsW3Ocr4L5BEv+M4L5AK0PT+EQnAnXTJK9oC+4dtWtwYR3ct2btZRbVKYtqUIJvbp8W/ZLjPt3RwceA0AatsxhI4rs23ZocQCHqJjlwRb+ygrPkFpwlJNyT9OsaHVjBWSScpWT5+7AC7lVIc0sZhVFdsRTBvcepIrU/QwT3TcC7sALu1Qq4b7noCnLybomcVrToTeDedhV8Q3tcr7Y/tSa+T0ntaNWC+wzXTpCqdXBvTfKKGtc57lstqpTGltkauHfJcZ+n6c9ubqm8Cu4rRHzKogZjsjVw71wcrItatIpZNFX0Lbg3Jr7XZRZts+cyQEPwKXbeIkg1Eqt71R7JHtdNLbYBe0UOpIDt5ACtHJCbcVZQoJb6dVUOtMfpKs4SruKsJAeIwd9BYSVo22bRdXCvO3Dvrzvugyyz6NcF94AybcG34rgPbacugXtuBvctSw0r4B406Jh1ZMVxj2p5oyQtGsG9QsXxZLcC7os0npwc935BNCibjDwvKbKc3OTkVx33N4D72i3BfdU0VHXTtT8jcmpwPtwI7ttupSKZb0iizQW0yd4uSL2XWMSoeNGXASsEaSCQjqsoByAkxrciB1IhIeoGnNXJges4a9ndarPWl3S3rsqBlE2NUhR5Rpkb8lVwHxS1pwP3zoely8ml9mc6Y6+B+w45XQX3q17RdXDfZdHuyF6+nxbcqxvAfUROluDXwb1cAfeZacE9y/FkE8G97sB9RE7idYec1pc8xGLJ5lfBfRbB/YpXtFlFTs2Cpnbr4B6dfAQuHfNtFl0vloIPoOIGl7cKUkUbBOnD17HDKkq6lt2aHFA3yAHaasjHAq41RmiN6Jh1b8RZX0UOXMVZK3QA0eCTLpN4uARAmZgF43iyofFxlKKR6+BekVblXAX3MYSugHs6/+dVcN96RaPjPqwQAr2CnIg3fwhkOgMVQHR0OUlIhYdezkxdBfdZvMiLRlM7wXvIr4L7RQT3Vi/bn2uOe2vJ8oicRJr4d4WInBSa2l8B980quI/Tnx24V1cd97H92ZLltugVH9A2f1MYfkl1b5ZYRCS2BKM2vSm7Jjngr8uBdmfRqhxQSQ5EnCWgb5EDb9PdSr9XPDoF5xR1HZjrgFWBoH1alWNwovEhrspp6pRFW3Af31SnMSOsb7WoXAH3eh3c66XjfhU5+S6Lvgncy63gXt0G7nUC967NojY67k3KoqFd8mAwHbgvyJUlL9slD3oN3Ksr4N5fAffryMmtOO6/ArhXgnM+JTaWd/rXDdJuaEy1FXpIekTwAUgZ7avIAdPKAQkrOCtC+nWc9YbuVlCgrsqB690tT+tiD7So12NYNDU5HqwDa2NGs3GJmFQSi6VrWTRg1Qq4X2l/3g7u08cXroN7JBKHdXAfL1IL7lUL7u0KuFdvBvcBiVm0BfdluyonFol+LvhqCe7LoqS46rjPW3Df3AruvXcJ3DfMO3DfXAH3plvvs0RO6+Be0vs1tuXkbxuktEaQNlg1mPb4bY9mgbDUYlqty4EYmD59T9KuihtwlkenY/4rdbdYxVnL7pZWBq0St01v0Yundg6rhCYobLwEiAKVxe5R7nOsEipf0wGLq+A+IaeQ9NV15NSC+6uO+6vgPpUMq1nUuQTuW+QknX6F9rNdB/ed414b5k5Ru6UWbZHTGrinddzHJQ95C+7NVXAPS6+oxTm/XJWTdjhVLqxl0XVwLx2tuA3c+8ahtY0E6Q17oL40SNv6S7W6MlWVMTtK90F3cmBluEq38zutFlGrckChlV2RA1HHXMNZN3a3QsJZrARsKwdId3KcvxIlafZHE1e+CLUB44RcSczIQUXEGlIF6iM8J72HyEUTuKd13DeYldDlLcB9Zw5R8SJ9GbhvXUOr4D4uHNN4ubIqp8iwa+A+RHC/kkWj4z6B+8ySvRHcO5SA87cjpxbcm68C7pM3VttlAnj7TNoFylL8qu6HtQF7gxwgCndSdtEps67q11YOkLBMHE35Kt2t2+VAyx2l+0/8+QqDhJg5mwCZF7R4VKExIUOlQHWNpNZdvGEiLpJYwCSY/tbg3ocua14D995hbwT3/kZwn2eWIoF7rTWzeomcbBa1qOrAve+WPFhjyfMI7nMTvaKtFlW6iVk0Xfdr4F5CXDhWN50WXSInH0dCOoPMKrgnIadAa/4OzqN0lj6rtlh5yyAdDYap5RXxx2pVth6w+lY5EKtu1VXdrX4NHR0QgtRJDrSDf1+vu6WCpK+1R3Src2JQhOCRYEBrJE0sYhVlUeIcOK9wAeo6dHd7zPzpg00ZPohOt+eS+aXkyjpyugHcrxCJ1T2jLbhvg30J7lvkdB3cxyzqVlblxGNeKR3bn3YV3AvS6NT+zJdzS2WbRW9ATgnchxVw3/i0qrFxTF2VvKLNreB+iZyW4F4SM0ai4QdZzaJviaCapiG3ll6R47ynqhtc7BPGH94Ga7ugoJXIXyoHSG71VImjuqDw/g3drRit1+SAaGKRREQ8QQW0qO63EwwueIyPZpKABg3SQOU9lRhmMxcreiUpm7TvJ6R3Fd9v2wlT6WZrkVObRTuv6FcC9/H7O8d9QnMh8ebVVTn+KriPMneJnBydy0lfBffKYoyNOjTLous+z1bAfbUG7m3ruHfNiuM+FksL51mkLBq1aAT3+hbH/TKxxQ81uIAxWbzeQZYB+oa5+zcG6f37jzg9P2WxWKAV9Iocpco4nlrX8RhQsvZLXNev63Kg1ZPrOOu6HPhK3a0kB5b3oI9mhtDqoaVzKaDwQVEpQ24U3pq45EEp5o2jbtIMDl2EXrm5l55Ro03CTvErbfUdmwwrjnt1C7hXK+BeaTRyDdyDdH+uddxnreM+gfs6qLUlD6bI0DZ5RTtwf5NXdAXcZwKh7rKoXQP3aTz5GrhfXTi2ipxacL8slmS1WPJpZmuJRVIwa97aBfXg0VP29u6yWMw5PTvl/OIMV9dYoxn1ewhQ1fEOixniNjnQ6jbbBbWEpSRYlwNXA/bm7lYnB5Lxg7YaTvvgUbYLq9Y1H5SA1ahcIDOIxNGQxvmuENMSUZHWEaNEB71K4FQnnJSyegftE6RXgjZpgdgt4B7VuvWvOu5VAve+KzxuBveeIoH7agXcF6XFFuYGcJ8WjhUluc1uBfcKhQqxWIrgvu7A/SpyWq7KuQruPaurcpYzS6o7AYMPGJvH80lWsiitFHqLIP3uH/4Jk9mUo6MDBsNNHtx7wHQ25fj0mMl4jIgnM4Yyz/EhUNU1zQ1yYBmwKzhLL0V2Jwe+BGfd1N0S8VHXpXks0Ji0bEBwtC4jpeLyBZN5dGnwOuBcSG4dBT62UAMhAaq2ORm6TlkbNkjrlLcI6eJ0g7AKje022cXf8+0d9z6tyskzQ54pchsXPlRuuSon7hW9Au7nCdxny/ZnoQ1FWa6syvG0O+61mDiI125nXsmi172iS3CvuizaIqf1uaVVcK8TuJcrWTRK+bfMpIf7LxkORzx7/BR58ozziwuOD18z2tjC1RUX4wtOTk9YzGcooCxy+rqVA03Ul602Tb/UmhxY0a/t3fZGnKVkTQ74hLNiwm29nanCloComC01STJYRd7LyXsB8DTiYuUeBVLsIHVTAdE6psR0N03UnivLyFRbsa7cgEnCSAroyHBje3ltO/ObwH3nFW3BverAfZlpgqjoFXURnpv8Crifxe3Mmc6wemXJQ16SdeAekDqtylmCexFN03lF03bmDtzXVFfBvb4K7peoqc2iIvE96hVwL2tJS6Va5C2CdFRuM5uOubg4J88LhqMNdj78mNo7Tk6P6R0dsrO9R1XNOTs/4+z8lGpRY7Vm0CsBqJuoX9flwPWAjSD8zTjrZjmg0BIzXtueTJ9EPKZ1NDxnuaI/yBluZOS9WBQ23lOphuBJoj/uWIqdrKh3tbYrR9fyg1/OL6VFBynrRl1i0vJbnSZuQ2ctVMTFEUZHx71uHfdqBdzTLnmIBWOemYScIrifpQDtdtyvgnuXVuWQYTqvaLsqp1jZce8QX62A+6wD99HkEpKJpOnAfd1EJtqsgvtUJ9zsFW3BvUetgft0wqabNsj68wW+VpDeefSMxfiSaj5lUU25ODvDyxH93oA7Wzs8uPeA2Xwe5cDohHt37zObTTk5PeFyfIF4j7WGjcEAL4GqjksDeEuctSoHojZs6/foskrCEqXAZnlamBDIrKHsaQZDS3+QYXSFd4kAhBCXWvjYL48ftk/HWNq+koohpZeZuq3OtTKIirs4Y6zF74/BHd+TNiYSjLTsQRGZaWzpprmltORBa3PdcW/NGnK6uuPe5jeBexuR09peUbPMomte0SvgnrhXtKrXwX3tYxYNXwrulyhvHdy3+aOt6EnYzacZr7cI0tHOHYbbe9SLGYvxJaPJJdVixqyacHx4gNKK4XDEk4eP4fFTLi4vOUpyoKkrxuNLTk6Pmc2mUQ5kGf2ywDnPoq5X5MDXx1lrAFipVrbGAkwrrNbxwQgKjIVeP2cwKOhlmtqBbzxV7XCNTwjFJiTiEz1pjyPpsnPM9ip+T0IsqkNogiHtLOlan1E2BNqbJ/7ZLtunnaKQOksqdqdUC+6RBO4lgnulmaW5pTVwr28H93mWUbTg3iTktAruQwvuLU3jOnBfuzgWsnCeeRWzaOVcp+Fb/dk2LeLpkk6KFkMpITiP7sB9uHLN4nh4O97+VkH647/4cx4/e8bevQds3nvAaPcu1WzCfHxBNZ2wqGbM5hMuL1+SZRnD0QYfvv8hTQicnp1yenTA1vYOTVVxdnHG6dkp88UCoxWDsgQV5UDdNF+Os9qCK31PzGNtEKmk+SIhMDpNZxKP014vZzjskxcGbQLNzFEtauqFj0twRS//GtEdWhLiz4q0q336nOoWXYi0B72OJ0GLVjr4n2aRUtYg+UYlHe+xzko6TS/fm5d48a3RSYs2MYtKmluq5XZw71bBfWx/5uWy/XnTkoe4nZk0nszSK9o4Zs0iVve+obkV3LOiRdcd94hGZ0vkFN+76v7XSqE39e/fGKT90ZCf/eNP8X/7t9x/8IDHz56xubNHb7SJa2oWk8sVOTBjfH7J2ekJvV6fndEG9/buMq8qjo8P6J0ec2fvHov5lJOzEy4uLwjOdTgrCFRNTdPEddrX5MBqwMZ0tVzpnYInNgCSFEidIG0CZc+gDDjncT4+YGA2W1BV8ePVRiOB6H5PHzYqDulJ8IhqJUjK1is3fVu4xQItbmiO39huNdFpoViaCAVYOQ5jl2qZeeP9EeebikyRZ3Fn1Sq4D56V8eS0Kqe6Cu7LBIVYN4EAACAASURBVO4L8jyLWjRXN4D7uON+Ddy7Fa9ou7bRfX1wHx33eReca8VSm0WTTFvq/q8ZpIuzM957/BhTFhwdH/Ojv/whRZbx+OlTHrzzhOHWLoOtXZpqzmJ8yTDJgXk15eT4CJQwGIx4dO8h7zx6zHgy4ejwNYNRpAOT6SXHpydMpxOUBHKb0SuKZXfLuWtyQKdiJUhqGRKD00t8hmeZ2W5xWlCSuhuapq5xThBpmM1qqjp9YDrq4SCtkG+bBbFKD2rJWlvZgWrNMEsJoFV81qesdKy0Tpk2adkQYuMhcl5SEANqqbtN8hpoqynyQJ435FaoHNErWpO2M2crjvs4/RnBfXogWFlQqLi2sWt/do9VfAO4b9os6pk1VezXu+YGr+iK434N3Mfum28bFYYbwP2yEFU6jufE7txbBOl0PmX62acoFJtbW/zBt75FI8L+630++dWv2NzY5Om773LnwUM27txnuHuXOsmBxXRCVc2YLSYcjF9hrWU43OD9d9/HC5yen3JyeMDm5g5NXXF+ec7p6QnzxRyjFb2iQJXXu1tKwJjYa8+znF5vxGI+RbmK7a1dxhenNE2NADZLjFLici+8UNeeunG0Vj6tFeLBENDGEMSmvysFH0scRHvMt0eTio0Eo7KozdLRHuM9Vv3xYsUCzKSdUJFCpLWOCZGBIyjdaWubK3ql0M8FRFE5Q9NED6zNFDZfB/e+A/e2W/KQ5yurcnJF+0CwFtxbnaNEU7tVcF9TNU235GHN5XQDuFer2bT9tyIELxjbtrVXs2g89byP3UGSpn3T641B+vNf/5KNfp+93T24hLOzUzKbs7O3y9N3HjOezfjlr37BT//+77h77z5Pnr3L1t4dytEGvmlYTMfMLy86OTAdjzk/P6UoS7aGG9z5+DtUTcPx8RG9kyP2du+k7tYJ5xfn+LrGGM2w30MEZvMZRikGo020Ngz7I4qy5OXzMb3+kI3BJucnRwwHmyyqaZR7Ks4XiXcEEZrGoY0hs/GDlCA44p2sXMBqCF0zID2Xk8QQkoGkLYC6feIpW4Z2cE6FThZosyyG4oKJxHXbjlJanheSNtXp74tPCWnQKlA1lrqxNGkwUGWR+RoLePALUMFisozMFgncx2C1K+Be/BLcWzKUyvBudTtz0z0ppNOiK49VvA7ub/aKroL7m7KoSDuQF7/cjtW8VZB++7vf5eLigheHr/F1w87mJjvbuxwdHnDw+jX9Xo+nDx6S9/ucnJ3yN3/9I6w2vPP4MQ+fPGW4scVgc4emmjNv9WuSA6cnJwiBfn/A/b27PHrwKHa3Dl+n7taCyXTCyekxk8kYow17O3cJEvjTH/wbtvfu8sXzz2jqOQcHr9ja3EMbRb8/oNfrs7G9i0hD5cYY0+KgAKpC65hZQvDUtY8yV8eRC60Ek5oJ3TgKAbSKTquUELw2qYcvcU2wxA3MgTQBi0akQafvaS8MpCncsDIvBuh0SiCgrMbagMPhnWY2FxZV9MUqZSiKnCLTIApXe3yj48NptV16RbvHKhqy9rGKrD5WsQBRNP46uF/fzuxXFo7d5LhvvaJXwH12M7hvs2gcTYpIDpE3+UveHKSTyQxrc957/0MQ4fjkmE8+/5Rca/Z2dlFaePn8c5QoRpsbfPvDDwlasf/6gN/+9jeMhiOePHvGvYfvsLF7j9H2HarFjMX4gsVk3OGsw4MvMNYwHGzw7Mkz5Om7nF2cc3x4wMbmNq6umC/mjIZbPPvwj8gENke7cD8wvjzje3/8L/A+UNicB++8SwiBohwxnh6jtWexOENouDw7RrIBi+oCpR15EZf/KlFYq7A2j5nF12n0Ix6/7UqgANEoLVdWAgtpRouEwKRDTW1wxkUSUR6oVCgpJAZp29CQgDaarCdoG7s6jdNUPut2DuQ9E1mvUVSVo6o8TS1ok9FaHY3WZO14cmbQ2t3guE/bmX1sQMSH0zbLHfcr7c8II9olD7eDe7UK7teQ0wq4Dy24XwY5KlAU/bcLUvFCVuTUdfSUbow2uXv3HlVVcXh4wKtfHzAsS+7s3oExXFxcYI1hZ3eXx9/9LtPFgt/+9jf87Kc/Ze/OHk/ffY/tO/fYvv8I1ziq2TjhrCgHYnfrjLwoGA032P3oY2rnGE/GLCYzdnbuYCRn/9VnvHj+KcooHj56zMOn77N77xEEh29q+qNNGueYjM+YT89pwoLp+JRf/vyvCOMLrIrPd7fWkI/6iFjER/5a1zXVXOODxWOisUQk+ghotzrHoipePR8xUvK3KgEtpqvcVYIRrUXPkhGUT1lHxeE0SRfMGLQVlG1ocHivaGqFa0BhyYqMrZ0+ZZlRVw5XOxZTB8GkKxmxm9FgMyHLweYeJVVstxKXPFiTtjOvPRCsRU5tFo2Nl9vB/RWvKFfA/TWvaJI8wS+7cCquFjVGk2Xl2wVps6hZTGdoayh7PbQ2zGZzvPfcv/eA/PETLsdjXh28plm8YHtjg92dXY6Pjzg8OKAsezy6e5feaMjp+QV/+5P/jAIePnqHR0+esrG9Q39jm6ZesJiMO5w1r6acn53hT48YDjd4/PBd0Ibj1wf86pOfgTHMp1O2tnYYbm4z2thj2N9AJHBxfMDs7IzexiZ7uw+oR9vYLGM6Pub8ZB+j91ETxchaRGuKvMd8XsWJyCYSB60CIcTRFF/FBxYgltbT2k4RiPZpGYSLgSsGHVZWGHZ+06i3BInLcrsssPQixGxDrMDxeAyBDPEGJYItNNt3BgwGBY2raeqGyeWM+ayhyHrxYlrIcshKgWyCMXUMTG0wKic4lsjJr4D7pqFu4gPB5qtzS28E96oD96T7IzifMjorjntS0yMavPVKFo2w2FOUGzRN9XZB+tvnv2V3e5eN4YjFdMZsEsjynLIXueZkOkMpzbvvvgdKcXp6wm9ePMcAe9s7oIX9ly8REYajER++9x4qsxwcHvGX/+kv6Pd6PH76jPuP3mG0s9d1t+bjC6okB+pQEydEM05Pzjg4OuTO3fvEJxwGTvYPyU2PU9dQ9kb8l7/6Ea5Z8N3vfx+jLZt37uMbT394hz/43r/l5fOfcXzyEmNs/Ki05vLylKaqef36gKqp0NZg27mpsqCpLfUi4OvUTVFEdGI1mgDBEbRNu4/Wu1Q6qWEv8dE2caNxe5HidSKRAG0COguIcYSQERoLDnr9jM27I/r9LO5/rQPT8ZzZpMYoS6/MGIxy+kNFWS4w1pHpXvod8rjcAR1bb06hgupwWNOtyonIqW7apye3JpKvAu4jckLWvaJr4D7diEqtZ1GbZWhtqarLtwtSt5izf/CKLw5g2B+xt7OLMZbJ5SUCFGVJURY0TVxSNegP2ft4j8Y1HB4esv+bT+gXBXd291AaJr8Zo7Vme2eHB9/5NlXjePHyOb/4+c/Y3dnhybvvsXvvPlt3HxJ2HfPpmJcvPmd6OeHV55+yv/8Fs+kcg+Ls9JTBaINf/foT9vf3uXvvPnt371OFhvOLC375059yfn7Bo6dP+fgP/4hhucO9ex9Qlps8mh0zr+bMFhP6vSHjySmf/OLvEAmUeZGq9MhYjckTj3TMaRAXN4tgHEo7lDSIXvah28hTibuG5AOwbWepzSGJNS57/Cp2g3RyA3kBL/SGOTt3NshLgwqBpnZMLqeML6bYTDEalGyMLMO+o5d7CluSmzwaRijQUqKlh5VEGXScFChMQRXmcXPLKrhvHwjmVx6reAO4b8+H+G8kLnm4Bu7TZ4Hqum90P0clLTqgrhf48JYuqPOD4/gUil7JXMZ8Nr1Ea8vW5hY7Wzu4uqGaz9FaU/Z7GGOZLyqcc9zZu8s7j95hMp1ycPCa6otXbA6H7O3ucXp2wvHxEUVecP/OHfrPnnE+HvPTf/h7wn/5CQ8ePuTx03cpen2ssfzdX/+Iw6ND7t2/z3sffsRiPGEyGdMfDBEFeVFQ1TX//v/6Pyh7Gb/42c+Zz99lsLHBb3/9a8rBkG9/d4QSGA62KcsRu0biA7okMBxvMT0fU83i3Xx5eUxZ9lDa4HyDM2nAT2nqmYfgEeNQpomtTnQc5pNlidqCK5GVNlVCWCYVHlbppSlFC9p6sB4tBlTJcHPI5nYPmxnEC03lmV4umM88g0FBv2cZlDAoXXzkpMnJTQ+lhjjXQ1QPrXtosbGokrjyXIwnRJ5FkIAXiYHpQudyunnJw81e0eCjLl+C+2WxtJ5FV8C9xFMZFM5VhLdtix7NzwmXnmE5YNQbUJYFuldyfn7CydkxRV6ws7XL5sYm1WzBbDzF5hllrwcoJtMZIvDkyTO00ZydnfHpq5eo4Nnd2mFra5vX+18gr14xGAx5/+lTTJFzeHTM3/zNj3nw4AFb25t8+O3vUAuMdnbZu/+AyekF7378bWg808tLKl/xk7//MYNRnxevzmgkcD4Zk/UGbIxGHH7xkjt37tEfjMjznHm9QCthtLmNsYad7T4ffcvS7/UZXx5xdj4iK3rMZxc0rqaeT8HV6MJAIzTOoYgGkEBy1Uur3ZIrf0WrRf0aWWB7VMaR65C29MVnSOks9u6Nzdnc2GQ0GKGNUNeOZlEzuZxTV4F+T9PLDf1cKKynsBlGFwTVo2lKkAKbl+g8Q2NRokErlImBGiT5G4xetnxTcLVbVyK/XH+s4nVwLx24t2te0e6NryGn1gUGMX6Lok9VzTtO+1ZB+p1vfYe6qTg8OeKLsyPMhWKzHDLo9SnKAh+Ew6N9Xh/t0+8N2NveZWAM0/EYESEvS8qyxDlPs1hQFiUffvQxPjiOjo741ae/obCWO7t7oIXppxMUms2tTTYHA5q65u/+5q8ZjjYY9Hvsbe9Qmpz9yzM2N0f8+pNf8eLl53zv+/+cf/Yv/yVBBeazKQrFZ59+zvbuDsNen15/yM//8R+5++AefrHg7qPHHB+85sFjx2hri8zmjEZ32L0zZWPzLqPNPTKjubg4xInj8NVnVPNJdJX3DDJXNM6n5aUKxKLEpNn9ZPeTOKFgtMWli6CTZ7bTrB3YBmMCgsdYxe6dDQbFCGkcrg7U84bFNI7Q9PIQ5+2NI7MGIaNyBZU3ZNpSmIxcG2waE7fGxOpZx78vMl2VVuZ0EA103G3lpQXsiiBpP21qVLwJ3Eev6Dq4jw2MJR+OuTn6bvO8jE8uSWMqS+j/NYP0k09+w2AwYG/7Do8fvMNkOuHg6JCTk31Km7PZG9ErS/J+SSXwfDZBacPmaJPd7R1847hcnKO0puz1sHlGVdU0rmFne5eHDx4ym884PDjgxet9NvoD9nb3cKcNk9mUyWSKLjL29u4yGm3wxasXvN7f58GTJ0xnU+rgWTQN09mM3a0tTi8u+dZH38VqxcbGDk1do0zG5tY2Ljm/X738jF/84z/wh9//51SzOYPhBjqP7dO9u49BINMZ0/kp2zsPqKaXvGpmsccPZLlC147gfPpgNYQ4MiKp8hXll1gmZZP4ihovDgi2ig6UFiQ97Gx3b4ON0QaygLoJzGZz6nnc65/nHk0Tn5giiqqK+6yUim4mbzRZT5Pp2I0y6ZGb1po4qKfTM0lDwDmLVmmvqoqOrqAM0V9u4u9Duwus3WSjkzdhZTtzoAP3MRMn5KTaEe3r4F4bRZ73mM+nqYBrF0G+RZAe7L9iOBxyeXFOVhRsjDZ4+ugpxmpOz085PDricHzCsOiz0RtSlAV5r2QsZ5xdpBbq9g5bG1vU8wXz6RRjLWUvVp7T2RzvA48ePcZmlouLc54f7DM+v+DxkyeIEppFxZ//xX/kz/7szzjYf83GaMirzz7nvHfAYNDnn/3gBzx59gEnR8c8ePiQ/ZfPefniJfcePGRWLbj/+B1evHhOr1dSVwuquubk4pTTkyOqxZzLs2M++qM/RRtDbnvxfhfN9s5TvF/w8uLnZNkAW1d4AliHMg6II9BKaayKR2qsWuMSirgPyQEt1A/LgkOWE64tntImMNzo0ct7SA2u9sxnFRrDYAiEGl9V4Gq8DyycpZa4dtxoKE18NpU1GcbmWBNhvjIKY2209BEfpBmcidOsWuITnhUJobWhlvrpEqVIDLp2xKdbekVw7cKLG8A9bwD3+QDnHN43tM9aMOb2zXpfshxiwGQy4fz8nKIomE3GnJ6eUJQ9tjY3+fiDb+GC4/D4iP3TY9QFbPaGDMo+RVkifeH4+IDDowN6ZY/dnT1GgyHzyZQggbwoKHolPgQWkynW5nz4wUds3bmHVYaLyxPA8Cc/2GRycc7e3XscHuxz595dtAhHp8cU/QGvXzxnsLXJs/ffp+wPUHnOJ7/4JUWWYYG9vTtkec6rF89559n71C7w4vnn3L13n8FgyMnBF2zt3uHs5IS9u3exeY+iHDKf1CCW3Z37uGZK1cxZVDVaxwE7JXGlt26H/SLxj+tZVUh9/nZcN7m42oJKtXBKgRFMEXeGzucOGxpcI+SFpSwVEhqaWc3C1/jKE0JB4xVeDIiJW5yz+FAwpRXK2PhQMW2xJj4+M7dZfIxmcHhRaO3R2kYXmUSbol9tcLZdsDSpYFQ77dqaZNr1P9Dq79Usioo2x2vg3mpsVjCbXXYUpR2WfKsgffjkMeKFy4tzLs4vODs9RYB+r8d0csnRUUGvP2Bna5tH9x4yXcw4ODrgxdlrCp2z2RvSL3vkvYJahFf7LwAVu0k7uxhtmVQXoBRFr0dWZCyqmoujEy7OTnj3ww9pFhUvP/8t21tbhODZ2Njk4uSE/S/2sWVGbiz2nZxeEE72Dxj2e+xtbbP3r/5bfvWLn/P8s88JwLc+/piyKFHe8+jxO5wcH/PoyVPGx0f88N/973z07e+ishxrLWfHp+RZwfHhIUXRR7HJdLyJrqCpJ2Q2ztWLA62yWD1L1GaiWwMKoA1a6DIuSidLYDx2Vcq6plSYLKeqPE4cuQ70+gXDoQEqFrPAfAGLBfgmR0KGl7g202idAtJglCI3Jpql84LMFhirMTZ+XasYmBGfxXZo6x0IIc410U7nSvIs0PpEQekULgKx8o9zYXFZV4vg2l1Xt4D7IoL7lqzELJqtNzm+TpCeHB7jg2O4scHT99+jWVScn59zeXnB8eEhWmuGwyHjy3OyvGQ0HPHOvXfIHlvOL885ODri8PiUQd5jozdM+rVgOrngcnyOMRnbW9tsb27TLComlxcEEY6PjtnY2sD/6hO00Tx59pTL4xOq2YzPX7xiOr3g7OSIjc0tXnz6OT/QlvHFGP3+h3BxxnBrg8vzCWVRULuK9977gEG/TyAwnk3oj0ZsDDc4Oz3mR3/1Q169eskiwAcffsSrzz/jxYvPUEEo+yP6/V0++2QfMJR5SZX3qOppHH9WFo2NWUJBWqvfDY8u5/5jAYEI7UIwSceizRWmSHtYvSXPeuRFzmiYU5SK+XzBfKaZzjRNU+KDIXgIQZGZaCzR2pAZHTfmWUtuLVbHLSZax6yqtGBUMmVrHw0tqnV2RULhRKXBgtWGRFjpzyvaPVlINN0Q2lWX0XbX0ozWg3sTuF8sLjt50O7b8v4tg/Tf/Nm/4vj4jC9efcHB/j7aaDZ3trhz7x7z6ZTzs1PGkwkXFxfkec5sNOT8/IS86LG1sclH735IwHN8eszh8QlyGdgoh4zKAUWvwPSE09Mjjk4OyUzGdDJmONxANDwYDHn54jkffOvbjE8v+fFf/pCz8RmDjS0W8wUXF5d4D3fv32cyi/Jh//lnDEYjil6Pja0hF+cDbJFzdnREqBpev3iFLXIG8wpjFNvFDnfv3ePewwfkNuPTT37JyekZ/V6Pnd09Hm4+xtUOLxlbO3s4P+f07DVFPmShJ6DTUR9YMSzHC9perJASk0pVvKTQ1UqBUZgyGpez3KahOctokGOtopo1jC8ck7FQLQziTdKFcSeB1nHDidGKzObk1pLbjMykYsoYrI7Bq3V6LKSP2jAolbYOtr9rWBZD3Y2VCIBScWhRPO2CD5L5XHRaztYe88QA1qmZ0SoaVKAsNqjrRTeA2GZRL3UqzN4iSMdHF9zd3ebhgztMZwsOD4744ot9To6PKXsl9x4+5D6K8cUF50kShHBGr9djNrnk6Lig1xuwvb3F/Y/vM6/nHBwd8uL8gPzCsNkfRTlQFhxNj5lVDXnZY3trh3/8+3/g6fvv0lRz/uNf/pBXrz7nzoO78eF+IS68PT8/xzvHoNdnYzTkJ3/9Q/obm3znD79HURaURYGxOYOtLWbTCcfnJxwdH/Lf/OBf8Fc//jHPHj/h0XsfcP/efU6PDvgPf/5/Ri3lA9/54z9ld+8B56cH3Hv4BJhwdPgpRdkn95qmsEzrCpVAeUjz9W0WIf2esHTxh+DQKkOlI9XkgskD5TCjGJQUZJQmWvwml47puGE68cxmAfFpNjZRgWhNUWTKkNkcbQw60/FhFtakIz4arbWOBhGd9kyhLdFKmG4YbYH4QImoI+MaoTje3epps6QXJKNNMkqrNLnbtUHRqdUbfQ0Qq3kRRdMskmdA4nIPAsH7bu/X1w7S/dfHvN4/ot8v2b2zw9PHj3j69B0uLifs77/m4PUBtasYjoY8efYMVzsuzs+4uLzg+OgIpTXDwYDJ+IIsLxgOhzzYe8DTR0+5nFxwcHTI0fEZw6JPXde8//4H5GXJyeEBzz/9LbkWXv32U3r9kvv379E0DePqnPmiwvZymrrC4bgcn7FxucHWnTv0yz7nJ4fUdcPuzg6DjS0Qz8HrA77/g3/G//a//i/89Y9+yJ2HD/nOH38P3wR++fNfUC1mFGWPXm+IaOj1ekwvL5icnKAzhRdhPr5kkG9wcnIQUZXJcM4n0NQ+4yla7hQKj0/OoGgaiZnUx5l7C7bU9AaKsm8pjCEXhThhNqmYzzzVQpjPPfjkAVCAmDgWo1ScBNAmHekqPjnZZBhlYlbXBm2ziJ+sQRNbnTEbJ/AOkY9GdkE7mhNfcc9BO6kQbwui4ysRCmOyrpBSysR/GtOxT6UsxmiKYsB8PiZyZcHaHDD4UMUbLnvL8ZHX+4eU/ZJGhOl8H/McNjaH7NzZ5jsff8iHH77Hyck5X7z6gsODA1CwubnJ7t27LGYzzs/OGE/GXI7HZNYyHQ05Pz8jL0o2NzZ4/8n7oISD/deItvyHf/fvGQz6DIZD8jLjYjrj3Y8+5PWLF+y//IL+MBpSzk7PKMuCxWLB5599zuTskvm84lvf/gOm0wmff/4pk8kld/fu8r0//QFKIC9LHj99n3/9r/+Mv/pPf0Fe9vj7n/wtNsvY29tlOq64vBjz4vkr3v3g/aiP65oXn/2SOw8fEMIUm/fQ80V6mrEm1A7nq7a3krQmoJZ97YBL2UV1c/1KKWyuyAtQNmYjN3MEH6jngWoRWCw8TSNJ5iVtS0RFGhUfzqBtKpxUWjMe/7828bHgxqTCyuhuHWbcGhhnXNveUUgPU0Op6AX1dRLWy5VGQrT1Lce7TcqpsQC0tsS5GmsLrM1wrk7L2TSj0TZVPU/bBTX9/haIZlHN4ueSngb+VkH6+KN3GZ+dc3ZyRgiBwXBAI8LZ+ZjMGrZ3Ntnd2+L+vT9kvqg4PDzhi1df8Pr0C/Ii4879e9zXDxlfXnJ+fsb44pKzs3N6ZclscsnJyTHWZNT1Il3QQCOe3kafhw/f4YMPv4UKgcXWFq6qWVQVR4dHHB8ccnJ8TFYWDAZDKuc5OT5mPL7k5efPOT89IYhjMZ0TgvC9P/k+o41NjDHcu/8QrQ3PX7xgZ2+P4/1j/vYn/5nxZMrB4RG1c7zz5B0OXr2g1x/gxTAYbWJ0n7rKmM8uybKCEARjA6pJgDqNkigVs4d38xVcExdPGJ3HoiWLFb3OFeIb6glU8xpxCu8UdRXiQw+I+6kkBQUpS7c7XqMmjePb2ugE7GOAxlU9yS6QuGb8hUw87lXcHOJCnbY0p66PWu6rihV/GnwMSTOmf3Q7uYi7qIqsx5zA1uYeirg3wPsFWdan1xtRHV+yub1DWQ6YzSZMJ5dsbe0xnV2ymM+p6/nbBemL/5uz92qSK0HP9J7jfXpXvoCCa7SdEadJLkmtaLSxEfq5ipB0oSUpkjuzMxzTDugGGoVCmcys9JnH+6OLk8BQF2IE+w43AArIL8/5zPs+7/09/V6Pk0GfNIxw1xsW8yWSJGE7NmlRspivMXSNTr/NyeGI05NDXN/nfjJnej8lSSIs2+L47JQyL9ltt+x2W9bLFQjQHww5OT3j8sfXHB0doRkG7VaLR4+fcP3DK24nY4qyYDa9xw88hsMBYRDR7LRQVI0gCDh9cAaAF3hopoEUqgTrAFGQ+O7rPyCJAs8//YKqyGk6Didn50RxxHa94X465dHzj3BXa1brFeePn9FoNHj16iXddpfuYIhhOCDE5Llfo3Bqzu8HxirUKcqCAJqqU5U1cOK91aLap1cLYokgiei2BHpBUaSUcUUZSTWCupLI87x+ytWPrVoX8H7PWu3dsvu7eu3/V5AFGXlvf5HlevdZidS6gv30XL13d+4VSmVZ20KoatF1+b7bfA++QP7Qd77nF4D0wXEgiO+F3WBqFrKi0mg2GR2eEcf1PV4WJFabBaoi8MkXf0bgBrjbNYIg8vjp56RZine9JU2jf8/i9O8XadNpMJvNSZKUZqtBb9Snd3RA6Hq46w3bzRZN17BLm/AuRbyb4Tgm3UGHJ48fcPHojM3GZTyespzPqaoSp9mk0+uRxBFZltHqdFjMFxRFxWI+o9Fs8Ld/87f8yz/8E9988zWSJrNeLGsaCbBcrCiKCtuxGA176LZNWVSYpoWm6hRpxqPHzwh8j/G7K5xmk8ndHc1Wm+HBId3BkMFgyB+++j2KqvDRJ895cP6Yf5n8A2fnZ0Shz/T2ls1uy3a7xfN3HBweMjjo4u9mUBToqk6VJ6TCe0DZPltKBFWt6XRVkZAX9QKnFKn7Q6FCMWUkg3pxnopkfkWVV/XULbx/fdb94gcY2r81qlXv3afsi+X9l0VCfb9cfz8s7Z904v7nrPZGMe7imAAAIABJREFUwGKvuC/KgiIvyffMfooa/V5+2MfLvOet1lqE93zRmo9VFAWiIKAoOnbDodloMTo6pdHq8e7H75BFifZgQLvTo98/5Df/4+8RRJGf/+IvOX7wjF/+4/9BHIVIkvIBZvYfLtK7d5f0R0MG/S5hlPDu3Q0A3W6HwfkJFCX+Zsduu9sLi03yqmLnBiiSSKvdpN1v0f/8OXHyiMViXbcD0wmiJGIaFu56i+ft0AyNR08f88XPfs6337zg25ffEcQxelWfy2zLohIEotWaosgJfJ+wYaFbNtfv3jEajbi5vKTTaxHHCe3+gMHREb7ng1ARpSnz+T15WbJdr8iSlIcPzrm/mzKfzomjmHarxcXDC7zdjgYVnXaL4/OH6KpClvpUVYwg1CA0UazhFJIgIUkCqiSDUoGQURVinThS1aINeT89S7qMaEJODDnkifRvChQ+DF9VDbh4z139wKAv/xiAUU/uyoeADEGQazibWCfmCVAXk/CeLVUXeC3qyMnzjKLIa5V/kZMVGe/ZAsJ+jYTwxyGrvqLV7ldTt0nTCHF//mx3BzjNBrZlcHR8TrN7UH8hZZPO8BBBKimLkodPP0OWFY5OLyiKGnV+dPSAMPCJw5/4uk+jiDcvf0BSZDq9Hv3BAEU3cF2fV68v0TSVfr/Hcb9LFse46y2L+bJe8js2aVmxWG7QNYVOr83hoM/x8QjfD7l6+46iKJnPZkzvJiiqwt/91//Cm+9f8etf/4ayAssycRoNjk6OmYzvODw+otFq4Xsu7VaLh0+f0R8Omc9maIrC5O6OKAm5sGz83Y7Ncs52taEoSxq2w+Hf/h1VCU6rzbNPPiF0d0zvx/zJL/6Uz7qf8d/+4b8xvhuzWCw4Ojjg5OiYYXdIFHr0Dh+QZwMizyPLIlIxRxQEDFVGkkBSaoJylsTkZQZSLd8Tq70DQK4QjIqCqI4nj4BErkNVPqj54b0Ipdrboz/cvEWBotqvufZ9YbnHtEMNxqilq/WrWBIlBGlPlC7fny0Lirwgz2vqcl4WZEVWtzD79JUPIIuKD6smgRJBUEEScOwWiiyjaxoVYDkN/uRP/5o0DjAsB6c9RJQULLuF3RrsgXEaqDIfffKnlFWBLOvM7284PXvEcjFFECVU9Sfe7kfDPlUFQRCyW62YT6cYpklvMODooE+FyGq55u5ujNNw6Pe7dA9HRJ6Pu9qw29ZLfrthE08WTMdzbNvEtA3W8xWXb94QRjFxnvHko6cs50ve3d4wOjr4sAQO/IDdziXNcqbjCY+ePePZx58iySKnDx8R7LYcHh+xXiw5eXBOluX4XkCWFRhOi+3WZToeE4YhjWaL//SX/5lhv0ej3Wa1WNJqNjgYDfjX333F3XSKpsqMjg7otJtIYsVsestwNMS2bGT5lGC3IQy2pGmFrpcUYr5/6uWUebbvE2VkBCqxopQrMgpEHSRdqlP3koIqVpGK92Lqerv6QSGFuKdY51R7uIUkShR5fZWpyqqmVu9bg5pwWRvaJLGe/v+4Vy9rT39V/x1FWT9B66dpTlbUr/vi/XRfSX90wkrSXqVUoWkmlVDS6w7RNAXTdNBsh37vGF2zyJMIQZCIPY8sWWA028iqShy4aIazF5DsdfwVNJttPv/5n7NeLXj98g/sdpufVqTr9Q5ZljAMnePDA/I8x/V8Jje33F3f4DQbDIZDukcHJGnGzc0dZVnS6bTpnR4hVhX+doe72ZGlGaZVtwNX0wl38zkoEo7i8PHFQx49eMD3L78n8f29DA9My2K9WqKqMqOjQ6BisZhjGBYfffYpceCDKNJq90iSHLPRxFQ1TNMgyVImd3c8+fhTDo5OmExu+eU//T8IosTJyTECkMYhsiTz9vKKr7/+ila7hWFY9Po9Bt0289mCg+EBzVYDw2rR6IywzC7bxTs8z+N+csN6PqlbAEEnS1OyomZIZVmGKNQUEUkuqdScJIvIkhxiGaWqI3EkUUZRVGqeYElZ1SdCkRJZMxGqiqwo9oFlWf3K358nBaE+iyqyhqxoe4KJtJcG1s7VukjfL95ziryOvCnLkqwoKKp9QO+HQ8T+wiSIGIZFkkSoqokk60SRT6vV4vj8CapmYDW7RGFIXub1r5OM5WKF3WxiWi3yIkYSJLIkQTQU/hgMDIbZwjQbqIaNYdr7A8NPKFKn6VAWBWEU4fsBiqLSaDh02i3iJGHnely+fo0kSbS6XfrDIZph4vshP765RFEUev0uh4/OKZIMd71hPJmSkPHo6SMoKwzDwNB0/vXXv2G9XUNV0Wi3aKo6vrvj8GCI3WgwuZswGHRpdrq0ex3c7RbTMmk6TYQKzh6cs93suH77hsD3+PSzTzk4PKaqclbzGMsyydOUV9+/YLdZ8vzjz7if3HG/XDNbbdi6Hrppcn7xmFF/gL/bUJQZdqvBxbNPIc1A0XE659itA8q8pDd8TRhsEBCI/R2+55IkMXlS4LobPG+HbTfJxZyNv0LISqRcQayUfYxlharUfvksS/bOixJZEJA1A0XRyJKoHpaof0+WJR9WWwICklDrRmuaYO13r9VY4h8FIlV9UKjKirwoyPO0JnHnJUW+L/xqP7DtP/uiqtmoTadNw2mSVSWSBAcnD3EaPVRNw7CaiEgkcYQka+zuZzTbXXrDYzbrBXkc47prhofHdZ6pauz/9Ioizz7sTC2r8288Uf/BIl1OZ+imiWGZSLJInmW4no8AaJpGv9dlQJcgjNhttyxnMzTdoDfoczDsI4gym82OyXiKZVsM+n1OWw7r1ZI4iEmikGU6Zb3a4G436KZJq93Bbra4vnyL53v0hz2ePv+E/uiQNA6QZaUenOIIq9mg02nj7zzWyzWWZfL8s8/YrtesNxuePX3OdrOm1enQFXtIosz1u2uyIsdu1FP/Jkz53R++4W/+859RFiWOZXN9c02z4XB0fMrjB4+Yv31NVUL/6AS73QbVQNZMBidffNgtlkW23xKVFFlCkackSYgsK6zX14zHbwl2S0I3RCplojCqRb97jE1dHWWtWhJkyrwgryIUWSOrcnRd/0DMlvZPTElWkBW1fs1L+3hwpVY+iaL4xzZir/csynqqz4s6hrEoIC/Luv/cEwDr/atU20zKAt2yakljs0MURVhWi91uy+j4jPvxLUkYo6gaUbIhjGNOOx2W6xmr+zlVmdAbHHB99ZYnzz6r7/R5jZEvihxVrb+gSewhSSKq4fzHizQMAuIoxN/KqLqBYZuYtokoCCRxwma7QxIlDEPj6GBEURS4fsBsPGFyc4vVcBgMhxwfjciykp27w1stCbwdeZYTBgGCKLBdbyiLkrzwabTbJFGE3bDYeVtm93PuJzc8evYRpnHA9P6eIAw4Pu6iKRqDwQhDN8nLgjRJsHW9Di9QZN5c/sj9ZMInn32KoRu4noeqqWR5yq9++d8xmy2msyVHhwNub+4YjUbc3l4z6HYokghNarK6H1NVFbIsE7hrVEmgFDeYvRMESdmPvXk9Ye/vz7JqAyXGXpBhtw85Ov2cPEvIs5giTcjCgPnsHeOrS5aLe6IsJctqLUBeFsiSQKfdZjA8Ic0zVqsZnrdFVWRESUZRFEzDxFAVNKUeZBSZPaBMQCjrYN86RbouxCzNybKMNE/Ji4yiyPYDVL5/itaoIMdqIskiF08/pTc8YTA8QLfbrOZ3qJpJUYnkScF0MqZCZbl4jbvbcvH4Ed7O5342xt9uOTo+YzGbkQQJ4+tLFFkhjEKqsuLkwQWu77Fbr+qjhSxy9uzz/3iRtgddQi8kjWMyzyUKfGRFQds/XZ2GTVmWxFGCH4QosoJjWbSbDZI0w3Vd3r25RBAFOr0uvW6b2N2QRAmL1QaJkhrLmCNK+2a9KEnKEMu2OTo+ZrfbspotMC2LRrOFJIJlGUiSgGGbxGlKq9MjTWsr88HxMQ23ieduaLa7nD644KNnz5FEkWa7jaIo/Otvf0eaJPzi0QVfffs9URLzxWefcje548njx5RVxcnxCUnoEUQhWZpw/vARVqPDbrdBpERr9uv7uSBR7YXMUDtJeX8d2qvuKVKkPEHSbHSzA4JIlQe0Dy84fvAx68k7dttVnT2wmqEaJq1mj8HomNbolDwOub36nv5oUdsuQp/ICwABRQRdN7BMC1lV9owpCSjqn6qqHavFPpC3LGrpXVFWZEU9RAlVgWXa9Werazz/5EsUXefs8We1aFrWERWd/kgmcH122zHL5ZICmaosefHDdwhFUWskpktWqzm6oVNUsFrcczg6Zjx+hyAIJGlKp93F813eXv6IIkscjA5wmm3O/n/q8N/nkwYrLMeh0e6RxBmhH5IkCWmaEHouiqp9aAcMRSbPMzzfp6pA01S6nTa9XpcwjJAUhUajhWe7hOEMxzTJypwsSj+oc2RNZbfZIcgix+cdOsMBHT/Adz3mswWb9Yb+cEh3OKDdGaBLCtU+ncNpNJBVjdlkgiQKtNptNN1GlGSWswVFkROHMetlTZvudXssl1t2ro8ky6RZBkXO/f2ci4cXaLrOoNejyEpEqc5CyvKU1uiYyN+SBS7L2x/pnz5D0gyoMshiyiyt8TWChGxadfDXPr+piLfIRpeqSikilzwKMS0H+/nPKSIfQTEokgBRkhFlCVHvgCBRxi4ftUc8pUKUDZJwS7BdEEcBZZoiVWWdlZPlFFlMLsqoSh3fIyLui3MvvhbFPc91LxsUJGRFo9Xp0esMOTg+5/yjn1NUBYruEPsbijREd1QESePy8neAjKwZaFXM7H6BWAosNy5vr/6Zo+NzwtDly1/8BfP5FLGCKIqJk5zZ/J4iT5EEid/+7l8RgYtHj1ktFpT5T7Q0h35MEie1ikU3aHUdoEkUxERBSBSGJFGEv9uh6npdrJaJKAqkScp259aefF2j1W7tLawpeZZRxBFZkWPYNl2rT17kiJJI4IUoikKaZshpzOjwAOn0CFlRWEymWLZDkRWEgYdAheK7OI6zZ11WNdgLmTwtcXdTnGaLf/77v8d1NzQbLZxWk36ny9HJCZPxeJ+bCvf3cxQRjk9PkCSJhmUjiQKb1QxEgeOjE6KqQNFNTLvFZjomr6DMkg+BDxQVwW6Lt96QJhG9o1OszgBvPkbWLZBkEn9ClQVIokzk7ig2a1qjE7Z3tzSGRwiiWCuEZBnKjKqMiDZTNKuNYrdB0jAbQ8zmcN8D51RlTh55RItbcndbr6NUHYmSqijIs7oPLMva3ZnEYU3ZVhQ0w6DfPuTs7BmCKNJod0izlDIvUHSBNMuRkEiSmKu3l1z++Ibe8JDdbsebVy/4l1/+ioZtEcUxzUaD++kd3f6A5XpJBWzWS/7lv/8TtmXTbLeQRZHLt29qL78o8+23X/HRk+eU1fKnFalmOCRRVPcyqU8UBMiKjGZadIctikIg8ELSKCb3POLAR1ZUNMPAsEyshg1lRZImtLtdJnd3+L5LmqVUcs12D/0Q3w9ptpqYtg1CbcO1mk2cVoM0TSmjDFnRODg+Yza5Y3BwiB8GdHp9BEFm57p1ZLck0Gq22blbNq5LGocYloVu6qxWCTtvy/DgmN6gT68/4A9ffU2W5wxGPVrtFrosYmoKRRLy7bdf8dmnnyHrOrP5jHdXl5i6juN6BN4OVdM4ODojT2Iyf0uepiiNDkkc7/m8ItvFnDLP8bdbwmhKntRDhirLNFoNKlnC26wwTZ2SisTfkcYhTmtAlkUUWYYzGGK2h0S7JXkWozWGVKmHZLZB1BAEFUFUUB0DWTPI/RWirNVRQsGaLA5RtRKiiCiKa71AVSBrEoP+kFO7wfDwAklR6o1GUhJuXPIiqQs6TYmTDO/6jq9+/xsmkzuWqxV5nvEP//iPxHFCFETEkc9yMef09BRZUlguFiiaTJpE9AdDOu02QRgwX68xVYVut8dms2EwOGDtbsH9iaLnsgTTcRAEgTROSJP63p6mO0Jxh6KqmJZDo90ljfO6HUjTfTvgoagqqmHQPzqgLCrmswllUaAbJp7nkuclSRpTVSWbdUoYBfR6faqqYjaeoCoyltOASqEoStI0QdF0NusFi+UcSZI5O3uAJEroukbgehR5RpaEqIZDGsN6vUbVdDSrUQdMbDZUJXzz1R+Yzxfous4nT5/V9gtZotnqkMURVZFyMDxEESqEAlbrNWK3y/WLb2k1mrRazXpKrQqyKKbIC/zbKzTbotnqMgvv+O6b33MwGGI7FqbTpFQVnE6f7XKOpJiEwQpZULm5vIRKQtGC2klbLYl8F7vTpapEiiiGskSSJIL5LVBgKTaiplIvx2sFvajaqO39mkeQwOqjVgWUOcL6jlKW0asuSujSQqTdO0bVDJI0oyrBanSYT6ZEsxmKZpLczwmimB9evWS1WKBqOoIoksQReZFjWQa9Tpc3Nzd0mg0qoWJ0dEhe5BRlQRgX5FnKsH/Ai29fIAglF4+fcDA6rIFpVHjejtPT0/1K7qcUaVWSpbWoV5Qk7GaLqixJ4pgkSciyhCROkWQBVTNotG1EsUEUJHU7EEUouopj2fzwzbf4Xo3G8T2PPC+QZAm1UvEDH1GU8D0fTdN5/PwjREVGAIqibg+oBHZJhCyphFFCo9Xi9uYds+mY0wePaTdb9T0/CvG9Hd3+CE3XEQXodHvc3d3hei69/oCbmxu+e/EKLwg4Oj4giiO+v7nlb/7nv+CjR0+Y3F1TULFd3ePtdoRJQrc/Ii0K2q0O52dnmKbNZrkgT2t9qShLCLpGgcSrl1/jWA69dgtZFtENC8oSWdNRLQd5t+Xt61eQJ0RhSFbC5H5Co9Hg+edfkJUVUZIiBxHZ+Jb55BbLcrBaXcqqQFFkvOUYvdFFtWwEcirUD8KTOlxCBlFBqOrBTm30UZtDUG1aeUwZB1RZQRwGzCbjWjmPVAdxrFYk1ZpOd8S3332H666xHQdZkpjNZpRVSb/TY7FcU+QrZEGk4TTp9QccH51zfX2JLMr4oYckyvz6d7+lymLOHz4CUeZ+vmC5uufxg0cMHh2zXMwpy59I1YuS+I9OREmiKjMqqnpgskyKLCeOIrIoI0sD4jBEkiV006QzaFIhEYcRb3/8gThMEAQR1/NJwpiqrIjDCFFQ0FW9flJmGav1Cv3qivMnT6iqkjAMyNKamKxqKkmWURQVm9UKAZHD01OKfUirYVmEcUQQxzTyArKM9f09cRyRxBGNRoP78ZjLyyvWux22bda6UEWl3+vx7MkzLN1gMDzE3S3Zeh73ixXnp2ccnz1gs1qwW68Y341pNh1C1wNRwDIMtvMtuq6xXC65ubviZ198SX90VK/Zqtoq/OKbr/j4E9AMEzcK6TRbBDsXRZK4Ht/ymf0MqSqI/Yh2b1gHkJUV8/kCVfVJbq55/PQ5u9WSZrtLnhe0KJGs5r+xFpcgah9UU0W4IfO3aJ2DehWbZ1BUxEHEejpmtV5SFhCESxarOaIgISsGaDq3t+/Yblc07FqK9/LFC4b9HqbTRLdsHMfEMGxW6w2CJPLFFz9jPJ2x3awQRRnPdWl2Ojw4Oebg6IRGo0mSxFRlzoOzP8eyTLIkRZIl8vgnFqksK6RZTRyRxPcq71rRUxT1f4JhWYiiSJaktfwuzclSj8DzsJwO27WPZijEcYIkCOTZ+1QRUFSDMPBR1PfI7oI8TplPZmRFxdHpUe1V0jWyrP7ANMPCajQQqwpdNzAt+wPVL0tTlrM5b99cUpUV7W6fm7sbbMtmdHhA5Af80+9+hRdHnJwe0e22ub2dcHd9w8dPH7G6H0Pmc3p0iljWO0RJFFis5li2iaabvHrzikF/QKPZYLld8fDTz3GXUwzTwDQdnEaTVquFpmmoVoPf/PbXPH30lNOLx6iGxevvX3J2dk7TNNBUuT79bnaMDk7RdYvlYommmRTbLe1en/vbGypBQJZFHj7/OQIVsSARRD6EIWJZ0tSdWq4n5vu4SIEi2iJKCqKiojU6lGnC6u4KoSgJk5TvX3xFnGTYzTZeWA+/WVniulsQZFrDQ26u39Lt9lEVmbvxmOt371AlkdHJKcv7GcP+kMPDM/zIo91qsXN3IJYMh0fc3V1zcnpOu9VGNwwMw6LIUpp2/bPe3F7SarT2pkWJ/KeKnhVBQjccCsp9EkWGWOT/34LNBNgHINiNBhWQRBF5Vq+snEbdfwqFUPt/BFDVGjShanUgbZ7VzbyqyIiCTJLEzMYTojCk1WniNB0M06Asa6pHu9ule3BIq935MKlO7+548/oV6+2Os4cPGR0es91tGR0eMRr0efPmDV998y15+f5USE1Y6bSRFInBaIhhmcRhwP39lMAPQATHaXBy9gBZUzEsh9HomNVqgSDKmHaD8ZtXnD99giQovPjmd1imhSDIfHv5B548/4yH549wty7fffV7bMum1HLuZxMMo4GimPQ7fe7uJjx5+JAsqQFvvu+Spyl5ntI/OScpSwRJpntwzHo+pjMacX93QxLEbDcbjpOU1uigBpJJMqImIBmd+nxaFVSyipAlpFlCluQsVytExUBBJgwj4jghLXI8PyTJMi4ePyYTJHTLoeE4PHz8GM20621IBb/7/R9YjG/pjw4ZT6/5/NMvyPIUVVVoCCbb2YSTo2Ms20YQIPQ9KDI6nQ6iWKJqBg8fPMIwdGy7SZzG2Kb904rUatfwXNIcXVYxNYOszOt+NE2RxPzf+GhkqrSgokRW64Y+9AP0vMTSDaI4JfQjkiyk0WzzPsnC1HRSUSKXCvI9G7MSBMhylvMF2+0ORBHDUmuwWMMGEXTDotVss1qu8P0tttPi8Oyc7jBB02QOj48xDZPJ9RVvXr1iPJsT5zmT6Zy8KFivd9zdTWm3Hf7r//q/4Fg6B6ND3rx+ydnJQ358+yNNp02c5miqhmOYvIvesl5t8EOP3WZNp9NltVoxcAOyNOXmdkzTsTCdFiUSb75/SZolWIZJlCT0hxK9TpPxeMvW9VkuZvUZtcwwdYPZbsNX3/6SPEt5cHJMnme4W5cC6A4PcO8nFGlMHEc47S6GkeD7PkkSE+22pEmAYTrIdgut0aTKK4o0QtItKkFBN5oockKjSGm3u9ze3jC5v0dUDYIkpdXuACVOq8vrt5cogoBpWXz/h9+TFBnnDx4wndwxHt/z46vXPMpLvvzySxBEkiAiXK84Pjzhr/7TXyHpFrPZmDAKcewGumYgyRKaqmAYJn7gEUUxZVFxfz9mt9nwV//lf/uPF6lsN2k32hRpUgcxRPXrxdIMEOv8nyRNSPMKWcz3xSrVYV9ZUQsk8hxV11A1gyhJEUqZLEuxm3Uf9T5upXZL1KG0+V4JVJUVaZISJBlZVaEoErZlsNq6FBV1Usb+tBqGM4ajQxazBZIiIUkav/rVb3j58hs8P6Btm2imQavbZHa/JMsyet02n3/6MbauI4kCfuhxdHjCdDKm3xlwO53QarXZbHdMp2N0y6HZ6pBWBS9e/8Cf/eJLRFHg1esfqLKcu8kd+oOHSHHIYDAiCgKKoGAwPMDzPWbjKd667nX9wKXXbiPJGuutyzfffYdpW8R5hqrIqLrFzvNY3bzjyZOPmE0mLMa3VKJAvzeiaakURHQ7XdIsw10uMBsNPM/DlGUUqaIs870Z2SCPPcoqxTAt0jxnNp2w2m64vZ8QZ7XO1NBMZEVnOZvz8sULVKEekm+ur3j8+CkNy2FnOaxXL+ruN08ZDYakWYrR6ZJGGkWRs1nNUYwGlu6gySp5VbLernB3WzRJoj8ckVUFdzfvGHVHyJpCr9v9aU9SSZQIoghRFNDbPcx2RRaHxL5HGifICGiGTQkkWUKSpYhFgSyKZFkKCJi6gSJr5EVMr9elqCAOQ8qqIgxj0qyOrKnKOlNTUGSqNKWo6uTksqh5Qmmek+b1GbXd6XJ4fEK322U5mxGnWa0b2O3YbrdIisz/9X/+7/yPf/01siThBwGLxZo8z7EdC1mW9tz/HmWSMr+fkkQhWV7gmBaT8R3z2ZxWu8GrV6/ILh7h7TY8efwYWRFJwxDRMrm6vuLiwQUvX73iYDQkSlKyoh7iVrsNi/GYZrPJ9y+/4+LxM87OT/jh1fdYTpPR0Qmdhs3v//BbXl2+xTIM/vqv/44/6ffxVnMEscJQdeyqh+W0ubm7pd/pcPLogvX0nrvrt3T7A0RRYDGbQlli7lw6/QF5FDOZjGkNR1RCnUKtmg1anQGr+yn+bouq2MiigtPqshvf4btbTMNi522Y38+5fHfDxekpnh9gqApJGnP+4Iytt2M07PPZx88YdHs0Gg6SrHB/fU2el2zcGY5t01ANwjTCd3dQQpJExHFKQkUYBQx6h+iqgeu7aIWGqf7EYIeD4xPSJCYMAnzPJU5TZFnF6Y+gKEhCnzjwqdIMTVIwVJ2iKurCKOtvZ1pkRGlEnmYEvo9mWLzPtVcUZR8xntaWiapee6VpSlFV5GVJkhcfIBi9dpPh4QH9fh/TbCCJKu1un+t3V9xcvcOPQpaLNYvVlsOjISIVURSz2/ofImZc16coCnRNw9AUZBkODg/RDRPf98niFNNq0O6WlHnGxcU552enuH6LwWCE7/mYdpPtZkm71UZRNNI4IokiOp02imayXi0xLJv1doNlW2w8jx9+eMH/9CdfosgyiiRhaRpOp8vJ2WMWboAsCsShy9npGZevf+Do8IA0LcjjmDBwkSVwHIfddEKw3eJ0+ri+y8A5ZLG8ZzQ6QVYV0jxlfbdmu1qSpDm+v6Vh25x+/AVIApUo8sOr1ywXczr9IabRZLX8inarS5jEbNyEb17+AFVFnKckUcjw0QWD3oAH5w95d3fLyckphqLQaLbQFZ35bIwsiWSqipxqKKqJY7dQVYW7rGB8+w7PdVFVrcZEpgJR/BZTN7DtBo1Gj91m8dOKtN8fECcJph1+UCcFvkfg1x+0ato0nSZlltZBDFEtchVFiU63j+vt0GSFsiwxmm3ULCeNo3olU5WoskRVyuR5SZQmSFVt05WA5BbvAAAgAElEQVQVmTSpBcR5BUVVomsqglIv9VXNhLJkvVzx4sW3vP7xDWVV0Wo2We88yqpksVyjqAq2aSIpMkWS1sG4AqiqSr/X5uLRY5q2hSiIbNYbdrstDcei1WojCNAeDBj1e6RJiigI9RugzFAkkaubaxRFpsxyVEVmtVzw8Uef8O7qisVyyZGi0my3OTo4RNcN8iLHdXeMDo9Jk5Tb23eYToMiTfC3W9qtFpeXl5DX0Ymz/RuiLAseGs+pdjsm41tEUebq6g1t546PPvkY3bCJi4ogjCiz2ixXVSVWo4WkGUzf/kBVHbCd3pFGIdPFkqvxDUmSEiHz8scfCMMUWfEhjvnVr35JmRd02m2ef/w5d9MJfhAgKhKLxQzHbHDz5pJ+u81nn/wMw9KRFZXtdoOsqExnEzbbNWmRE6VJzRIoSgRZJYwj1Eqj2WyjqTJRGLCb3hEmMVn6E1dQ88Ucy7RoNVtQQRhHWE6DLK2X0L7nEoW1wV9tdjCckiJNEBBQNJ12t1unZhYFeUm9uM4SyiKjqiqKsn7SqYq611VmVIiYjgNySOnHpEWGZRqcn50QBhFFVnBzdcXV5Y8YpkkQRRyeHNLt9Hj1wytESWTQ7RHHCVma4Ad7ZmhVIYqgGzqDQZdep0ORpuw2Cc7hqCZ8CCKPLh6z2Wz2l6+C2f2UIsuJ4hiv6fL0yVO2rstg0Gfn+7x792vOT4+RZJWb8RjLtKgE6DRbDA8OSKKYH9++odfuEPsBmm5gN5pc3d5xM77H831u7xc0my2KvOBuNmc6nfHsyTPcMObPv/wF28WSr77+mpPRgOPzC27vp/h+wMnZOdc/XtZoddtBFCuOH33E+PI1YlkgVCVhEJD3KqbTMUkUI0oaTy8+Yr3bcb9YkUQZO3fHbHFPsz3gdjojT9J9IEVJt9vFkCrOTk/Ji4rNakFV5QSxz29/+0t+8Ys/5eHjpwiyyno5o9ntY1gOhtPElhRcb0O710czLdzdhjxOKcuMqqozprKiTsH2Au+nFWmWp+y8DNfboSo1JqfX6ZLlOWEUYTeaZPt2wN1tCYOQpmMjSgKW5aDqOpHnQZKSZwlJmlBKArKoIcsqSRxhGAZZmqEqCmbDRjdN0rQOvVV1FVGT6fU6iJJEo+EgCnWuUqvbIY5rXHa71SIIPDr9Lg8uHuIHAevVEtfzKPKSVruJrNQHiaODEaZpsFmteB2FdLttGpZBkmQEvrdX10eIVUGW5vT6fa7fvaXZ7uCGAd+9+BZJknGcJnmec3B6ys4POD5ss/VcLi6ekGU5O9+jUwzrePQ058XLl5ydnzE0dFarGYIo8c133zIaDTg/OebVq9c8//hTJvMZs/mcbqeNIErc3Y4Rq5JBr0er3UU3bWRJYue7BIFP5rnoqsXd3S2OpePttry9ekun2URRRD7/2ZcICDitenK/u73l/n7McutyP59TlmVtPckzGk0H27aoTJPHT5/g+T5JGmN1OoxGx9yNb7FNh+effMpytcRsNOgNhoxOTllstmRFAYqBYThIYm2Tbjd75GVOURQkSUSeJhR5TpbVHivHaaFrJk6j/dOKtNXqk2YJcRQSpxHJJkZERNeNujl2HJI0xbRDnFYLTdGQqpIwjqkoKbJsL7ZNIM8xdANZEonjiCxPKD8kIyf1jk+WcZwG3V6XIAi5nYzZeR5plqPkGaZp0u32sB2Lt2/fEcYJjy4uyLK09vA3Gly9uyKKYzRFodvuIElSrUTPM1RV4eTsmFffvyL0PSTAMDR++/ULijTBNg3e3lxzMBwRxgmiLJOkGSfnD+m027x9e0mUJWiShKPI2JZFs9lmPl+y3e44GB7iNBzGt7cc9Hu0Gi2W8xmnZw9oNZtcXDxicT9hODpAUnQODw75/vUrsjRmud1x8uCM+MeI3nDI1y++p93pcDOe4Bg6P/v0c0ynwWo158njp4RxgizryEJFkbsImsZ25/Gbf/6HuveTJBbLBefnDxiPx7jrOf3RMbbVJEgj7udzfrz8EVFSWa7WKIpMo1H3kR89eUa/22O32yLJEtO7MTeX9b99Mp0QRjEPzh+jmwa7ICR+/Zp2s8vO9UjyNZmXkiUJsiJ/8FOJikJRgKhoVIKAIkqYpo1l2aRJTH9w8NOK9ObqNZZdr10kpX7yJUlEEPmEcYgkSlimRdNusEwyQs+rKR6aznJ6y26zrQEFoowsK/jbFZKiUhW1w7Lb6YIk4W63RGmM6TjYDYdKEIizBNOysCyLvCxxGk4N6JIlPD/EdmxUTePVD6+xGhamafDu+obtpiYIr8I1iqwgSSKmaYAg0Gw18XYeLcdCpqTpWARBTFnUE3C0dflFf8TOdbEtE8vQGU/GPHv6DEWuwVtNs8Xjh4+IwxpwdnVzja7p9DojLNMm8l3WqwWqJNJaL/n+zRs+/+wLBsMBnd4A3/eIkwTbMhkcn7Pdbmm1muSCQqfdodcf4m22mJaNQMV6vWb07COWmzUPnz3DDwIm4zs+//zneDuXssjoDw4Iw4C3izmHByOcdovp+A5BgNPqAWVVYjXbBEHA5O6Gg94B4/s1jVaPKIxZux69Tossy+m064TCqqwwm008d8fk9pqrd29YbTZMpreEvr8P+q326M81nU4fzXTq/ClRwvV2hKFPq9Wlqkp0TFx3Q57VrV4SRwhFQavVRZAlfP8nho2dnj9it1szndwiAI1mi0azTVVBFAVkWcLW3TCbzyjLgqZtk6cJ88mYwHUp0oQgThAEAVXVSNMUx7ZpO0M0U8eyHRRNo5+NKKsKSdVqIoaq0js44n46xnVdDMNAEEUss7FfEEdIssR2u8UwdY4OjpjeTxnfTRkMexRFTbMzDPMDoEtVZExdxzQNdFEg9H3yqmK53dGyTUxT5/z0gM1ihmZaZElGUAXMF3MORkOKLCWJU0zDpMhS/NBlsV5Q5CmNXp/NZsl6s+LpxSMqBDRdx/M9ZFFCosQwHS5fv+b+7orh6JiszNl+/x2utwUq2q0G7naHqRnYThPDbpDnKTvXJ8sS0kogjGLm08keOpwRRwHnT58xv71mvVnz5V/8JWQpw5NzGlYTVddwAw9JVhBQePfuRxAk1tsdd+M7Aj9mvVkjSyKG5XBze0UUBhTNRm1zLkrevruhjGM0RWfneURRQpJkpEk9Q8iiwNPnn3P59keUJMMPdwCs1yss06odAVR1ttfgiCBwiQOf3XpNkiSEYYqmKWx2659WpNdXb+l0epycXpDnGdvNkpt3b1BVjVa7Q6vVI4kCyrwg8BOW03pfJ0gimmEgKxqamX3IOBIEEcMyGBycoOoKqq7vC9jY/7oOoI2ikDTN6PcHFEUtLinygvHkFk1TOTg44ubmGqfRxLbsmq53PSZNMxbLFUdHR0j7/M8HDx5wfz/9AMft9fv87tf/ysnRIYZpkuX1XnfYbzMaDHF3G8SyIIgD4lih2++TxBFhFFBQIYgykqygawZnp+cgKVxdvuX45JTNdosoKmT7q9nx+UMavR53V295enhCL0+5vb7cAxJkLNum3/0ZoqKyWd7TbDVrp4OqE4Q+FSXdVoejo0PazQ5CJWDYFsF8wYuXX3Nycky71ebNi284PjikSlMs2yHzPShKYtf7wPG/uvqRJI7ZeD4vvn/B1dU1aVHS6/eQVYXFfM7JySl5XtSty+iQ28kUyhoP+c2Lb/CimKIoqWSZwPfp9PpsPBdBuefg6ATf8zh7eMHw4IQf33zPbjUHQNF0Is8lDjwswyL0vNp2FKf8cPUaqpKTk9OfVqTb3RbPc1EUBcdp0On26Q8OiSKfzWbFfDZF1XQMwyRNQkypVnDHXkJRlui6tr8c1VQ43TApkozdZokkS7T6AwzDJs1TMj8lDHzSLCHPCoLARZRlVFVFlBWm03tMqw6rvb29RpLrHKGXL78nShJM00DTFI6Ojuh1Oqw3Wxbzef1aVlVs26LdapAGPh89ecirN2/pd+tXoACcHfa5v7+v6chKxpdf/jmaYbDzPExdp2kYLLc77mdT2r0et+NbQOTRxQVHR4ccnpwxCn2+//Zrmo5Dp9vD22zJswRv5zG/u+XZp58yu7slikLkfZSQqWucPHzMiySmaTfIs4T57Q12w6Hd7pBnObZZv/qv370ligMajSb9/oBuu8lifIOk2xjtPldXb4g8l48//oT1bkfkezTbHeIkZdA/YLZesp2teP32EtfzMG0bQZRY73b155bEIMpcv7vlyaNHFHlGHIWsVyvsRgvkkHanw5s3lyxXS7744ueolknbaXL+5CN23pbtbst8dodpWlRll91uRRD4eN6GOI7JswxNM+qtQxrTaDaYTacsVz9Vma+ZZFlKFCckyZLNZo2maTRbHfr9Q+I4Zj6bcv3uHVVZctTp7nlBNe46jhNq+VhF6HvIskRZFGyDDd3eCDOJUTUdUZTx3ZrFb5hmraySRGbTCXGSoWp1kY3HU9arFZIsYpkmcVrQ7nUxoojNZosoCrQaDpPphCCIcRybMIowDZ2yLHn9+pIiy3CDEN/zGc+WGJrKJ88f0+kPoIT7+wmmqVHmGaP2Ef1ulyiImM8nSIrG4eERzUaTP/2zv+D66pLJZMz9YslkNudnn39OlOX0BgPavQH/+Pf/N6oq4zSaLJdzvvndb+n1hhiOw7/8099zcP4QzbYJvB2+F3Bf3XJ5dYXTbBGENfji4cMLTMtk54cEUcjRwSGG2cRxDBazMaqi8vDBObpmcH1zjQSsd1s2W5c4Dpktl1RZzJPHzzk5fsjlzR3nZxekecXhyQO2rktZVvR6A3TDJIxCbNPA3e3I0hREEXt/Xet1hzh2g9PTE1Tl/+XsvZokSdMzu+Nae2gdmVlatO4ZNOQuaVjwHy9tjUaDYQFyuVgAM5hGT093yczKykgROjxca154zixvMGasq7rLKqt8w+Pz732ecxS+/sUvkFWNi6uPiILI/PQR7qGxCMZJ04XzfZ/tdomuKGRpiu97HHYNsv7g+ZiahmEYbDafSDCBBhCgKgZVXZPlOfl9mHm1vCWMwgZKIEhoho4sK+R5hijL6JJEkTbhZ6jpdPuURU5WpPTGU+r7n1cUBVWWIMkyTqtFXcPR2+MffZIkoxZA0w32mx15ktJyXTRDAyS2u1t2uwNhGFIWTTrr6mqBdzyiyCquazYbrDwnzZqVZRQliLJMVtbYusyjsymurvHm9VvcVpv+cMSjh2eEQcD//l/+M7/87s+xdJ1nzz/Dsmxubxb8X//QwH5FQeT95SVPnzym0xtgWBYvXn5OHgfUWcxsMsLzA778+hssy0GgaM6B2w3Pn3/GyfzkvuJ95M//4i+pRJHr1QbXdpifzKhEiXC/w3ImZGnOfDrjzdufOT15wGpTUeUpvW6PIk559fYdy7sbzh485tXrt8ymM/rzU371m18RRyHxzz8yGM1YbjYESchgNCIvMpIkanhPgoDrOvR7XUI/Is0LpvM567sbtH6XComr6wX7/YbhcMh8MkPXDPb7HdP+gLdvfsSwHARRQtMMkiRltVzc/58HJEkMNIRnUVIRhJR+r08QHDl98Iirqw+fNqQPHj0nyxMOuw2B34BzJUmjKAp2+y2CUBOFMRWgCDXKPa7l92CtLIzQNB1NVRFFAc1xyL2Sw3ZLq9uBqqIsmyelaVhNOOH+KOA4Dqbt3C8NfHb7LZZjYjkOcZTy9s27pqqS5/eQjhrE5kzbBF0EkjghSRKoG1x2GEbNxkmQmE0GtCwNS2uAsmVdMZ2OEaiIk4zfvf8d1LA77Hm7XfPlF1+SJjGvXr3CcFxst8V2s0bXDNqtDsHR5+bjFeP5nDzP8A97ygJc28U/BCiyga5JiIAqS3z7139DnWUkcUwaJwShj2W3MAwNw9Bpd7ukeYlhGCxvrkmiCLfVojeasLi5pjNo7nvX+wOb3Z7f/vA9NTXesUG/+2HMP/3LP9JutzhGMfv9HsNqk2UFo8kZ2+2On376LfujjygKuAL4x5CyqinrCssyGA9HRMcjtmFiuw7r9ZowDrndrLm+XqCZFoejR7fbJwwDxJ2HbjhU9X19JAzJs7QxUQsSdzcLwuBIFEUctgfSJMIwLLo9lfFo/GlDqkgiVSHRH0wYjmZEkc9+t6UoMkxdJ4zDJqkvSc0lviJh2s69TLVCGY5J44iyqjAsC0mWMV2HNE+RJQlZVVA1nfn8jAqBJPYxTYskywkC/z6FX7LZrBuTnm5wd7MkCAKKIkeSZMo4QZab1H59j+3pdtsNKLuqiaOEw8GjLAtkWeLZ4zMkoWF2WppOkoY8ezbms5fPOHo+RQlXVwskWcU2TVRF5fGTZ+iKxmgy5cu6Zjgcs16tkCip65K6KlAUmenZKevbNePZBEEQWf7qV3QH/SZXScl2d2R7d0Or0yOLE+qipPi9zBORNGsalzfLJZP5CZ1en/12zdHb/wFJLiPw5MVnHP0QXVNZr1a8evUKy7KQdJ2sKPiz//jX/MPf/Z8IQsORmo1n7PYbgiQmDEN2hyPnHz9yu1w2mHJBIIpSdD1umKOixPnFJZqqkZcljuty8eEcx7J48OAZH68u0VSdN29fs9tt6HV7uJ0+WVGga0d0Q0fVTbbbNYftiqrMSZOUMIgIff9eFdX8nUEQ4R2PGKb5aUPqOA69/oA4ivD9I5pqMJmestutkBWZwXhEEPj3YiuFbqsBfsXhkTSKQATLdVFNgyLLWd/doWgy3f4ABIHxZE5RNWIGy3LQjeZALYo1LbfNarMmz1LyPMNtOaRp1tiABQFV0zgem1WacM/dVtRG31JUJVlWcDz6lEVJp+MgyzJlnqOrMr12q9H6KNDrjqnzgiRKkUQJVdMZjiaMR2Oi4MhoOmE4HDb8VcMgPB4pOj1qsfk3/NVf/iU///wTncEA3ztQVDmb5R2yYRDGKQNBQtdlqiLn9OFjZFFgOBxxc3HO7MFDJqdnxH5T/XZbLrKq8yjPmwR+FDUbuaLg0ZOn+McDJY1MV5VFDNNCkmRevviMv/pf/rqpIt+jn7755heMByOSJOG//8s/omsah+OBWhTJy5I4ihCl5tdfliVVXXG3XLFabWi5Dkf/2CDU6or1esP1zTWO4yDpBpv1ml6/ueqbnT4kS3MkRW3U6NQcAx8tz4ljnzRLyKKELMspqxJV0wi8IyUlyCJZnEGaI0uf6HH6/t/+BduyGQzG9PuD+46Sh6pOUNVHzacCkThJoMg57DZss1skSSQNfGRZwRfB7bSpBInBZIpiaJiWiSRJ9McTsjzHvK8XyIpOlAQcdmsu3r2iLAuGo2nTUcoLwr1HFMeEQYQky7iuQ+AHSJLcwF0tgyzLSdKmhhsGEZ2WjSyJVGXBiyentG2TLMl58vCM5XJNr9cnjmIUo+Lbr7/F8/bEcch0OCBttxn3esymM44Hj8v3b1EUFdPQWN4GiLJGfzCmu940kt0s48mLF2RpjKEbfPvdd39YXCiajKbKPHvxktXNHUEUkJclalWi6Qq6ZrJcXNPq9xGrCt2y2K+XtDodHj17wWa5Yjo/YTqZo5kmUZrx07/+ikcPHuMHHj/8+p8pq4r5fMrZ05eosgiInJ+fczI5QTMtblYrKsXmdrVB03UMvWC/36KoCnXd3G0qksCzp49Z3q0papHNesNOEMirmv5giKqqlDVsNmssy2I4OUGUEyrqhrRnOcRRQJYltFoDdusNB8+77/2XjSJIkinTFFlqqIN5GpPmn0h6DoKQKIrYH/ZoH89xnRaarnP0Dlx+uEQQRRzHIS8rNEXG7rQQRYE0ipEUlbKsUDSN7njOw6cvCYMDpuMwGIzRTbsJfdxvhahrAs+jSCOoRWbzR5RlybvXP5PnBVEUURQFlmXSarfRVJ3F1YIwbCoXVV0RxwlZklJVFaZjMR4PUSRoOSbffvGCR/Mzvv/h3xiNR3S7XYIoQRAFVLVhFAmiwPX1gn6vjyyKbH2PiywmyxoroOW49CcOt7dL3E6H9WaH73t89Yvv8A5HLt78xHG3oz8YIkkip/MTFleXqJrKerGgrCs01aCoS7IsbzZrgY+iKXiHHU7HxTB0/P0BxTDZ7LacPXtBWkIcRPRHYz6+/hmELXFWYDkWR++A5bb43c8/03JcumGb5dVH3JaLn0T8j//+d5ycPMJq97m+u0OQDeIkJc9L8jy7xz5CkCQEQcx8OmI8f0AcJ7x+84YqzzmZzyjqCtuyEeqK+XSErBqYroMgQqfTQ1V0sjIjTkL2+01jTKSmLGsURSfPjlRlTV7EFHlGmsbESSPzVRSN/FONeJLciAXyLCdNswaXIzWxNkVX0dQmpiXKFVVVEMcpdZGi2zZOu4Nh6PRHUwbjKW6ry4Mnz5qzYpFTVUXDpbx/syzLqrFdCDJ1XRL6Hjc3V2w3a7yDx8H3CIOkgdhJUuNr8o7UNKps27HY7w+NtUNsuFKGplFmCV8+fciw0+XyakGNxOXlgrqqUBWF05NTbhYLev0+h90Wy22xXK2Iw4jeYAhxTK83ZGi73CyuyW6X3K3u+PbbX9Lr91muVrjtLlng0e/3kSSZvCwxHRdV2nLy8AlZklEIIrvNlrMnT3BVB6fVxrBt3v90QX88R7dc4uOuqUdLAuu7azRN57g9cPn2LarW7MHfX5zT7fWoypLheMjl+QU9Y8xwPKEsK3b7Pbqh4+23VMCf/umfYbg9zi8X+Ic9G+8Ky3KB2+ZmRpaoqprl7Zo8SbFNk8T3kCWZOE4Q6iZ4/vTpU3xvj+M42E4HP/AxNAPDcpElmVoom/ZFFFHXVfM0jWNkVePmdkESxchCQ7+uqgJFVjAUlaCMyfLGgPJJQzocTQlDvzm/3P+QsqwZz05QVY2ybAp4UejfYwRrpvNT3FYHp+XitDqMZnMs07xXyNSUZU6ahlALVEVJHAd/gEYEoY8iq5QlXC0uG2kVQtMOkGQm8znb9YbVekPtCk1ULwqgrimyDE3VoBbIkoQ4TAjUPZPhgChJOD+/oD8eoZsqpm2RlxVJHPHq1Su2mx3tTp+irnnx9Dn73Za3794xf2DxzS9+yYfzD8RRxPZw4O76I1//4lsGkwlCVVEjsVmvef36FWVV8flnn+HvtiT+kYqaXrfLcb3iq19+x/L2lvPXr1Akhd54wm67A0mhPx6R+B4VArKmI2kFdRzT6Q9Iiwy73abX7bDdben0B4RhxH67JM0zzh4/YTY/ZTg/ZXV3w9X7N9zeLmm7Lp1en/5wwt/9/d/zw8+/Q7cdWi2X/dHHsh3SrCRMMrbbLWXefEsJssL5+TlhHLNY3NLv9Xj19h1nDx7Qmp6w2q4YjFwG4xFxHJCmKX565OTkAYpuIIoiqqJiWQ4X56+gFHjw8BHLmxuCw/F+BiBNYjRdxbZtsqy5IvykIZUVlU53QLtTk0YhaZo18C6l6XXLksjRP2KaFoPWlPl0jliXDYCsaiSrolBT5jlIIkkSkSYpcZIgAv7Ro6qbGq1pOlBLeEefPMtodfp0OgP8nU9V13z15bd43pHXP7+mLAvSLEFWVMqiQtWbMLSiyg0PKs8YDDo8e3zGqNsnzxOcls6TRw9Iw5j+cNgM6Ot3nF9ekmUZWRbT7Z3x86ufUUQFu9Xm8aMnSILAyy+/Iksinjx+xHQ2QTctgoPP6u6a/niC0x3QGw6xHBs/DCmrhvfvtjqIgkBrPEHVdKS6IklSzr54SegfiKKAyelDoiAgCoLmZbOq6Qz6VFVBkSaIVc1oMsUwdMJVc7PhHfaIssJgPGM8P8X3jrR7XWbTKbokcv7uFYahsz/s2O0PXF1fYpgmn3/xS8KsxFjecnlxiecf8INjs+oEdF3DjyKWt3coinRvQGm+cfbbLUjQabnIikhVg2m3qcqiaVhUBW3batgIcUhRFHS7Q4LDAS/NoK5QVe0+fwyy2pCfJUnGNBX+J773/+eQmpZNmsaUWYNEaXX7WJZDkqYkcYjtuAyGE2zboSwLtuslolBjWy7tbg+7PaAsSpIiQlE1ihKiOERVdbzDDklWoSzJ8gJTAMdtU9U1puVSFDlVWdIfjWnd3fDh4h2b7Y7T01OqqkCS5OaMdb/ZclsOo2EPVZJRFIm/+Zv/hK3r/Ntvfg2CgGna1FmBbuiEQUAY+ORFQafbxdQNiixDFuG7777jxx/+rXF5Vim+f2TktAnimCxJ6LRaJGnGwdvT6bbI8ozt3TWn8zluu8X5q5+IkoLnn3+Ot11TFgWaaVBmMdQVz54/w7J0LOeEcnFFlcZIepvh9IQ0iamrGlVVMXWd1X6D5HZRFYk8T9BEmM9mqJrCZ198hdPqIN8vTXbbLZQF14sFfhAS+T6Pnz5DQOTbb7/lanFLWRd4hzVheKQoi0ZzU+RwLxWTZIXb61uSKKTdcdF0lSzP+Oyz58R5hqNozGZnzRO6P2B38AiiI2kSUhY5t9cXpElGmmas7q5Z3dwQBRF5lpDEaRPqKUo0VUPT9XsvVY2qa0jSv//iJP6xIXVsh253iGU5uK0e4/EM23ZJIp9Op8doPMF0XM7fv+Gf/un/4d27N01fnRrHaVEVOUdvT5am3EsHcZw2RZGjawaaYZKXBZ3OAEGQCAKfWhAIAo8kiVgs3nM8bnFch4N3BEFgv99yDALiJKEuK/IspyhKiqJksbghiEK+/OJzTkYjdnd3pHHEdNpcla12W07mc1RF5uz0IbZlczKb8otvv8YPAra7Q4OcUXSSKGPxcYHrOLz76beomsJ6veX9m3f82/e/IUkT4jCm1+kwnMyoq4rl9S2r1RLd1EmOHqIgoZomi/O3XL17g6aI5FnK7eU5dZnx9MVzRLWxeETenirPsG2TLI44f/Oa6dlDbNthfXfD+bsL3vzuR1RZ5tnzz9jvD5y/e8NuvSKrSm4XH3n37i2XVx/o9kZcXN3wX//+76iLBMfp0O31mEymzYV/4KNoGrL8/31G1XieRxLHtDstHj58SLvVRhAlsixntxFBTDIAACAASURBVNnSave5Xa/4h//2X3nz9jVBEGIaLVy3RxgGJEmG5+1Z3lyRBCGH/Z7l3S2hH1LlDQ5dqCvquiRNmxJmVVWoskKr3f60J+n+9g7DafbodVERhEc8z2P+8Amu2+F42HJ9ec5ydYdpO7QcG8O20U2Lw2FNEGyZnTyg1esjCSKaqrFdN5Y83zsQhgGG7ZIlKdQix2CP63bQNK15Akcpi8UCUZIwDJO7uzviJAUEQjHGPwb3ht8GNdnpuDi2iWtq/PzTD9zerXj67AV5ltLt9Hn65BlCLSBLCtvtFu/oURQ5L54+4MWTh1BXjKdznj53uL25pSgykihG11Vsy2R+OmW92vCs/5R2r8fdYgHXCwzD5rBd4lgOJ2eP6Y+GbDcHRpMhQl0xnJxwPOxY730Ouy2D6YzIj1BVk15/CDWEhy2iIKIYNhURL775JT/98Bve/u5H/uN/+t9I8wPtXpc0jUhWGZP5DEU1QZFQFJmoP2C332ObFmkS03JNur0BXhSx2hxo9YZ4fvMkU1WN09MzyrJivd4hCMV9wqKi02lhmhpPnj4njGP22y3L9ZY4CujfXjOdTpuqzGLBbH5CGPm4bocsjciznJvbj/j7PXEUYegGgdq88EmSiG1bCEJTJ8rzHElSG72kLKNpn2hpvru7pVV0aXW69AcDTNNmPJ5juy3O37zm1esfm9JWr4+qao2z3TAQJVBUhf5ggizL6JqBqsrsdtsmfFIUxElMEPg0m5amLdofjEmigKqouF5c8+7tGxBFzh48ZLncEQTNm2Bd32tiykZTXdeNJubrr77EVCWyOMHQNE5PT+l2uvz06mdc1+Z6scB5/ozJoM/l4grbMsgKg3/8x3/h68+eMpjOePT8BcvFAt2yEET3/uvIwDt4UFUMBg3esc4akJqkqHj7DZZlMTk7RZZVqqKg222zXFwzf/gIXdcwp1Our2/Iy5JWq8VgPAUEECW4bw4olkXoN3yD4/FAkqZ89cs/YXpygtVyuL28RKQmjEPWy0ZxnkcB5nDIZHaCWDdBHtMyOZ3PkUWRD4uPfFx8ZCrK1LJOy+2g6Q5RGHJ+/p6yKv4gFJMEEUVTkBUZ27IZDgZsV0sUocYZDEmzkvVyw8Nnz+j0RhimzuLjO47HLeGxscw0SfymDq8bBq12mzgMGz15RWN8LmMEQUS5NzMXRQ619mlDanYcpvOzJmJVldxdL5AUidVvfsXV1QdU3STNUtxOU9QLjkdksfGFTk/PkBDIq4IsT+/7LSV5XuIdDhR5SavV4eDtybKc4WiMrprst2su3r3D872myCcK3N0uubu9pa6hLBo/OgL3gF6dqqpxWy4PzubcfLzix59eIcsynV6X49FnPp/z5PEjfvjNr/m4uKZtm0zGY/wwZnpyxsXFOW8/3DJ68JLDeoUqy7Rch9MHj1h+/ECRFdxtFyyurzEMkyRNePr8BY8eP4Iasjgiq+Cw2dHpdxHqCqfTJk4LSkSqsuLu4oKyrNBMm8XFBxzHRRQlsqImTULawwlxGLFbLVhvdnjbO777D/8reZKwur3lw4dzVss7vvz8Sx48/xyr3Rg7qiIj8vaIksTJsxfcfXhHsNsTRwGG7TAcTnn8ouAf/+m/EaUZs/kTdN1AoKbd6TaHsLqxQZf3eMk4SVkt74jjlDjJcM86qKpIt9smDEMOuw3j8QxNMeh0hniHA3mxIy9yFEkjyyOKLMGyXRynRRwElEVBljVU77yoybIMVddwnA41NdGnGvFevvyWzeoOt9Nmu12TxAm27TZvcu0uTruNJMkcthvqusZttegPxkhSI1V1Wh2qMufDu9cEvo/ttgh8jzjLGE6mhMcj1OBYDr7nN4f2NCROm4tlRZbY7Q9cL26Jk7ShnYggVI2rs9Vu0eu28Y4+/V6bJIzwPI/p2SllnmHbLXr95hex22wQBJHz9+dIIsymc0aTKWEQ8s0336DKGpIsNQrI6Zw8K1hdL9B1g/64hXew8MOI1WaL7TgkSUpVlk3FWpaQZBm71QzeYb2hrCUeP39GWdWkcYw7GLFdrRj2e9SCgum41DUU/hGhKhtKdBDgHTzubhdNteV+rfv+7Wva/T6O00asaigzqAq81YqqKri9/EB3OMRtVyDIeP6RtuPgtjtUgkzn4NMfzUjzAs/bEkcqYRw2zqd7wdnvQzpVKfyhHbu4viUKY7zj8R5tZPDwwWPysuDywzntdqdBJnVEBArSOMXbbpAkhSAMyYsS02zU8EVWoGsmYejfr64r/KNP220jaxpFmX/akO63d1iuQ11WCBUYhsn11YeGVyqKrG5vCKOILE2a66jjHtMymD94iCRrbFdrNps7VnfXDEYT8qzEtlv0h1PiOCZNE0zTYrPZNCHYonFcJmmjj4nqmv1uT1mWyLKIUDWf+qqs7rUwApIo0Gk76JqCfzwgqwrdbpf1csV+v6XXaTOZTAh8jz/78z9nfXvDo0ePEWUF07B59eon/vZv/5bhqCmCffv1l4T+EUGAbdpkBqTUoK4EJpMpX377S4os5uL9e5KgxrQtirRAlWVqJKIwaNq0/pHjZoliONRlSX88xdvuMCwHXbeI/SNZmlMkEaZjc3fTVGWqsvlWochZ3ywQJZnZZITb7qJZJsExpCy510M21mZJVdF0g8N2yX69RJJl/NDH6fT46dVv+bi4RlMUgiim1xs1IIyLt1Rl0aDUhSa80pxRlximxtv379hsliiqjCRLKKpKHKdcfHjP8xef4R2PLN9cMR6dMJs/YDA8oa4FqIqGPilyDzSOkRWVJE0RRRAVuWH7lzV5nuP5PgNVxnXcTxvS3nCEJCqsl7d43gFBFJqg82rF/nAgzzKcloNtOzx68oSvvv0zBsMhhmESBT6r6ytWq5smv5k1TzZREsjSnI8f3jVWk6oEScRyWnjHPUItIgoSlmWz3W5QdYWhNaQsm1JaGqcosoLlmBiG0mypRImyrLlbramLijTJUFWN7XbNdrfFdVySOGW9XHFycsZmvSWOI15+9gX94YRn95/q2XyKpqmsV+vmaz1JGYz6DKZzFm9fgSjgtlzKVOH5s6fkFUShj2Y7lGGIKIFlORRlzmF7oD8Zc/H2FY9ffE5VgW5auK0W3sFH1VqkSQySTCEIZGXGzc0CuSrojkYoukaWpVRJSlXKGGYCQk1/OiPyfd787kfmDx6imxbezz9iGDq6qjKZnRLHMbKsoFkWx6PPbrOlNz4lr2okWaKk4ujt2e92lGV177Zv/qwRyZKGsaWrGq22Q6fTAQSqIqeuamRJ5uTkAVG3x9E78O7tj7TbXfIsRdMthLpqri+zjDj0KYsaxxXI8xLKCsWRkSSZOI1Jk4QkTTHsTxxSx3K4vV1wPOw57LcgiNzc3mAaBq12iyzL6ff7DMdjnjz7jCqPWF5/JE0SjkeP7WYNQsWjJ89xnDZxEqGICoF/RBAlnE4f221TZI1xTzcsri7Pm6+LYI0gCji2g2lYbDZbup0O63KHrmsMBwOi0KPX6zIaj7m8+IBkmWiazOLqClPX6HQ6GKaJSMWXn7/AMkyiKOJ2vQZZ4Z+//w1VVbLd7Jp0+GrD6uaaosj5k+++w3Gb5JVpmFBXLK6uUUQZWZGRhBrTdgn9iNFwgJ/nJGFMmeX4UUYpSgiqDqJMVpRs7xaIVFy8eY0gSnS6LTTbQtUM9qtb4uOel19+xuvvf2QwHEBZ47RdgjAiy3M+fLjg8ZMnxEeP9d0tpm02jnsRzh49Zrm4Iooa81+cxJzOT/APOyxT5+VnX3BxuySKE2xLQpcs+sMpv/ntj2Rp055orCQiRV6SVwVVdcBxLCzLbBSPWYYgNDyFIAxw3G4Tmg6PyLJCkeeItYBlWuz3a0Sach9VxWF/IE5ipPvWcBT7FGWOUNfIioIgKdR/5DL0jw7p1dUFRZZzfb0gLlIOuwMAWZ4xHI5wXAfHthpbW+iRRxJ7b4vb6qCbBuPJDF1XaTmtZsgpkSSVqqwZ9Meolg01pNToekkUBPcYHIXZfM7R8yiKElEQ0XSdKI6QJJhNGgmr7zctxOPe47Df8+zxg0YIS3PHW1NjaCqB73Fzc4OmyPdu9xKpltjtfZ4+eczp2RmqrGBZNsvlko5jI0oaklBhOw6xf6DV7vAXf/UXlFnOx/ML0izh7ImLF0RcXnxgOj/ldr1BESRERWZ6ckIWhbTabSRFwul1kAUBp9shTRKi4xFn0MXb7Djud5iG3WgVi6RRV3Y75FmBLEn8279+z9MnD+mPRlRIzE6bQEZw2ILUQMeKomYgCRyWC3SruX+WBJHHj55yu95ibTc8e/KM3/30A55/xPd9jocjVVECjQayuFc4/v6dIsuLhjAjh8iygHH/ti5KzYp7MJyxXd3cS8syNFVFkA3MvMV+vSKKooaKGAbEcURZ1aiqTolEUebUCE3cUJbQdOPfncM/OqSiJFFTNueRLMZ1HaqyxnJs6qpgNBxiagZuy0W3Ww3xYzzDbfUIowO6YUBZINQgaypVVaGICkmcYDo2sqoSBz5JEhKFRw7eFkmWEUQJIW8ibpJUkUQxUegzHk8Y9vvM51OyvKTf73Fzfc37u3NUTeHgHZiPx4iiiOW6tGybs5NTLF1pVC+yjCaJbO+3Xaqm4doWk+mMi/cX2LbN47NTVNOgKmvevnlDWYu4tsVmtSHOmnNVlsckZUWr0+XJk8dURYyhK0hVwWa/4/R0TpkkvHnzGrfbpa5KeuMpeZKiaxKt7oDweCRPCjRdZzCdUxQ1v/3hewRVQdZMwiBm8eEdrXaLL7/4DLft4u13aIaF6bYRoghtMGruk+OE7mjE1bs3tN0O/cmUoqrJkhijLbK4W/H5y6+IK5Hf/vgDRVpy8A7cG8bvKdv/cy0pSVKjCq9rNE2jqAs0SUPTVBRFRlM1sjzEMTpYlsNu1SxNbLeFJCnUVQbUJElGGDRQu7JoQCBJnDTvNIJMUmakeY6SJXQ+lWBy2G75cHFBFKfIqtysPFsWo9EIRRbRZYE4OWI6NmEUMJmd/eHtfzR/iYTEZnOHrht4ux1B4CEIAnnV2IGlqiaME46ej+97mGbzZPW8Pfudx+Gwp9vtYpgCWhyiKBJ+0BhQhBoUWUbTdB48aDEa9Hn0cM50PENVFOq6Qiwztss7Utel3emSpTG3dzeohsFw2OZkOsfQNRxTY7VZkhYZX3/9NYogUgkljmUSBSH7zYaD31DhEATcVgejKkkjH/94wHFtbj5esVlvifKCzXaHKnmIcpO1LfOc4WxOqchIosh+syGJY7q9PqKqkcYpQlVwMhujmTaxt0cxTbqDIYIEtm3jdAd8+PlnxmedhrWlyBRphqobmE4bQayx3RZllrJZLnH6A64Xl4ynp5R1haSI+Js9m80KBIkkCnHbLaIgalajzfO0cXyqMpIsoigSoiBR5gWCYaBrDStB1VQMTcfQdVrdHsfDgcjzyNPmRUwAsqzBw9dFQVlWTWu4Lsmr5gndnIMbDKSmQnD8xLZokiRAjaJKtLtdRKGm5bRwDAXXsVAMh7IS2e12fP7NnzCezKiFCsNysAyT8BhgWS51UZPFIXVZ8e7y52bnLIvsA584jgiDxoskizJ5mqCpOqoaocgSlmFiGAZxElMWNZIoczweabltFEXCcWx0TeP50yf02g69tsug30eoYb1e83HxE26vS1mW3FxfcbdccTwGfPuLb3HaHXIq3r15S5qlTGdj1qs13V6H4BggqToUOb7v3ffEE3r9LoNelySOuLq8am4oDJWsqjl79JDfvWp+ltvrEgYRVx8vef7yJXmWoOtGMyB3N0iagaKbeLs7ri7fM5xMabW7DVYojOgocvPhP3hotousqDx4+RJJENjdXlPVOZbbQVU1BFFClGX60xneasXmboHpthAkhcsPH5CpqKsKTTMYjyZ0uiN2R4+79Ya6/n1ETrgPfDTq+FqosG0HQ9eI4pAiz8iyhLqum0HWTARExqMTqjJneX3FYb0njpqrrSzPqcsK27YRFKWBThQFAgWyKpNlzQfD0nWG/QF5Gn3akDafOoHxdIpl6JRpgkqCv7pjeQuj02cUZc3Tz7/CdbrkRYFumKyurwmPB2pJQqwF1qtbyqri+uMHECpaLQdZEMizlCxLsJ0WiiIThzGKrGM7AmmSUeQJuq5S1lVzKRxFTKcTBsPBfdZRRJJCJKGmLBvAmELN+7dv+Hh1jenYnJyesb2946YscFstXnz+Bd5uS5KmvPr5Z9otl+XNNUGUcHN9gyBI2I5Nu9tjPFJ4/dOPBEHNzvOZn52y3mz46cefmM4mXF/fMptNubr8yHg6Y3l7i7dbc/bgBCSVsgyJ4sauER49siRBs1wEINhvCA97kjQlTQt8P2I6nxJECVbLxtsfkJMUSzcQJJHf/PP/oExiOt0OgijSanUw3V5z4xIFGHYb07KpujlO221gDFnF3//ff8/jx8/oTU75+fx7qiJD0RSOxyOH3R5qEITfu1HrPwA6Wm0XyzKRJQnHaoAVlmE22zOzWW+mWYRp2ExnD2i5A25bl9x8OCfwmu1cXVXN784yMXSdLGvI4GVZEEkpeVWSVSVhnKCbrU8b0k6rjeW6yJJEnhyxdYHdas1y69E/ecjd7YqTR4/QFI3N5o5Wu8vH8zeIgszd7WUDzK1rLMvievGRPE9wW23KvODD4iNJnGBYNoPOgO1uRRAcqCqBw3bLfrfGsmxM0yLLc9rtNrpuMJvNEIDbq48cdjtM00S3OtiWiaqpnF9+JE0jNrstT4f95qvONJhaBpqicfAObLY7Xn72GYqi4lgmWZrx7Ispo+EQy9IxdJO7mztyXcPqdmnbJlGSossStW0zGIv0+gMCP6QqC4KkJC8rDt6R/f7I0QvQlATVMun1e1y8f8/SMHj49CVRsmW/23Lx4YpOy+bs8WNs18U0DCLviNNuc3VxgSJBx2yAvNcfL/EDnzRNKfOMB48ekiYx3naFoakkeY7vBwxnMzqDMfF+SynHlFWOrOokaYSum/h+iHgPEfN9jzT9PRcBJEmmqhpHlKpKPHxwBtREUUi30yVPkiaZVhQYhokiNy7ZxqMKjutQ13PyJKOuwPc8yqqgiOMGXqZp1NRIkoyiqCiaTp43TNI4SSiLT7yCmsymKJqOv73F0Zpk+cXHK5z+rBEzKDKnZ09I0xRRFPG8bbN56rRRZQk/OFCLKmEYkiQJg9GY8WjCYb8l8ANUXafltqnqijIvGsd7WQA1k+mcw37PZrelrkGVZWxT5/L9W+IowrIsvv3mK2zLIskyOp0WdVlxtT/Q6XR49uLlfVs0xbYsZrMR7e6A16/foOz3hFHIaNTGdlo4rQ6Pnjxls15T5gVvzl+h6zqKplKkKdqgcSbtjz5CBaNRU04cjEbNNwxrNssVeV7zp3/1H2h3XExNZ+8FjCZDbq9vmZzMMQyFq/fnDCdjZo+fcnN1RZokTE7meEefm5sbxpMJ7V6HPPCRZZEKAd00mJ5MybKSusyxugNW1zdkyzs8WaIzGNIdjhq5RlWiGjp5ZtFxWjw8OUNTFWRRxDINEEQOhx0frz4QR3GTGRUEBFFEEuqm3uw6TKczTNPm8vINbrtNeNwhihAnIaIo0ukMCYI9WV5Q53lzFSUKdLo9kjhobIH7giRPyGsBFZG8zMmyFF03kTSFGiiLlLqu8b1PhEOcTM+4ev8DxAe2fsj51YpatbGcFlme8913f4VpWURhgO04TZlOljhsN1x9fEeNiCgrrJc3nJ4+Yjie4R223N3eoBkGLdclSXySJCYMAw7eDllW0U0DTVEpCvuec+9QZEkTVJEbSt7zJ49RdZ3AO5LFMVGYsFotyfKCb775lv3ew7RUKAWCKKQSZO4WN6iSxKA/4OzxYwad3n0VoyaLI4L9juvrK5bLO4bjMd/Op8Sex2a5pd3vMJ1O2S7XXL4/x3ZsTh+ckUQxg+GA/+M//xfG0wlVnnPc7tnnGfswYtDv8tW3X1OmKTfn77i7uUFRZNpVjWs5qKpEdIxYXFzS6nRYXF1RCQLeZokoieiKSi5AnuaUecFwdg/WyBJsXUXUDIosJdrvkLs9RFkBSeUYBrx5/TuWyxsePXrO3tsyGc15f/Ge1WrJfnekyIs/DKksgWk5SJKMZdqAQG8wpqxy6rKE3MIwDRCaVH1VFlh2G0KfOPRJ0pzgeECWDfqDE8oCsrRoBMN1TZFmIAqIotQozNMCXdMRVQtZlqn/fbXoHx/S26tXePsVYRBzcbMmzHJOTufkWc5wOkYU4PbqgsF0huu02O82CHXJYbdmt1mi6g6abnBycorjumRZxNvXv2W3WTEYTajKkixNieM9gXdEEmVsx2G/3bKL1himS1EU6Lp+v48vuL665Nnnn6GL0B8M2Gk6pw8eUmY51PDNN9/w7PkLyqrk8t3bZu02HLC6uyMK/abPs9owGIxIjwHtbpv94UhdFQThkaIsmc5m1EjcLj4S+AG26xB4Hj+utzx9+vje1Jdx+XFBFmfMH5zy8LMXvHv1Gqfj3mcCCqbTcQNzOxwIg4gkjilqWFzfoBkadnfEh1evcFsuSRjRH/ZYb3cIsoCl6whS09ZUZQlb15BNDVmSoSpI4whTN3AcF8oUVVUo8hRFlprmQujz6OEzJFllMJ6y90NUVWE8mXF7uyFLk8bzhNhUPlS1IQ7qOr1uj912heVYaJpOkSfYto2h6QhlyWG/aZ7YqopuuNQI7Pcrbi4/UmYZttsm9n0kUUBSZKqybrpPYoNfoq5omS0UScSyTWzbbsqYnzKkYl2S17De+6BoPJyfkkQJw+kE13YIjlu6wzmzyQnvXv0Wp9OjSEsC32M4mRFHMY7tYJgWdVVyfXl13yU3ERF49/onDN0EqaFKd3tDNF2nrmra7Q5HP8Btuaj3HCFvf8AwTN6+ek270ybLMk5OHzKbTtlt1xRFzBdffk6WxqzWW45xynK7Y7neI1CimSayKDAWFTq9DlcXH1jfLYmiFJGKOEmZTsYIdY3m2Lz96TV+FHL4yWc47uNYNj/85ntGsymirCCKAq1uu+GEphmPnzzCMi0i/0i318Y/eNi2je95aIbKuzcLOoNhI2jY+RR5TbvXpSxKBEWhQmR+dkqW5whlTl5CdzBEVSX2+wOyJNLu9iiTpmcmigoIIqbbQVK1+7VlSXQ8sL29wdB0Wu02oedxvbjCafcwDZs4zYjCCIEmraOqKqLUDKtrW2iaimZohMGRVqvTvFgJJaIkIslNC9g7HiiyHMv2m4wuKppq4fkBh+0Of9+oHGVFpxBLRKXRHAkCzdlXElA1CVWR0e/zAf/uHP6xIY3ShLyUUEyL+fyE0PMbN1BV4rQ7TKZnzGYnbNe3dIcjdEVhu7nFMF28g48kKuz2SzRFxfcOLJdXSFLTm7m5+sD69obV3TX75bp5G6QijkI0TUdRNeqqwvePSLLCm9dvWK6X5FWJ03KJ04zTR0/47PlTyiRit1ly9Dw+XFzw61//K1CzPxzYbTcgQ1KUBFFIbzCg33ZpGSqnZ3PevHmDJNYkaYLlGiiqysELqYqCL776nC++fEm706LltNBVg0MYcn5xSZKmrDd7VMMkThKqquBPvvsFRVEThlGzOhVlZEVkvz+w2+2wW20s0yBNY/a+x+XVR+IgotPrIokCWVI0Aokg4sPlNYfdgbLIub78yPJuSVnkpFFEloT4uy1ZlpAlEf7Ra25eVIWqqimLjDRNOHh7up0e3cEARVURJIn1dsvl5cV91LH5jhVFmvNvVTRn0lYLyzKxLQdZloijI1UF9T01Ow5CvN2e427PbrVku1k2IWYRFFmhKiqqWiAvGkeXJMkopoFuaDiujevaCKKILCukWUaaFxRl+WlP0sMxRFA0FFVCKArGsxmyLPHk+Ut6/TGT2Sndfp+i2yb0jxw2axynxY/f/xpJ1bAsg3arzd3NJR8+vEOWFNKosSgncdwEMfYRhmki6ypXH86RFZlWq4tuNLGu4XBMHsdARVlUlHmKorc4OXvAaDTi1dt3/PD9bwiT+B7zrdA1TFbbHUVZouo6uqbjHwOG7T7ezmexuCKNQzTTxmm1uLz8iGMbXF/f8vT5M55//gz/cGS33uEHR85O5qzWWzptgZP5jNXmwHDQ53qxQBRK8qpEUlQu3p4j6wq77Y7A94mSBEmDvXdgf7Hny68/Iw581us1s9MHbLc7fv75R67vbmh1+/RHA3brNb1BF1Gsqah49+49hqry7MUTiqzg6sMlVZEzmEzQtUYqppkmkX9E0Y2mr393y3q7Ragq5mePCbKETreNrLVY3t01nldJRJJFKGoURabf6zYDIYuIooBpOuiGjqbpqLqOeO+TjbMITdKI45gyzUjDkIoaXbfIsgRZlEGVKIqMOEk4hhGCLKPpzbZKlSUayA7/L2fv9WxZcp/Zrczc3h5/Xbnu6m6gYQgOSdAMKc1Qf68epAfFKBQKKTTBIEckABJAd7Wr7nK3rj3+nO135tZDXuBtGKF6qrdb1+TZO/OX37eW3bqIwSIm9QfaR+JsxNOnz3n1/TcUZY3nuzz66FOmi1N812cYNMvra+ttd1xubt+x224pyz1/+pP/SNfWVFXF/rgjz3JWyzuO+8PDPrRCY4jTjCRO8VwHJQRJNiFOE7abrbW5ORIz9MRxwunJwoJwpxNm8wXfffstX37xBVIJPvnsU07mJyS+RxglXN/+wMvvfyAMQ7KxJstyTk9Pub66oh/gfr3GPVako5Tr2xs+Cp4xPz3lv/3jP7O8uSHMck4XM1rdM57PeH99y+X7O370yXMc1woU0jRls9xwcnbK9nCgbBobypbw1dffPoDaFkxnU84fnxPHCdvVBsfx8RwX1/MtWjFJwBiOhx2eI/H9hJubG4a+56PnT1ndrVGOveyIn4341T/+M0jJ119+yeef/4SPfn7OdrslA9AtaTbGDSJ++OEbWRXFegAAIABJREFUPt4uCUZTZrNzvn93yc3NNbvtlrap8T0HrSRpEnG6OKNtK7I0RogBpYSVzHkBpyePGIztJZkHl73u7b9FVdJUFeMxDIP1xwZxiOMHdFXJsawQjkMmB3zPwXVcktTasbvWehCSJKXr6w9bpD/72Z/y/s1Lmq4jGU347Kd/ynxxztC3KMe1sf++xVU+P7z8grKuKIuKs0dP6Nv64aBiCDyPbhjoWmvXq5sKw2BZU2O79zTGx48i0jzFDyKKqmAym5JlKeLBsue6Dr7v89FHH9HULcv1iiTPcFyXj55/ytBpfv/FCz790ac8ffox+6qiPNp8pwPc3d5RNx2rzQbddZw/esTNt9/TdS0XpzVR5OPHAe9vb5j2MEoS+l7T1TWb1ZYg8CiqmtV6w2w6ZbfdsjiZ0dcNTVEhQo/j7kCcZASeR9M0bDZHFtOc7XLL8mbJarNBMPD27WtGkynPnn/Cyfk5t9e3XL+/JkpiljfXGNPTNDZZdfHogvvrO87Op6RpysWjM8ajnB/92V/Q7Hccdzum8xN0U2GkRHctp+MRh8mM+/WG9m5JNj3FaG377r6D68a4ygFjCAIXQc98MiGbjPEDnyRNbXBk0AgxIKWyUUskCIkfxuimYb9T9L3m/v4aR7pIRyERhGlM0Hc0vaHreyQC1/VxXY/JZIbjCHaHPX1T07YNcfKBAty2KjhWNXE2YTSeEvoB12++Yjw/43T2FP2QB3z93ZcYIbh9f8nJxUfMZzPaxhaxurbBEz6bsiKJMm4ONwilOF1MidMMMQhkWeEFAWEY4/uhtV5IheMrBmOYjEYgHRbTKVKA0Ybf/ttvqNsO5biMx2OqoqQuKs4vzrm/X9G0S/J8TJ7n3N3dMcpz6qbhbrnGcV3yPGexmNDVBU0t+Odf/4bFfM5ys2U2yWjaku9/eIXruhwOe+aLGU1To9FESczJozOKuuLly+/56c9Dsjxl0D1xEjGZ5xRlS5wl9E1n963LDU8/eorj+vS6pakqlssNPz2/wGhDGAZEaUZRHrm5W3JxfvKQ7azp+s7CcIeWYLUhDDyiOCEOI4Tuef3id1w8+4QoSzCHDUNrMZGfffo5767ekSYZ+4N1NR0OB5I4xnU8XEcQuB5SGpIwJEpsij7NcqIooW0twcT3I0sldH2CxN5MJVlO37YMUiGVy9XlW6r9hjjO6L0G5bokcUxvOsuQLSviNCEcfASCLB3hOJLD/kDTNgj536fq/bsHJ43AcQPQNdK0FNtbkjTh8ZOPMPWB/nDL5uYNgoHl9XtGkznn54/QnR3uKyVJ4gStNcfjjqo84LuKUZ6SxAltWbHf78hGI+LEku/K8ojuO8IwJo6SP/aYTucTnj55zMX5Gav1hqbtyLIUTzkcdnt2uz1e4FM3Le/fv+e3v/tXXr38jsPhwGg05XA48Ob16z8akfu+4/ryyo5ffI8oDtlsVuRZTJbl/PD9azQDnTG8ubxmvpjZhJawbtTjbs98MWG6OCVNcp4+fYbnebRtw9s3bzkeDnRNS+h7hIHH+eML/MAGVIIgwPN8Hj1+zGFXoPuB6WwOnWZ1c8+Tp49ZLGY4crAuqrri7GQKDHz11VeIAfI857hb88M3X9H2Gum6JOMZSEXXdhRVQd8UBI7LdDxlOlvgeQGuK5ESjLYUQT/wiKMYx3MQjsALfFzXpW5sl17rHjMMDMJgho4kTonjhDCKSPMx2WhENhqRpiPa3rDab9nud/S9vaPPs4w0izFG0zctVVnQdT1mMGTpiMlkiuM6HPbbD3uSCqmIQ58sT+jrmtFoxOTkMdV+Q7u7o60KtO6p6pJsPOXs4iOMaTFDj6McnCBADNB2mratUVIiBJYvZDTSUXhKkY1GuI6PlAIpXXw/IstT5pMxWZLy5vVLnn/0DM9x+ad/+Reub27YlwWTtufP/uxP2a7ukQwsVyvqpiYfj3H8iNliwdnFxcM99S2DEgShj0IQBCnX7y5Z7zY4ShHHGcdjZT8syuWzn3yO6XuUI8lzC1djgMP+SDbKUEpSlBXPf/QJbd1w+uic777+ht4YJtMpIMmzjDj02a7WCClY7nf8+PNP+NU//5rBGPreMDu1NL5wNuHyzWscBXmasl5tuLq6QUqBqyT5KOP2dokfhNRtw2q9ZjafMRqPaeqGbDwBIfDjjGx2QjXAm1evqHrN/vgVP/4Pf80Pr14yGk3RvaZ5OIzWbY3rxEjXtjv/0HsCiTYaKR3M0Nv2Q98xKAcvsDdXWmtGowlSOHjxkrLTHMojtTHMJ1PiOEZry43dDCtc12I7D8cNeZ7guZJ8PAclWd5efdgi9R1J6Ht0fcvjZ8+YnX9EV2zo9vcMpkcPA13bkiQj4nyEoEMpQRwnD2jyjvX9HXf37/Efhs1+4CGlwg98/DCj6zRhFNN1Pcr1eOi9EvkechhoSovL3u23VFXFICzR+fT0lJ//9CeMs5zAddgfC5wBTNcRJglRkpEmMbc3N9ze3YIQGAPbzZa2rjjsC/q+RioX5bhcXJwyHufUXUdZ1+TjCe1DGKKqWg6HA/PFDE8pojRheb9mNMnRdUPX9ly9fc92u2N6MsNRLr7jWPOwMYRByGwxo64a5ABPnz3jeKhYLGagNVXbWFnaaEJVlwxmYHoy51hXVMcjg5R89eVX/Ke//3vCOKbre0zXcdyuUVKAUGhjOKzucTyfsigY5yOyLGP57h3j8YS79ZqqruyhSEgMGilgMAKlBFGckqY5WZpbmohRaMfBDxKMtr18qTyUowiCEKkkZWm/10EOSMfDOAI9DDbj2lhnQRinKNfGPLXucKRDVVWUpWVBBWrgZG7zGB+0SKUYSNMYzx1zevEMXRc0mysCP6QbJLopcIMIz3FxsPo/oRSucilKGyxYLe8wegC0NZKEMV7gYXpDsd8RZWOMGfADH4GiaVom+ZhRPrKmuPXyj4nuzWqFlJIky0jTjL5r+f7VD8wXC9qux3dcEt8jCiOr9DkcWK9WFMeCrm9RjkPoJ+z3R1bbNZHvcTpdkKYJ+93OJqm6nmoQhIGHqxRv3r7Fe9DZeI5ksz6SjMekacLN9R2PHjksl2u6TvPRp88pChvIiEKfumoYJyHEAdPpmO3mwGa14ux0QRG3JHnG9ftbkiSmre30RLkxSrm8ffUDfdMiBoErHcI05eXXX/H80x/R657F2RmOF5D5AfXxQBAnEIbs769Ad9xdvWM2GqGCAMePeXlzzX6/w5gOx5V4rovrupa47Uhcx46klFI4ykEPhiiKrFmm7SjLI0YolOshpIPvhUjhcjxapGNZP1iYH4p9xhha3RLJkFGeoRg4HPcMpkNrQVkVZNp+ABwfxqPJhy3SJArxghGj+Tl9Z9jevcQR0FQFg9H4cYYjFEK3+K6HkQ5RFFMUJV3Xsd9aFKOU0DcdfmDnboOQ7A8rdK8pm5ZHj5+SxJlNhAcnXJye2LTNZMz+gYYxGo158+oVb969Js1G/OWf/zl92/D+6g7pbK3sVXfM5lO263v0APl4xuMnT2nrmpu7O5quRTqSAWiqmr5pODmFzX5H37SEcYiQDrJvYRhIk4hf/OLnLG/vubu9J0lCwijB1C2eHCgOO776es94MuWzzz/G9Jr96p7y4FDsBbPZGCEdmqKgrWomszEGyYCgqgtGcsKPf/5TjtsN128vmZ7MKIuWIFLcL1eME5/x6QXj8YTzJ4/Z3N9TNxVZPiLJcqRyEEohep96u8T1fHTfkS1OuLl6z6ef/wL3+gY3CLha75lNZghtsTZJYh0FArsPxYCrPFsj0S1SSKQQBEEEoqRp7PddVrYKkuVjkjgnijLyvGM6nlFX9lKDAQQDcgAwVvsuBgLP51geUMoBBssCMxa/FH1ofSTPMtL5BXVVcvf69wzVgcENUY6Dm+TgBYRS4akQLQShH9Br6IxljXZ9Q9PWCDGQjSa4rocxA6v10r4SvRg/jhBioC4LwjBiMZ+jhGS5WtF2DceqsgjrY8Hbd5ecLs74m7/9W1xHcnO349HTx7x8+T1N26KEYL/fc3p6xmR+xmiUIwyUxyNJmnG3vOXq+grTtX98irx79YpkNCJNYpRw6Nuexdk53337HU8eP+Hi/Iyzi1Ourm6JU6uoDAKfm+s7sskYx3Fso/b6jrZpaZoOx/M4FhW7zZ7Q94nyjL7XFPsji8WEuu7oOsPi/IJh0Lx/tSeIY8qiwvd9a0ce26dP6Ids12u63rDZbvAcwWg8ou86lu/e4UYRoeeTRREISMcz6qahrCvavsOLI5brDW/ev8VRAs93UC7E0r5tuq7H8zyU54C0JL2u7/CUi3kIn8Rhav92WlNWhbXilRWuCui6lr5vCcOAk/kpYrATib6tGbRGInGUQoQWC+n6rk3t9w8i3L5DSpcg8D5wkU5PqKuCzeX3DPWeoW/A8VBeQhTnuA/OJiEkjutSNx2HpqUqqz/iDGFglI/pdI+QgqooEEIhhEUBKglGa5I0wXU9dNegGWCw2kA3sBKxL774PePJhL/45V9w+fYtQij2xyN12zOZnfDmzRuUErhBbLXaWtMcCsRg8BwPbQxSwyjJqcclbdcynS+oDkfaruXsbIHjeKzXG8LQJw49sjTEVRLdaCZ5ZtVA5R3z+Ywky2lXlonqui661zz/7BOu310Sej7jyYT7u3tW9yvG4xwR+kzmE/woQYiaZJwwtBX3d0sWiwm4Hlfv3lCsN/TG8MWLbzhbzGwoozfoARxlPQZxmlPXtVXqXL5nNpszf/IRpjmgtcD37aJrm4ZWG4q6pWkaiqKg7Vp83yHwfJSTU9cVw2ABuH3fPXTwhZ3OOA5tV+MolzjKkMraC2HNfrdjQOJ5liDT646mrths7wkc39Zb+p62rZBihufHSGFJjcfiSF1pyuKA6/7h//jvr8N/d5FqY9jfvqU7rBiaEukF1mOeTXGEscFXMyCMZldVrPZHWiMoDjs263vWf9jYAwzKalqSjCyIaNuKwE9p25LF6SPiKCQMI5q64fb6Gtd12O73KKlww4BVWfHXf/XXCCQ3d0uiJCJNU5xOs1wuGU/GVGWB1APffPEFXdvQV5W9qbp4xPzsgjS1Wps0SvFOXbrBEGcZ/XrFar1DImibhv3hSBQEXN0tKeuGxWKBaXq06SmOJZNRziAcRuMJi/MFuu1pq5Lrd+/xXY+LJ08ZJBwPRzCazWZPPnlMXVU4foCQgnJ9JBxn9ENPtanIpzNbv+57OqP5sz//U6SyMoqzUxv43u02fPfmLZc3t0ynU2aLExg067sbivUZDJrdakWUjUjSMcfdmkF67PY7iuOew25N19b47ujBZBgDBjP0+J6H57pgBvuhUAZt7FO161qEtNWSYQDXCxnYsdsvGY9OCMLYIkHLCs9x6bqGMMwJfB9jDE1bEeYjpDR4vosUNkdqhoEwiBDwwPX6gEV6uL+mPe7pmyOu55HNLgjTMS4G3WuMEAgxsDmWXN0tOdQNSnlgDG3borWGAYukQdi2pu+DUHhBRJ6P6HWH77k0DyjszgzWN+8mVFWJ63r4wYyPnz9nOptx9/6SyTjn5vae1faAwEGLgWK3Y5YnvH7xe77/4XtqLVF+gCMl4y+/4Ceff86zH/+U+WRON/QUVcnyfonr24Q5EnzPJ44jAt/H9Vx6rRFKURQFfduSRiF90+F6DsLxcJTihxff8PjJE5quJ59MGGcZdVXgBwFPntkLjzRLkTiUZUFXNyAFddsyFA2uGxD4FvImzcCA4P37KxgEddfy+PFj3l5eEwQuSZzy/vYW3XZ83Gu2+yO+73K2OGEwnf26VUE2nTCdzymKms3hwKEo2e9WdLXtEfVNjelaVBjjeS5KRTiOixIOUogHcbC9YR809LrDDINFAZUHdA+O8mi0pq4LBgHKcYmikCxL2SxXdF3NKEtxHYHuG6QQJPkUzxeEQWTPKQ/aIt8LbLP4QxZpsbnmsLm0oY/ZE6LRHF1X1F2N48eEUY4Byvsdh6KmalvyPMQYjVLSpl0GyW6/s4Nk3ydNc9quIQwiJpOZrTb4AdkioW9aVnfXSCUZ5RPu71Y4nvtwc9WhB0P7QNIzDBx2O5I05YfvX3O6mCOqI2/evEErnzSJmZ6eUzQD7959T/ubXzNdLIjSEfWxomtaquJItWk5e/zEth9d125J6tY+UcxAVzV0QlIVDQd9RA+CzW5PdWwJowDHcxkGTeT7nJzOKQ8lZXmkOOwIInvVN48SBq0ZB2MGJHc3dzR9SzpbcFgfaesS5UHbVPiBS56NGOUJpu+Rns/7pmF7OMD9mlev35ElMZd3d+T5iFk+Is1H1FXNfnVP07a8f/WKojhwbDsG4bHdrh7IdtK+mvseKaDTDcpRDyd8l7YrkRKiMEY5Lp4XIKRkEAPDYLccXddxPB5ZLu8pyiPnJ08IwpDAC5HZiFGWWsaXFtRlRbyY4Qe+zZ4GPq4jaOqS0WjEdrek62r6ThGMPrDSvL+/hKEnTEcEUU5bHunbDtdzkY6kN5qiaqkazaGsEBKUFNRtTRgFBIFH3wFCciwORF7CZDrn7u4Gzw+o6wKpFEEcMpnM+ObFCw7HA2ePP6LrOvJRTq97gihmfpJyf3fPb7/4gjRNqFuNG0asdweeP/+UTx8/4lf/8H8hXYdZFPInf/V3ROmM3X7Lbrvk7v4dh/USV9mhdFEWtH2HdBWr5R3T2QzTO7RNy36/58c//pQ4TnB9n1FunZv3yy15lpOnCU8fjXEDj7ZqiOKYzmheff+Kzcomp6LQYzKekaYR7173LM5OcYWDnwbEo5Ti3T1NWeFHCsfz2NwtOVY1g9HMF1P22z1SDlCbB3V7Q1nVjKcLlPOwFxwMZhgoD1v7c2mDHwSIYSCYThHHI8vtkc36jqY62j/qYFBS0GuNfGBqDQ9g28CP0MbqwOMgxg88HMdFSo/BGOqqomtbjscj7y8vKQ47PBxGM4v+lEoyGs+4v721XPy2tQTtOLSCYs9Of3bHFbPJmZXEuR6e55KmH1jEc5QkTqaMZ48wXU9d2ZxkGCcI6bLb73j55i1X92uW6yUfffzcmkRMi+t4dG1LENoA7ezkgrZpuL+5pmlrptMZfdfaA1dd8eqHHzhWR55+/JyyqKjLI0kUk2Yp98s7Vss73r19Td327K+uCeKUKM54/tEnPF6cUO+3bA9HLp484vEnPyOfniPdgHgQnJyc8HJ9x2a3I4hS6q7juNtTVSWdNoynY9brLaM8xXMVYRjiuT6OEtRlyQZDeSw5O1kgtH3tCQH3t0vu75dMpzn7ouLy8pLD8cDN9Q2m77h49AgpFGIY+PGPP+XR2SOeffYJnh8SJSGOJ3Bcn8FIqiJiNB9zd7ejqhqEYxePEZK+M8znC27vl8T5CIeBPEtJ4pg4CgjjhMnJGVfv3qD7nvF4hBIa6cesDyWb1R1SGNt96ix6vG1rhHJxIg8hJF3fkiVjfN+jKPYMuqNrGsAejIV0gZ5hkHiuT10dKQ4H9vstYZbiexYnOR5NSPOY8tgixYDpWvquIQwCxqMRaZxQ1DvbAFAztLbUlKY6fNgizfIp49kFg1BUVUUYJSRpih+PqVvN5e1bvvjyC25WK6bzBa6jMLomz8YPJ96etusoigNNZRmVjuvhOxJHKjTC9shvb4nilNOTCwSC3WaPH/r2Q+EoBm0R2rtDAULRdgPNZocXxCzGY6ZRxP/xT/9AUexJJnPeXK/43b/+luef/xxQOF5MNplz2B3I0gP7457NcsndesP4ZI7r+Rg92INC1/P48Tlt3dI1JdPxnPl0TOB7eK5n98tKUpQF96sl37x8yf0/3rFcrtgfjtRt+2APdLm+X3N7e8tgBt6+fcv/9J//M5/+5DN6IwiTgDRPUI6g3G7xA5+qqBhPcw67HftNiRIGrRwm4wzdGfIoIh5ljLOc2dgmxPTD1urm7Vu++vIL0jBA9o9IZwvev/mOu+srhr4miiKMsTgdhAUPd12N23tI5YI26L7Cy3P7am8ruq5GYyN4TbN+mIMatDFkyYiuqGHQSAYcJRikT+C4zKZzluYe02uEMIChqPbkaUKaJGRpju4a4iRjt71HDIL95v7DFmmUjkE6VHWJcl3SfIyQin1x4O3VDd++fsWhqoiSmOls8kf7W+D5dIOxQ+uqpqwrAi8gHU3wwgjfC2m6Fj+M6Durq87GY0yv6UzH2eOnbFf35JMxfW9YLu+RYCVerk+SpLRdzyTLOF9M+eaL3/PFl//G/fU7vv72JcdWcz5OKco9k7OnBKMFQRBTVkeQCikdlBT4votuO4rjkcl0iufY/WVTd0jRIYWgrEt+9ev3/IdffI4WcFiW+GHM7ngEMdCajuv1iqatOdQVyrV3266rWK1WHMuK3fbAfHLF9c01r777nrNHj4izBNNr6rpiv9lzd3tHnMTUWxu98zxbvbhbrkg8B9/1EL7LLE55/PgJQeiTT6e2Glwd8Q574iRls7ojTRKWmxVGSOqysBYYRzJ02uZ2HQcQKClxhcCVLnroMA8LTgpBq3sGIRhkjzYDRXG0cmLp4gURru+ilD2E9V1Hp23lW4qBcT6iOB4YjCEfjfEiH7RBYuh1by9+hLTjqOOGZl/QDh/ocXK8kLY39EaQ5imOG3J9f8erd+94+foVm+0BL4hJ84xxPn2A9kNVl5RlYfWJbUscp3hK0Q+GrjzStA1pluP7AcXB/iBtXVFVFdl4SpamrO/vyPIp1fGA73v02ljj23hKkqRUx5JRHHJ3+Zb/57/+V+7vbhiMYV/WOAL2RUl/+YZXl5ecf/Qjgr4jGCX4UYJ0fY51Qy8EThAQxhFdb+h1jWk7Qj8gSxKi0N7gnJzPqLuWtulRvsfvvnxB3bW8e/eeq7sld/dbJtOMIIrJ0xzf9fA8yfvLK8aOizYDVddyt17y7TcvUFKyOH1C1/Yc9rbKO59NqZua4/GAkYMNknQG03ScnV8QxyFSKEZj2zkqN2s83eKenFKVNZfv3oKx1rowDBjanqE3lIU9tApj6IUd87ie//BUtUdQx/MRRsIAg+7wXY9GSHTf2jqKhqYpcaSLUDY653k+SZYhHflgEVEoN2AwLUoJAt/HcRSTyYTeWH5r1zXsjxYc4Xk+QkDgRRinwXU/cJi/O1Ycy5J8PEX5OderNd+/e8e791fcXN9SVhVRkjI/OSVLc9ANSsJ6s6ZqGgT2k2xFAyO8KCHwA9uHEYK+qS2lTQh22w3uA3f/6v07dvsthoGutnz1J08fMx6N8Fyfqiw4OZ2zu77k5TcvePv+8oG83NFpQxw4lEXNobpGhRk/m8zZvn4FmUu5XYN0GE1nGNehbBqqY0EQCaqqJAp9yrKgKgsuTk8IA5eqafjq6++5eHrBi2++5f31NT+8fI0T+uwegiKBF/D8Zx8zGWWcnp2gm5br2xt+99vf0bcdh6LhX/7lN3hS8uyTT2j7mrqylsEwCuja1kLGmpZjeWARp1xfXtIddgTep+RpzvWb13z5b7/m5vaWu5trFtMxv/wf/hPa8bi5vmQxndHQgdaMFwsu313iOA5xEKLNQOs0KKGQXoDW5o/zT2N6HKEwfffHRR0FAVU9UNQtnTb0rR03BX5IR0PblijlEAQBShoUBtfxHm7zJKPRyF5qjMeUTY3ruZgByqqkayviZIQz9Aymw5gW3/1AS/PtvRVMTf2Yl29est1XFFUDQtF0HdvdDtf3iOMYhEA6Dn3bciwLurYjy8f4XogetMVBJhme63HYrLi/u+bxs08IwpjNesnheCSKM9q6Zb2+x/FtQzQIQ8a+R1vVyMyOnVrdYfRgZbVNw/ZwpG97MD2BErSdpu4Nehg4O5+htOHsdM5kFBAnMdIJ6JTDcr+zsqvEUvRcx0EIwfX1LUkUkqcZTVkTj0ao0Of//eff8OLFNyhPUXYNoeNyfrrgk08/wfNczuYnxIFPHsf4o4zAVeRJyG/+7QUvvv2WY1mzPey4u72j7zVxEBMGPkYbHMfh+vYeN3BJZGobqHXF+WzOJJvym3/8J/6X/+1/pTEGYwzpaMHt7VdM53Mmj5+y3iytMHg6w41CXMfhuF9hdIfrKjwUga8Qg0JLAZ5L5zl4Xmy7+oN5OFA1oDWOAslAXRfUnQ0HdW1NXzcI5dCVJcV+TxKd4CmFEsCDvt1zQ7LUJY0CxnkO+wHX9/Ae0lPCVUS+3RY6+Qy3bwjiD1ykq82Sx88+41A1/PD6LYeyoml7lrfXrO7uWe93nF6c0Xct+/2KPA4ASZxmhEHMcb8nShKrgRECIQfEYAf8aTbG6J6mtn30sqpIs5y6LKyXqW3ZbjY8efyEcZ7Sdz2u7/DD99/Ta83TZ0+Q2KdfWTfotmXoDQzQDQPtMJBmOWeLBbrcM8kCkthS4cJszL4sEcYiD5uqo+06gsBKsEaPM7TWnJ0v8FyP1XrHcrXiixdfc3t3TxQnOK5HHIYsFgsmowmuaw9fUkqkVJjBprX0MPD46WNulkuur96zLQ68efeaJAy4ODmhOJT4AQRhwHg8otOaZBZzfX3D+XzO0/NHvP7ua/7hN7/Gn53xN7/4BcVmzbe//W+cP3pCMp4QxhnT6SmOwh4464bN7pKuqZEM+J6H4/gYozHDYI3Kjk83gHQCvIcSndF2fjpgGIR66PDXHA4lQ9vZHER5REhpmQl1beEP2qAchVSStm3wlcL3II4iwjCm7nuEsEyoJLExTtdxEANM0jGnsxmuH3zYIp2fnRMmKdc3t7x5/Zb1fsd6u6UrK9bbLdk4ZzSeUJR7In+CQLLeLu09cNuQjsaWFaSkTcRow3a3YhAKT0j7VGwbpHI5u7gg8AN+/2//yu3drWWH5jlRFNI1PXEU8v7dFV4U46K5ubvFHXq6usKVin3TI4YBPQwgJKPJmE8//Qyahokn8BUkoylJPqYDdvsdyThDHi20QGCNGMX1kTgOCDyf4lix7Pa8+PIrdrsth2MkC2sqAAAgAElEQVRBUbckqeTs9IzT0xOydGQvI7IR6JZBG5qmYpSlHBuN7jWjLOPi/IymLtnuCu7v96jPrapQ6562NdSHAjBgkwvErk+gHN6//oH/8n//nyRnz/jzZ88Rdclhs+Xs/JTZYs7F88+4X98TeC5hEBA4tix5/f4VSjc4SjIbTxHCeu3LpmUQEkc5yF4zOOAHvq2qC4OjPLqupK4ORG6Ih0AMiv1+Reh7CDQSu5d3fRfBQNNVuNIhcF0OgwZhYRNaN+iuJvADosDlZH5CmmWAAt3iqoAg9AnDBPHvGPH+3UV6cvqEm9t7fvWrf+GHN684lhVN26IfmE2LxYI4isjihFGW2MpE1zIw4PoRLgN5PkI+qAXvl7fMF2cwWLfkerkijm0H2/cC3r99x36/4+T0HKUkP/rsM55cXKC1Zrc74PQdbdVgBonvBpbT5Lk8PZtybDrqtsFxFYvZnNPFjOZw4JPHF8znU/zAJ8rndMZQFNaDJOMAoRzrMVIKV0mbDOp7PNfj7eV7mrblN//6JRpNVTWcLOY8f/6cxckJcRgznY0Rg8RxHJI8oj4c0W3P8VgihCSMYvLJmLprWS1XCAy679hvdxxGGUIp1qstTd8zmk6R0sGTPqfzCy6/f8H//F/+d168/IZfCJdJljC4AQfT8WxxRjyekownVFWFCjR5nlmwQxDgKOuHypOULBthhLFxy+PRXveicJyBwXHsguoaGtPhui7CuJi2pmsrlBA4wormPJESuJIgilGeT1cXuOoB8OArPFfhSIE0hsDxcERH39Vk4zlxFJLEOUHwhxtJO1cVCvSgceQHLtLlZsu//vY3fPPyO9ud6TR1bT8Zs9mUUZ4zGFsiU0oxAJ7r0WmNqSorBBAKIeB4PJJmOYMZqOsKU1peuu97FGXJfq9xfQ/zIKSaTqf0Xc9+s2V4+PTOJlOk5/Pu8orN/Q1DWzMIxTiJ+fHjE3Zlg+N7jPMxk1FOKA1Pzhd4nkMYRXR9S1M21LoFRxBFEZvNDs/3qKuasigoipLHj0/pgTdvL0FCZ3qyPOPjB5Xh4vTkwURsC22e59F3Lbq3ozTdtzR1ie/5NkxSVJxMpzx//pQXv/8KqYStdHctrhdSdx1tZ2zCSIMnJF195N1qx9WxoTruubt+jdEV8aPPyaKM7W7NT//8LxBmQAlBVRaIoWM+X9DUJaapiaOASCiiMEQ6Dhphswhl+QAxFggnRDgKz/cenK0S47goL6CrC5QSOMpWWKS0CavpZIzjB1TFAc91yJPE3s4FAVEU01UlQRDiKA/X9RgnGW4QWNJzXeF6IVpITNez3+3ALInjlNlHP/7/v0hffPs1b95eYoYBVymCMGA0ykjSlCDwaeoKpYTVLA6aJE7wXI+r63ecP3qGo3yOh629dkMj8KibktF4zvLuitPHz+i7jkkUI6Ti9cvvcF2Hk5MTLi4ubNe76ynLgwWhHSr8JLO12JM57394hfRcTs7PiOIdVVkRRBGjyRQ1aBylaPseV9vil+lKtBD0ZqBpOtza8k+LsmK72RBEIRcXZwwDFPsDSHj95pIoivj4448J/dBe9WqIYxflKMqyIPAdUIK+NwgJjuNRDTW9MXS9ptctQkjOF6csF3e4foBwFHGeUZY1URIRofB8H9lonK5juVzx1au3vH31Lc1uz+31JW9vbuh/9yU/fTRnmiUsTs7Yre8xbY2jHJqmZ7neguPTlwfGWU4vLFJeSkHoxZhBMJiBptX0QiM8hXA9Bt2B9q25zpHoTqGFIfR9Ar8jjiJ832OUZszHM4Tnsby/Q2j71hEMOMruQ3tlNe9SGfIkww9ieqBsGgajMWVPb3pcIdltljR1yWI6/7An6f3NLZvdln6wcbyzs3MC3yPLUpqqsqW3bIQSkkFD1TR4QcB0eoZUHs0D0zIII1xs4Hk8ntNrg3QsptDulQxd0yCV4tHTZ4zGI1bLe4a+w/d9vnrxgueffcaTp8+RjsdGa4uEcV2a3hAkiRU/HHaUxwJdF6AUUinSLMfzffwwpteGRndUdc305JTV+h49GAZtiOIQ3w+I05TDds1xf0B6LrOZLbuNJxNCP3ywt9V0XcChs74npSRRFCGlYr8/4CqLHR+0fcoJ16XW3cP+K6TrGrb7A1eX13hugHA8QKMEmK7FDDB4EZfXt6xvb/GF5rA7cle1fHwyZr/d8Hd/+UtOTs+5urqiKY44SpLkOWFiFZlpGNA7imNTcygLBCCFxBEGRwm0FLa3xIDjKugdBtdFSskwKIySCC9Aa42rsFsJKRllKUnk02mBa0cAOMpBAAKIwhA/ju1c3fHwg4jaGPbHPXGY4Ls+VzevKYsdo3hMVZX0TfNwBfsBi/Ty8gqEJE1S+xrvGpq6REpJWRxJs4jB9DR1RRDYasXhsKNqCpTvI6Uiy0ekScbd3Q1SSqoHXbbWNrBga8wFh/0O3/cxWlMXJVVTUW4PjMc5T548e8g+Dkj1MG8rG3w/YTw/Ybde2yCEnzCOc9JsBEOHVAovShmMpqgr603yHKRrrwHLomS73ZLnGdoMjEY5TV2y2+7xAo9Ow6PHT4mTiK7VNt+pBxxH0TQWzS2lQpWNvYPXFS32aRIELm1VU9Y1fuCTZSltFOK69vTtKMn85IRj1bDZFTx+coGrPHrZ0h4LVrfXvH/3Ct33SE+xLVt8AaZryOJTfvlX/5EgjpnMF9xevScOPFzfJ05zhrrBU2A06L6ib9sHnHgHQiGHHuiRQqIw0Pe4UoGSiIc5qtKG/uHGzfMcxvkYNWiSKEagMX1PGvoYI/FdB89xUdLe6ydpgOf7VK2hLgqOZUVZlHR5D4Pg62++oWsrLhaWj+oKQd0VH7ZI9+WR87NzpLR3923bsFlvuF8umU6mnJ2fEAQRw2Bfa7ppKcsDk/GCQUniMMYPAoriQNt2aKPp90eyPMdxHJq6pkEwmc4wpqcuS1trdl2cruX8kT1A9XpgnGcUux3r/RVRltqUeOAjZG6ZRoOhCiomswltVeE6EV3bU1RH2rqy+6G2xk8yBjWwWq65v10SxSFN3SCkJEoiri+vWZxM6TUo5yFa2Db4QYjj2D1VXVvwaxRFxLFlqJZlRRx4SOVwLArqxh4o/CDAcewpWHeaPE/pW7tIu77l/fU9eRozGU843K7QdYWvFLc3N2z2Ozo90PYGoQS+q8Dx+Pu/+1uefP4zq7Fpa5quJopsBcNxffrNFcq06K7B9B2m03R1y/G4x/EiBpu9t09AYRCDrbwo6SJQaC1pdYcjJb1pScOYzhnAtDhK4YoB48Lkod3qOgrPFYSui+O55NmYdoCq2FJWNVVZU9WlhZO1DTd31xapFOWIocdVDvGH1kfmizlSwGazxnEdHClpm4bwQeqVpAlJFBIEIXVVIYD59AzHD61KprW1ha7vrI5cGM4XZ5YH1Vl9ysWTZyxXK8qyIHR9O8MLAnylqIojddOSxAm/+93vSUcjyqp9sDobmqahOuxJksCmfDzv4fsw7PcH7q7vcFwX5To4nktV1UzDEM8PGDDk4wzHUxz2R+bzOcu7JcfDAc+XJOmIJElsrdkYuqrmsN8zDMaiGcVAEgf0XWuhtk2F70lcKanqBsmADi2tI04VvbZVm8k4Z7Ne4QchYZxwujAWDKEHmsMB2Tbg+1RNZa8SEezbniRwSbKc//GXf8lf/PJvQDkUuy2+55EmKVmW2VC5Jxn6hr4pLVCsqqiqI01bWy1m19vhvfTwlYvrhgxSIhUIFaAchTHQeh5dU2FMg+4HgkCBdol8nyiMUF2H68b4novvB/ieayUbQYQfxlSHA0VVs16tqarqjzrxru9xvRCMYXfc4SmFxOB5H9gWnU0WLJcrgsDn/NETis0aO4aUhFHEdDLFd32LWwGbfNKasj5g+oGqLAijhLotGeUz4iy3IdumwTE9fd8/8InsFqIzPY5ycSTUXU8YxwgkVV2wP+wpm47P/+RP6JueAc3x8j1l27C/2+M5kq5p6LuGrm4oq4q2aXCUVQQOUqF1y+LREw77DTdXV2AGOq2ZzMZ2EN3UZKPEjmdcn7br6HuN0QYYGIaOrteWxtFLDscK3+3t3NGx6SIpKkzXEvpWCDYIiZ/EKMehr0u8IMQRirOTM4IgIUnsE7nc72nKI7o40joOp9OMpydzrlZr6uOeOM/4yaef8ic/+REnn33O+3dvmExGtE2P7wdWRKsk3WGLMtpmDdqSothT1sc/Tk2E6dGDwfEdHCXwPcUgFUj1YKxTDCg816X3HLTuqJqWwAsJ/YzIt7nQoqzoBonve8SBT5bm5OMJBqjahu1ux3q95e3lW4ryQOiFnJycIhCkcUJVF9wvb3EdB6M1vflA9ON+v0ZKGwBxpGRfHoniiK5rGY9HXJxdIBgYWoHR9pfVFUeCIGZbb3BcD933uI6PUg773cZSkouSYTBMp3N7++C71HWN43iMp2MGY9WBXd3z+vVrqqrk9NEFfWf49sVXxHHMaDpHKpcsy3j39jXX2y2OI+ialu1mT9u15HmKkIYsDanrCuk4dG3P29fv2Gx3XDw6wfSQZSPW90tC32WUJqBsKEQoay52Xe9Bg/2HX5d9KhyPR+oH15Hn+TRNx9Br2593HIZe8/+R9mZNliTXnd/PPTz2u+XNrfZCN9ggQYIgIXJGtDGN8UEy0weXzTzIZHqREUMS3ejqWrMy7xp7hG968KhCD0YAwdI1q87s6rTbNyNOHD/Lf4lUTNcNoZTxjqnrefLsCU+ePKFuO85VxcV6yf3bd2RZEYTY7t8zNCf+/q9/RpoHB2PpDP/5P/49v/pP/0iUJFzfPGJ5dYWUkrY+4IwLNOfjO6T9lN0DltNZj/bBxFhgkFFEnsTzhi1IjPswtUQKESQZkxijFEPfU+Yli7ykKEtSFeHtSKyCpc4iXnJ1uWWxuUTlJV0/0nQVu8OB+90d+90HJJ7r9YLH1zcByqgUKoK2OeO9oJ8M3795+2VBWpQLvLesNxe0dUtV1UjZcHW55auvvmZRFIxGMww9RVEyDj0ikoxtg7eO9eUVTR08l8ZxpDqfEFLStzXjbPWd53D34Y7VcklcxJwOB/o2IKiiSOEjEFEQYtVjjzE6cNnHgTRT7O736HHCIzhVNf1sjDZMI+OpoiwLyk2ETFMuLjYcz6cwLlER+4cjL16+4NHjRzhjSCLBNFnKi3kr4j1KqTDgFiGjC2ExeqK3DgQ4p1mUqznThhGU1pq67ZBAuSixesJLSZRERJFis1xjsHz7/WsulgX9GLKV1hYigU8ztBBstxf8x78JJl+Jkvz8l79CFEvq85Gh7zBjy9WTJ6zXF6RFhtU9sm/QRmOMxuqAYnIuQPDCK4LZ7DbNcvIsBwTOe4yzRCJCJTFRFGGjiDSL5o5+gcMxjQEX7JxlsSi5vHnE1fUTvEqpuzasqbsO7w1FInn55AmLouTF4+e8eP4Vh/rIR+kpZszCuW44dwOnQ/VlQbrebElVwv7wMGe0EYmlfPmU66tLxmHgXB0xzjKeTxSLBVIotB1Is2A109Q11gUAhfcOPWk2F5f044CMBIfDDqUiur7DGsvl1ZbLq6/Y7x4wxtL1PUM/8vr1a1QU0bYd0yykddrvEDIKSsveM2nPqWpmt2FPJCOGfuTuwweWyxXaGPTUM44jkQxudWVZBnl0ITmeK4gUrq6J4zS4ZMgY78OYRo4Sqw3eBhZlmicIoZiMI1dBzltrh/Bu1hsQ0HkWixKnLXjDalHy9Z99RTdYsiTmJ1//lA+v39O0DVEkuX36hFY78q1mGnpUknJ5fUO5XEMasp7R4dTK0wzrBZPR5EmG7SpiM+K8w9iwIjazN6MQEpzHz5RlgEhI0kggIoXzoI0MxmVSEqugJXqxWNIJiYoE42hmafKIokiCjeazl+SLC85NR93coYeBIlM8vb7kIkvo244sSbi5umGxKBDCoLzm3E0M40jV9Bx3ex52Xwh67ruaQ9fz7be/Qalws7RzxHEaJHSqM21Xo+IsiJutNjR1jYhiIpUw9C3rzQXeOU7HwyycOpHnOR74+P4tTduyXF8Anqo64aWnaVru7u4wk2boB6xzNG1obuIkZT+DoI+niqvrG65uFgxtG1Q3pECqmOPxRF1V9GPPbXbDclUSyZiPh3vatiFNUq6vr7m+ueG43/Hw8SPjOFFuNkyjxhORFpKsSMKD0Y5YZwJiKQ57d+c8caKwxmCMnA3PJoSA2CmKLEF4MGMwh/VOkCYZV7ePqOqBRV4ivOfhYcfuuCNNUrLVEicsyXIJSuGERxZLiGOGrqWTgq45s91ecHV7SxRnZIsl0zRB2+Cswc2GtNqaWVEk9PNeuKB5ICUKiR47XFlSFEuGqQerGccOh6co1pTFgjJbYMYx2N5MQTd/tV6xvbzh5skL8vWaUVsO+wf0MLAscxaLW7rqRJPk7MRHhANjB/quIhJQ5jndoBl1z+5wz93Djv3+8GVBejwe2O92PHr0CO8l7969JctS8iKjbiqmoUWplGEYiJKUtm3R08hydRHExbzHW0Nd10gh6NsaHwnGmWLRte1sq72lawJteOp7mnONEILt5QVDP/Do8WN++9333D5+Qtf1HPYfmYYhUIa1pTqcWF9c8PT5C3YPD0w6SL1oPdL3I8fTKTA52zPeO6JY8fzFc7ZXW4wZub+7D1YwIqjuLcolxnmMtnTtiDWavgvKHUJ6hAwiZmW5QPjgmzlOwQHOTBoZCcp1jhCSWEWkqULFERGCq5tLJgvv3r3n8mLF99/9wMeHj5zOZ5w1HE8Hnr78CXGWoZKUc11xPJ9ZFDf85OVzpBC4q0vKooRI0tV7VJyAh8S0SDNhHXgkfnalEwLwLgzvRcijgfV5ZrFc4xFYrRnG4Ko8jR12GPF6BGcR3mFMUCq52j7i6slLVpc3lKsN/TRwPOzRU8OizMmShCzL2N033D98YBh0qIu9xVhLnqREUgVqijYgYNATTTd9WZDuPu6x3pFmJW/fv2UyhlLlWBtkdELF7cMc0Hmq04lIKermTKwSBMGVt2kq8qwEKUniBGMtl1fXFOWCc3UKta/1HI97zqcjl9tLikVJXTXUTcvQd0yTZpxG1qsFeurxi1XQzsw8KlbEScrH+3ukALzHO4NzgV+TZSnn4xkpwjr00eNbtpfb2cY6YRpH6ronSjOM9mG9KSTeabwXs77/xGSmsNvWlkgIpHA4pzHaBKlu54ijmCzLQASjMBkphmGiFAqHZ7FYcjiesVZz+/gR/8e3/4Xd8cDHu49cbFZsrq653x+4uQp6qJebC64uL8iSmIe7D1xsL1ldPyJfLsKp8v1vIIpJbU/kRiRgrUZPA9Y6vPfzdZAgQn3qgWEayESM1Ya2qei64JBntAljPC+wJoDTF4sl8XbLcr1he/OYcnNFVCwQeBgNaRKzXiwZB4PVE+/e/8A/f/svHHY7sjifxSACDcUVoR7Okpib7Ya6ueXt1Qfevrn7siCtu4ZIRrx5+5rdw44oUiRxjFIReIFHYowlTcMgVshgf6LiAoFgGDr6IRD4nA0QujhWNPWZi8uvePfmDV/92TcUxYKurhj6AFdTcUzTtBjniJOYqmk4HE4MWqMiRZYlvHvzjutHNwx9QH03bc27t+9x3nK13TKOI2VRslktGCcz+78LkiRmtVxTLlbISHI6njhXFVGiyPMUbS3DpJHCo1RO03RUVY23NoxKrCYSkjiKGIeR3ju0tkQyAgFJpILvuxSkWYqdNDqSUBSkaYaMFe/ffSCLRXB1Hkb6ydBPE/585uL6FhVHVF1HWRRcr0uEs8RJwThF/PbV91x3Pd/84q+QkUSlKUYbZFch9YjRGusczku8Dw2RdwTJTATCuxng7PDeUbcViZ4YhhZnQ+JJ5sbJTB3rqysevXjBYnNBtroiSgtQUaj7dR+E5rxk6kYOxw/sjifevv2Bh48f6bsuAHHyPMjSFyVOCKTzrBdrIpVxblquLtdfrgWVpYFKMU1BZSRJEqRUQXFDhKMkUipYp3pHlmQgI5yxeEGA7XmHRzL07exsEXF1fYWzluV6yc3tI5quZRhaTvsD25sbZBTR1NV8BBnqtuHdu3ccjwe0dmR5gjMGo6cgr9NO1E3YVp0ONRLBcrkMx/QwcvvokjzPwFnWqw1Pnz0jLwq89+zuHzDWEicJ1vmw359GcC6Y8FqD0RY7haXEOA/y0zjG+Zm/LiCJU9I8wQnBpMOYR0+aREq0NhyPJx5/8w1eSOq24ah7Xr1+w/u7j7z+/hXGG2S04HAMtJntamK7uSBOYorVitNhzzj2DMPE0LXooceaHqRA6AkxtHhrwt7feYwL5DjvHW7eMXlvEZ5QlyLR0xSYvOPINI2h40+C8uFiuWJzueHJT35Gtn2KjMuQhXCAARxC5aANbV3z9t1r/uU3v+F+f+Lj3Wuki7l/eMDZievra1QUk/cj2hwoU0WepWSpDO57VuLdH1Yo/aNB+vVXP+Pd+zchC3qLNRPeW2IliaMEUgLzMo6ZxglkHNaHMuJ8PiOjiDhUBGRJyv50wDvBxZWiaxoePX6Cd4a+rjjuj8hIcnP7CCEkj54+4Te//ufwiyLQkyHbZmTZTMtNUk5NS9X2XF6t0WYiSRTb7YYkSbi+vg5uwH1PlgVv9tV6zfMXL9DahPrZaLquxVpP1dYIoUhzQ6xisiRmnDTOGeJIfm7gwnjHMSkFQmCMJlZRkEn08ayXZImUxHofYMzGkecJT148I1uuMGbk1W9/4HA4BL34WDI1E3XV8Px5gspyHvYPlHnGovgq6CTNQJiL7RYvI+IkOOZhG2LTkfgJ6R3OW7QxWAsOiRMSIRzSg5/FcwGsHYlUgtbBWtFoQ5LGZHnC7dNn3Dz/iuX1c1S2AfEpTAz4Ee8MOI0ZNA937/j1P/0//NO/fMvbDx+ozjVNdUBbePX9D0jvMSbozxoRAC3rRUGapkzWcjofOJxP9MMXuo/sDw8MQ89iscBYz8PuzKMsRUUxQkqyNPjQS6XwwiMjgdYjdd+jVAwerLHoSdPUJ+I4YbVa0TVtkF6MEw6HA20TvEmvzC3LcgFCsnto8dZR1Q3jpHn+k0DEOx33AVySBy16YxynY0OkBFKEz7RYLkiylOXikkiF7ntZLlhfbMmyjGk6U1VVQCMdzlRNxWQMSsbBV0ilGD0yjsFxOFEC7w19H5A6ngB1Q0AkJcbaMDGIFXpWd07TlCQVjNoTS8miyLm+veH71x/wxpPlKW/v7oJDyf7I9fUW7xwPDw+sNxcs1xsOpyPJm5i7d++4vgpy428+fOAvfvYNQnqGKbgmx2MH3mGcYzQGYwMPyjsbUCY+AuHDpHQ2uxUyIkmy4IQXK8qrNTePHnP7/Gcsb16i8vUcnJ8y3AjmjB07pqalPjccjmdevX3LP/3rb3j1wxv2+x3NuaOqznTDxN3uwKoo2Z8r5Ls79ueKIsvwN9eUZcW5PfOv333HqzfvEeYLBcuctSyXS549fcG79++wzuEFnOuKzXqDIyCNxr6nWG1w1hFFijwv6No2QPKkxFiNiAIiynmH6XuGsUMqSVPVgVU6jBSLBatN8LWvqjPaTEEVeRi5vb3BGkuaZLRtz/fffc/FZTAGWC1Koihi0BO3t4/Qo+Xnf/lz+r6fGaAZy+UGIQX7/Q4pffCJH0b2xwNVXYdZqIqx1iBVaIK08URS0HpPosJnNMaQJHHonn0I0mEcwvgrtBJkeUrcx2gTOOZehPdGRkQ+6Ajsdntur6+p6hPXl1tub2+I0xThPDeXW4os5dw0AW0VwaA1h/OZWEbc3FzPD35HNHXEusNbi53noN6H08s5h/cCgQvzT++JopjFYsVytaZcLYIxw9UjlldPyJdXROkSRPzjKADX4E2LbVuOD3fc3z2wO5z4eDpzd3/k7dsPvHt/x9j1DOPE/f4IPsikT9ZSNx0qydjPeq14aEbD7rDjn//1t+weDlzlX4jML8ocYwyvfviW87kmTYvPYAaBw3nox4EkSrDGfuZOt21D2zR4Z1FpyjQOaD3Q1sH20TlHkhX0fQ8ezucTeZmx3lxgrOXu7iN6GkmLAuk8t0+fgnPUfY/1nmkYsT4wGKuq4n6WQnz+8iWr5YbLr69ZbtYsygVNW1MuFwgvcFZjdEDiCB8c3qJIokdN1w/BFTnLkbEiEmBsIOopKTFS0A8BnmednXXjwxpW65EkTujGCXM6c8GaLJ+IogDpi/OU5y+e07Utr1/9QBxJNqsVaZ7hjWY5y/ucTif0GGaNy+KGF49v0FPQ67/78J4oinnx9VcgIw67HdYJlrpHeof1FucBLxFSBDIdEhUliEiEzBlLrq9uuHn6gssnz8k3VyTlBTJZzTI6/ChzOmDC6xY/HDHdyOlY8fbtG96+v+P+cGR/bqmalqquOZ9OtE3LZBx117IslyRphraGahjodw/03UAk4FSfWa8uqOqa375+R+4cP3n0hVpQaZqSxhmn4xFtDEWZc3NzRRIJyqKg6xr6tmJSCZk3lIsLhBVhPYrDGgNJjEewXm/p25a0CBrsRmv6ridVCYvVkkgp7t5/IIoECE+aF5QWiqLkdD7x8eMHLrYXnLsWrTWr5ZI8z3j8+Akqisiykl/89a9YrVcUZY7wkup0RDiBGQ1xElD6y/WG4f6OfuiZJk3dtIHuMq8Pe9cF3fhkboz0xGpRhLrNmACgaVpOviZJg6x2mgZBLz3PA8cxR2uNEIJEKWJZ8mdff0XfDXz14hnT2DFMExme7XZLkmcsFgvuPt6jp5H9wz3n4548Sdhcbjkdj/z0xXO21zc8fvYkNG9RQuwn6M9YF+jbTkBQb0hmgduYtCxJ8pK8KLh98pSbFz+l2D4jShcgYz67JM2xKTx4LPgOU39kqk8YA+Og2e8f+PBxx/uPe6q2o+lHzucjdXXCGU0/9DgniVSMxWOtZRgn+lEzjCPDMCGBc9OxWlYM41a6ShMAACAASURBVIjQE19fLXl2/YVBaoym6wJ+sq4a1psVq8WSi/UWKSXDOJJnJd0wYG1QtXDOYaaJJAn8lrxcotSIENAOO5abLcZ4Lq+CO/EwDCDD9uOw+8hXP/2GfuyJlPns3Hs+nWmalsVqiR4GLJ4sy8nSnDQtuL255eVXP2VRFKg4qBh76yjLgrHvOe53JGnM+VxzOh54eHigWOacjjV9N6KnKdSi1qJUip4M2hiQAmtC8GntgrqyMfMxKmFuQrx3jGLCC0hFTtd31HXMerUkFo5f/PwvePnNn3O6+0ASeb77bcTTp0+pqpqjOLLcrBi6Noi4TSOPnjylrWviGLy1lEnMar3h8uoKQdhsJUoSE5zmwIctkkzwOBLvWF9tucwX5JsLyvUFi80V6eaWKP1xIzQHpvhdlIZWb8QNJ5rDA21b0fcmlEaHiv2pomprmj44PY/DyDiMGBuui7Y2COlOGmPDQz3p4O5njcN4z+HYMk6OIo54tiz4ye2G8ks1850x2EkjhQzbIzMRxQLnDf1gieMsKP8qS1GUTOOAEBFZXjCNE3GacTodgrmDEJSLEucd600g8DVNTd3Unw3JVusLvLfU5+BqXCxW/Pq//ZrqfKbpOna7A3mWBW78dsvj26AyfHV9zaIsKGblYjxhXDRq1ldbHh4+ImQYKEvhubrecq5q2rbBujC4D75GwavJ+8DIss6BdSQRDKNBT1PQP7IeZx0yEsRRhNEWj8NWNQvryOKE5twgtOH265f88m9/ie56+upE0zZcPrqhblouLjbUTcv7N2948vQpMmq43+159eoHNpsVL5495WKd8Ojmkpdf/Rl66JBCMPYDkauJbU0kPTJWJCqDJFCxl2lGVG5QixUyXyPjDCGDePGnYPz8TxF+Xz4DUAA3MdRH2qahbSequuN0PnGoOnbnE03b0/Watmlp6gqnNdE8I7azddIwjjgTFglGh5Pq02LBOcc0am7yhMcXCxZlSqS+cAT15u07rDNBiTdNWBQlWRzjrA9P2DQRSTWjYnwY3qYpXkjiLMNYE7YLWR7qQCEROBAeKRVGT0QyYrlc8+7tG7ZXV0H0Xxse7u7xPBBgcRGTnlgtVtzcXLHabPnJV19zfX1LfTqx3W65ur1m6oO6tFQJ2Wya1fUDF9sLsizgXvshpjqfOZ0qulmIYpqmIHLgg6pemPuKwF8S0HcDozZBbc6CcaFOtdYgvEN7j3GQ+ZhhHMFqcBGpKvj65TO++ubPiVSMjyK6TvPq1QcmM/EpA5ZFjpsMLx4/QmH54fUbrDbkccKiXHP96CmTDUP6vh+IJSSRJcWTFyWqLIiWG0R5AekCEaUQFSB/3J0zB6Kbv5OfH8rf/b3HuxFXH+jOZ8bBoSfHuT5z97Cn7iZOVU03TLRDw/G0pz5XQTh4GNDaMg4j3TifRD6cTs67z0H6uwSoyZRgXebEQuC/tLtv+oHNesk0jCwWJev1mqIosHoKprIqCUS60XM6Hri8vOawe8A5Q7laBwGC2Sjs5uoWY21Qn6t3XGy3nI+nz5xr5yzOaV59/x3Hw4lISlbrBW03kcQ5j54+BQdSRfzqV3+HUilpmmKKjL5t0MM418KS3gWmKD54uV/f3HLY79DWhS1RNzBOI/040o8Tk7ZzNxwuop+tXaQUOOmxJviZ2hniBmAd2EGHgCY8dMQxkRQhY3vPelny8tlz4jhFJRnbJ8+4P515+fVzDvsDkzH8yz//Nx7u3vE3v/wlWRJzdXXN69dvuLzaotKEOE2I84IPd+/ZrC9Q08hqveBiUZIWT4jKJSJdQFyCTOeg/PTn94LT9oCBKJ9vfZh/e9viTR9A4F3NefeRpm7pR8f+XLE/NbS9pml7nHVM00hTt9RVzelcc65a6qZlsg5tHMNocc6FdagLLZz3nh/FKACZCk7Qow0Kf18UpFYHSZxIKVblknyRU5Yr6tMB5yxtU5GmOV1bky9WoeP2QQgrswbvPFV9ZtJBc91ZizMaPQycTkesM5hpousalqslb75/xe7jA23b8+Lrl6RpgjVnyvUaZzyTHinKBXVTIYVk5dZEUZBrrM5H8rLAahs8SaPAe4oTRV3VdE1LV1cwd+mnU8Xp3NA0HVbrMCz37kc32IeRmxdYb+eL7PHz9gZvZ53P+cr74NvujEKPA+l6wcV6ydOXX5MUC4QUZCZnVSz5rn3L/rBHiYiyKHjddbRNy3q5DLZEy5Kryy1SSTaXlyRxxGa9pixyMulYLwvy68eIfAFROteYP77Jbv58n2LU4McKPw2IJEUg8a4Ca3DDQF/vGPuRyYz0dUNdN/TaULcjD8cDx1ND1XZU54a2q2nblrZpqZqeh2PN/nCm7fWMERDzSeQ/P9AQtmA/LimUhGWmmEyw+Yy+VBzi8eNbnNEM40A7dIzjvC40E1EUnCqGriPJc1brDWMfhsqbiy3L1Sb8t0iiVMHxtGMcR/I4IU1TmllJI8tLisUqNC9AluWkRSCLff/dK/KyZDwcZw5PoKc01Ynlak0UCyIZcTyekJGkqs7zxsohPMRJhplG6tOJWCnK5Yr716+pqjNtPzAOAZf6yYCCOS8KEVDn3nksQc5SzPNH8emnvEfMA/Lw84DzfDpgiyynXKy5fvwkBDMC68EKSdf3/PDmLatFSd92LJYlwzRQNxXjFHjsm80li2XBT7/5GfuP78mzkvV6w5OnT0gXawQRwlmcaxFRRrCvDqJt4CCKQcR4M6HrA0O9Q/iIvFzhxRlcgBX2Xcthd0/XdAzjxDT2TE5ybnv2xwOn85mmHaj6nrqu6LuOoR84nk7c747c7yq6fgr1O5+u4afn9vdS549eeRwsyM/tMLNNvzBIvXfs93vabiSKFc+eP6bqGpIkp20rxnEgUhHCRTgTYGrGaPJ8EfxDk4RaxAFoYQxdVaOFRCWSSMqwT/ceGTEHjCUvMmQSM/RD4PePE9fXV8HXyUOkohDg2rDbPXBzfUNRlOw/PvDo6RP0NPL+cOTRo8fhM2mD957z+UTV1lTniroJ6HGtB7z51KHPyPr56ffef+qbZ015/7tA/fQzP7pWSSTYLDLwoWY1HoqyZLlZhazmYBo6znXN+RxGNsLpeYYZ6uRf/NVfcTrXOGCxWvLs+XPiWJFlgQp9dX1DtrlFSAVe461FWIs3A2DnIPUhYK3FuYbm4Y76GMzKAtt1QIZDBmM0fdvStZb9qaZtgm35uet4OB7Y7fe0Qx/Ko3FgGjV9N3JqGu4f9nx4ONP305xB//SXAGIkp3qgHzVpoki/NEj3ux1tN2K9D0rDMqBqpA/0XCEEURSTpTltfUIlKYvlmrZtyfKMzjqiOKJra8a+DxdHCCKVoLynq3uyoiRNg8z3+vICM04cTye8DxOBzWaNHkfuP+5YrJZsr3MOHz+ireXq5gZrJyK1pFyURELgtEFKQT/0PHn6lNNBIzBB7nv3QFXXM802cH/E50nSjzNA+HchJf9DIcX8s2IGJczdsXMwjBqlFMs4JkkTFnmOcJ6+qhCR4uH+gVN1RknYbrcsVgsevv1NuCaRoh9G9ocd69WKi80Fz19+Rd20JGnGZrWgXBTgJ9xQY/sKZ3TYyXuBsQacI4rEfJ/gfDqy//COaRhRKkWlYbwWRQozjRgzMgwDVa85Vi1113I8n7jfHzgcjgxDANX0fdi0Ber2yP3uxN1D9ScH6Oeq40d/V48Gaz15HJEnmiz5wiB1Lrju9v2IihXW+NmXqcVjKcol4zAgZISQDqsnqtOeoixp05i6rtHThFSBnrxaX7BYBme56hRkbeIk4eH+nuPxyGa9RuueLFEIkdL3A+ViQX0+8/jpk8C1ahvK1QrvHYuy4Hg84p3g+voahCdSgu3ygtV6w4cffmDoOsZuQFvP/ccH7j9+pDrXjENwYHYuZMwQbJ8yZfiLzzfg0xn/6WLPyeoT/A3vZ3QUXBQFZVkQxwlPnjylWG5C2sKxXC8x1vJwOLDf7zkcz1RVy8VmxfPnzwIGwluWxYKXP/mKWEkO5z1X20s26wVMLUNzxGiNM3bO2hYzBfqMlCpY+/gJZ9x8XXdIHyGijkhJ0nSBF56mPRNHCdZ7DueaDw8P7I5HdscHjseKoQuN1GQtxoTTaBgN+1PF7lDRD+OfFKCScPK4z+VUeHXGMFhLPAnSISJTX9g4CenJklAHFkUKWOIkpm00ZblknPpQzxEgbn3TIFVQkvMCkjTFupBxi3LBOE3QnNHDyDT0LNdL9rsd58MDWRZYqOMQ4GUqSthcXOCl5PLmltV6xTRpbpePaNoG7xz7jw9khaIWgjxNgtSNkKRZisSTZDHeJSyWS94fDvz2+x94//4Oo0NwurkRkkL+j5H4o+/FDBhmjslP1JF5FoAQIKVExQkiCqILSax4/tVPUInCGYtxcH//wLvXP1CdTlzfXPP9t9+ySGOePX/G9c1jxnHg8eOn3Dx+RJKlHPc7yiRlVeTYsaNrG8zkwizShTm2sRozjURCoZ0DZ4LmwWi43+3YHXYkKiCOIhURq5rJhFo0zwu8h1NTc388sT8cOR7O1FU9Ly08TsiAt9CWU9XxcDiHLt/94Xrzd9ctPMxyPnR+/+paH+7B5B2t+cI56WqxxJeOYhhBhkxTnc5cXd4G6ZqmCkd1383wMMN6G3hIwdO8o+9aIhkxjiNpXtBUFWkco+KY3377Pcdd2Aat1xuGvp9/O0Fd1YyTIS8yjJTkZc5quaLre+I4Rk8DN09uMEbjrKY5H1mv18Q3VzMpT5NmOXayGOd4+/o1796+JRWwSCL6ydDZgMTwhIF++BNSqXfM3f7vvfyPv5mrViGRUYSTMmx+lOLm+obHc41steZ4PPLm9WtGrUmzhGkcgp7B4yckKkEbQ57lOOGIY8n7N79lk5dsri7JFEx9z9AN9P3ANA5MeggPjgXnw9ir7loiCVmaU9ct7z/e0fYDMhqYbNA08B5GPeGtJmp7rDE0w8i5bmi7bn5/jRnnTCklFk/Xa/bHE1XT/UkB+ilI49ntxM4PuZzv7+ehCGE05fjD7/lviENcMGqNsUfGcaKuaj7cf+Riu8WYiaauiVQcwLJ5wXJzgRQqcJhOR8Zx5Hw6fbaOPp/PnI5HthdBjKFvaooiY7Vak6Y5ng7hY+qmIs0zykWBtYYkzijygsPugXEceP7yK7xzTGaibRt0PzBME6dzRXK/DwrDaRGA05PmeDzx6rtXXBYJ2/WS87HC6AYF2PkocvNcVEVxqO8+X+bfdfz+946sT2WBEMzKxz2tknTjwMV2ixCeuzevSRYlx6pmf9izXq94917QDS1tXZO8UKRZStNUrB4/Cdd27Imsoby8II4EbX0KNO+up2kbJq2RQJTEeCvp9UjddnR9R64UQ6Z5f/eR3WmPlAmRkrTTgJQTgoh+CDqzSkUYZ5nG4L489APTNAWH5xn8I5RCO89+X3M81UxjuDZ/pHEHQCKIpSCNwvXVeFIReP3WgxN+XiuIf/O9/miQdl3Lh90OHHT9gHrYzx33yNAFx98EyLKUSErKoqTpGtKoxM3UksVyiZk0XgrqNmBKIxXTDyNZHsxghZIMQ3DUm/T0GaCMiJBKMo0T+/2OoetYrVZMU49zkBcF9fmEFzCNA+/fvSJSkvjRY9JIkseKc9/x8f4DTXXk0c0FWVqgR0vbjwzOfb7azoOKY/KiYNIjYz997vzDTZnpF+J3c1REuBlKCFIliSPJ1Ha8fv2By8st0zjx4f0du+OJtutQcczh4Z62bbn/+J6vXz7n9vYWj8cpwdX1JSqSpCIl8gb0xFCfaJozY9/iDAHEYR1RnOK8ZdIjx6am6Tq89VjlOFQV7+4/BO+tbIERPdYR/EOVRFto+xFrA0lv0oaqqqmqmqZu6Lo+bOAcmG6iGSZOVcswmj86Vvr0ErPIRCzDV+MdqRTkc0Nnvcd6gYHPwJg/9q5/NEjv7h+IlQIlKQRhY6TDClFPE7GKQz2mEqq6JkqCOFeWZrTiFLyZrGX38S40XtpgtKZpG5JEIWWMiCRJloIMEpCfTFHrumazvQr+6P1AnmVs1muSJGPsOwSO074DIRjHnjev3mKtRiDYLFbEXjCOI+/v3vH+7TuGpsOlK0TuiRJBkqdkLoAfvAvHjTU2ZCmpEEy/C8ZPm27x3wdpJKFQEas8IU8SIiF4aHvSJOWvf/U3tJPh2HUc6jNplnF/f8/pdOZ03KG8Y7O5wNiJYRh4/uwFaZKih54iEjBpxvqMjQV93zIZQ99OTOOI9QI/abwLn7fpx/B7zNDJw+nIqe6w1qOZGKYeFSnKYoG1MAw90zTN4GiL1gHnMAwDfddTty3jaDHWM2pDP0yMk/2TR03hCnmsh8kG1bxCiSBt6cEgAlVnDlbrwfyRKP3jI6hTQFIXRaDnJnHC1A3U9Qk5G6mCQMVmFkYIRfw0hKNCChBRFNSO+44sC4DXfDbDPZ9PrLYbsjRFOkk71lit8daQby6IE0VX12w2K7LFAmsdcRxTljd09ZGmOfLDD684Ho68//BAkac8e/aCw/nIOGm6uqI6ndg/7EiTiCxNMVPAXcaJIrMpeI8wDlx4CPUwBjzm/8dFC6d9CM4yVSyLnCyKyJOUIk/xzrFrB/7xf/kH8sWC169+4O7hA10/Eqc5WZET1TXXl1fc3tyyXJRM2lKWYeWsJMgIIqdRQiKcQ3hJkeYIP1HZgYfqTDeEaYsSAucjej3Stj0yUkzTwIf7O+qmn72VOjyeslww6rDdqZqacdRh1WsNk57o2y4EqrY0vaapByYT7MQD6utPr0M/Xy/nkVJQKMkykTjvQ0Z3HitCLR0CFcwfef9/Y5gf/rfOOYy39OeBi82K07khFiBkRFEW9F0fOOvOYr3FDJpitcYjgwOxVAx9RVnkaC2xzqLbBhVLlotF2NSoiPO5omsbkjQliUNALxYlKss5HU+sN2s2FxuMtbx/V/Pdt9+y2+24ezhwONZs1yW//c23xErwzZ//OeVqxeF0oG4aRm2omhZH6CjTJLy/MTNfxwdUe5krjJOMbiJoaIlPxSeRFKzKnM0iJ1UxaZKQx4oiy1guSybjUMWS//yP/4lf//rX3H98YJyVkMdxYLFY0JxOrFYLVBKYs2W5Ii/S4Gc0gXIab/owS1YZKvJoE8qT+8OOu91HnJNkSRZ4QkZTdQ3TOIK39EPAb/baILDE1iJkhIo1CMmkDXrS6CmsgiczMY2acZzohomqHaia8XPm/BNj878L0E8IKyk8WSRYZEEBhVll2rqQSUPABvD8H5Yr+zeCdLNZBvcQIUCHrZAxmq5pWJYFSZISqZjFIsbicMYQCYkqimAqNmm8t7OeksI7h4ojrAs3TsWKse9Is5zD+TBvsBRYizUjRkdYm3E67FBSMXY93/3rP/PuzWtOpxMPD0fOdcPh2Hz2BW2amoe7e5I44er2hnEYaLuOth+wVgfvoCQmSVJwFpMkDMahZ+pFWRZobRiHgFJiLvYXecajqzWX63Xo5vEoGZFnMXmakeYpysD/9r//r5zPNW8+3LFar1Ay5lyfuH18Cz4IB9/ePKauDixvl2wvt5hpxGtNVhZMQ4UZJkTmkMLRToa6H7g/HNgd9hgbKCDGCYamoe46pskQzfWftgYnBEmSYswEMpxkxjnsMNJ3DcY4nAsP6Dhphj5Qz5um41y1DHOW/fe8fhygn9BjqZQsYkkczRs6ASISKAlqpltbJ4PY75dm0ihSZGkaoGxmYrMKCHU3D72tniBPkSpi7PrPYBRr7SwyJtFG43DkixJnHEo4vNNkeYKeDA7P6XjidDoEKq7WFKsFQkYYq2cJG01cKIwZqOozp+OJ4+FMU7cczx3O+yBYG8es1ks2myV5FqMiiZsFEsKa09MOI4lzZElKFqcYZRjkgPEe7TwPu+CJaWcpwqC5uuavv/mGPA41tJ4mjBnJkpTFqkQ6yzBo/u4f/gM/+8UvePXmHcuLiyBoMfaUeUHbtAx9Q5bG5GlOfvuYYlGi9USRJWzyDDH21OcjXdeQqiDDOBhH3XWc6tl2XSpG42nbE3VT0w0avKXIy6BdP2s4KSUZRrA62I37WSBkmkLt+on5Ogw9dd3QNC112zMMegaD/PtenxSmhPAoAakQ5EqSJQnCf5qQ+M/B6uemU0qBjzzuSynN3lkiGWSmZSSDQesw0jUt0lvWF4tZkjuoXcRJgowEKgqSj86E1eJqs2YaBs7Vmb5rsdaQZlmwo6km6qplHEeKMuXToDzOEuJ5dKVmV5KhbjntwsZl0hPdGNZ1RR4TR4qrywtevnzGdrsF42iqiiiCm+0aPQQ3v26YuFpJsiSYGLRdN/un+jCKcvp3G08huFwv+fnXL3l0dYWIFOM0gHOYqcdYyzRZvHX8zd//LdtHj3j74Z68KLjYXhLHMf/3//V/BsR/nJDGiihLSTOF1oZp0hSpIlMJiR/Z7e5p6jN6nmmaSXOoak5NCyhilWKdoJ8aunFknAzWW6SM0M4hnEdFCqVCLZkkKaMb0MYirAu4Tm9x1ocmeFYs0ZOmGzTDMP0e7vP3Fxx/KEDnrwKUkKRSkMkw8fjkqxXkfT4JU4QFiJ8DVghB9IcXTv+GYFk/MvYjIoqwxtF1A3Gs6IcBYw3L1QopJZEMzhkikljnQRgi6ZmG4F1ZFAuMDhc+TROcDU1WpGKOhwPGaCIJZtKoKKZYBKW7SAhUnDD0I8PUocchaJBOhq4bwkrTh63jo0dXfPX1SzYXF8QiQpsB0xqiCFbrFT+8/oB1jiQSKKVAeLQNqtHaOT4fbmJWoMMTK8k6T8mj6LP6SFOf6LqGuqo5Vi3L5ZL/+R/+A9lqxW6/I89KfvJnP0XFkrqtefLsKYf7HWYaiGVCHAVqRZanxNJxuShIhaY+n+n7lixNWaqSOI2pmy5gNJ3HeUs0Nx7OBe+AOM0RJvhmqTjGeos2FqTAu1CmSRUROY/zv5Pcsc58FtXV2jKZICevtfm9Dv7fsVWavyYSUilIYoFSQSTNzBA+KUTwNhUADjGfbvz/GUGNU3B0W65y0iwcz0kcU9UN3TAghCWKnrLZXM6d5UiSBoW9tm7CGi5KOJ9PvP3hB9q6JUkSolghUkc6YyCFlIzDyCIpkZLAEbeeyU0c90F4N81TnIAoVsRJEkAZAtJEsb5Y8uTZY4qi+HwR8rygbcPRfXW55vGja+7vd/RT2KScjmeMc/R6QkmBkgLtwrgpIJ6gUIpECnACFUv6vmPoOowxHJsG7Rx/8cu/IC4zfnj1PU+ePeH65iqYikWCujojhOBis+Ht29cU2RVRJFmsFuRJTC5B2oGurxnbljJVrJYbIqXQ1nI6t4zjzG6VMdoJJusRUlEUS5Sa0NOAJ1CrJ2Po+/Z3OFcfQBteWAQyZCwlsVbManvMCifMVj5/ehf/6SVFmBNHQCIFSSQDc0BJJHKe4IX1s/PhYQlz1CCVKeFzdv2iIF0sc9qmm1U5Aoe+yDParqeqW7S9wtoARg6MSY81HucC5KvtGlSkZsJbS9/1TONAnudEKiIrYpI0ZhqhKFKiCPpxojDhaTdag3CUZeBPSeB4rIOjRxpjtcV4EWaUkSdWEUpFqFghXFjDeW0QRvPoeo2zmsOpQgDNpxUshKZOOvwUZGoEEKuIIouJBLTtTODb7ZmGnm6cWKzW/O3f/ZJICn747XdcP7qhKFbIJMVNQTvVG4vKUozTJElM13VcXm4p85xceTIcp/09RmviSFAkOWmaMBlN3dbUXVhn+s8TlpDxZCSJogSlJELMUwprQEo8oeCTQmKFDZQXE1gPn4HbMyzRzXom1gWAzCfQ8p+SQSHUlBGghCcWkjSSKClIFGH6I9znz/OZ6DcHrPUWa0MlK6UkEl9Yk6ZKMcUxTdOjlKAsctqmYdCGLE3CzYxjnDWoLEcpR13VWKuxeNqqnQt3Q6wkOlZIIZCRJE0Dyqk+VzjnUVHo9tIsJYojpmHAe8t2G5zxnArOeeM4YHRw77DeEccRcaKCk4aUxHFKnMSYcQxmY87jjEVax3ZZEkeScQqUEWMsucwDHdloonNPkkjiJME5gbCaSCkcjh9ev6ZuOq6utvz8Zz/j8bMnfPftt4Dm8bNHXF3dzlyuCe/sXH+WQcFlnAL4BUGepKxSReIN59OJw/EE3oYRltUcTkfaYaAbp6BomBaIOGfSBqenAM3DYe0UakwsUqhQAiBRUYw2E0iFJA726tqEIDZupukEq0TvgtOgNr9DOv2xAFVCkMUR4Blns2ElBIkIGTQSAilDdnVeILxHzliIT9hc4QMA/FN29TMDwvKFQRonMbk1JCqagQU9LWF8kWQhc47aomLF8XTAWRfcOERQI45VjLM9aZqCC/PGSEbEaULfNvRtzzRMJGmQ+3bG4ONAoHMuqOtpb+m7lnEYaWcPqChSjDaQu7JckedZEKdIFM4GrX2tddCaj4IpVpalIVhiRRpJKMAjg0DZMDF0EC9AxYIsDxBCZyxZmqJUzCIv+Plf/iW//J/+licvXvBf/8t/ZRw6Lq+2XGy3bC8uEd5S/b/tndeSZMlxpr8QJ47KzBItR6FHACDBi33/h9iLpVyQBEDMcBTQ3SVSHBFyLzyyqgEOh4a+WMPFHLO26TGrKuvK9Ixw//0XN29Y1oVxGEkpcHf3mqEbuLq6Ymw7rgfHtknc397y9uYN8yreAylmpmVhmmdCiKKrb1suuo6YYV4DappwqZE3tQLxOSYyuRqSZbQ28vcsU31KMs3nh68PAqFVLrC2wkvIqfy3V73Rim3X8PKyZ7dp2R8Xvn07EUKm0XX9aR4HqFRLXVTGQMmVsncuWPVOwfJQsO9VpF3X0WhN68RT9DSv8uO14moceHu7Z9ze0nfPpdcoBa2lv8kxMZ2OGKtZF4+1YonYDwOFwv3tgZgSm+2INgYFhOjJdVUncdYFl0TstywLxjoap1DzSphXVM4MXUfwkcY1BO8JzYp2rC5MrwAAHMxJREFUjlwS1rWELINE6xp814i0OeSaHm1xBnRODM0ojnQpoY3h4mLLxZMrrq+u+eCDj3j1+c/54ONXzN7z9u4twc/0fcvLl8/p2q6yxArT8SiykpSZpiNjN7LZbrja7Xh5MXDhDEplfAysfhFcuRX3kGUR60bnHG0/0PUjKcOSEnqegEKKkZBF8DbPErJbkCjvGBPGKFzTEnKAnDBGy1CVMqlktLH1PbQYqwWdKIUfQp2UUgyN5qPrDZ9+eM2Hz58QUuI3X33P9zfncFyFMSKkU6VIC1JPyFiFi4Iqi+3keVhSSvFI5P1z4eBfUKRaa7AGtNh8y7Ygo7Rmvz+wG3u61hL8Kn2rkunx7uaWxjka16C1obMKXzFRYzXztAKF1jXsLi6qPCPR5kb866vXfVNgnRdizAybDSg47vfix9RKPlPTSABtzqBry7B4jzFVEJbKw5vU9j3aNsQQ6HDySS6FvrEyzGnxxHe9GKs9e/Gc588/4JPPfsHLj3+GbR2nN2/4l3/8PzjX8MUvfs7l5TWtayBnvBdnv9V7pvmIVrC52PHyYsPH11suxwaNJmTxM9Vao4ymb2R75cOKMR1d17PdXtD3A7FoDvNCLoochV/gUmDWCR+sUARjjVCvhhXGSIuCgb43NE2L0bDqQo61qI0FZTDGP2DIf1IYWnE5OD59ueNvX33IJx++YLsZ+OoPrwlR+MMWEdQZBZqMsVoG34qZUl/fXBKpFn0dp6RY/6wdeL8iVYo5BKY1EEJ1DK6cwHkO9G3LsnqK2qJQzNMkDJooRmZd1+H6TnKZ3tww7rZY18JpIRfJaYKCKrJ+08bKByPJdG+NwTmHYmVdo6xfszT9bedYl8hhf8T7wKtXHwq0VLJcbaGQQ8A50VflpkhkjdZEI2YXWu4kOcmV9KKNtQybkYurJzx9+pQPPnrF1ZPnuL7n9v6W33/5O07TCWMMz569kGxVK6velAA06xrQKHa7Cz55ds3H1xtaE1ClUGgoFAkOdi1aUTdy0HUjjevo2pa263BNR0wZHyKdc+S+Zw0BHzTEqaIQRoJSYiCXKBbkoszCNQ0FaBopBoO4HgqNW1hIRmuc1XStq3twcQF8su344sNr/ubTD/j0oxfsNhsmL1jq/iiLG6sVRgtVUZ2n9SpKLEWkzEopVNGVNyoFmyubTKNlUK3twHsV6TRNHI9CMXPOEqNDa8VmHIXWdZz57W+/4upyS0TMY2XoOFByxDQGpeRq6fuernUc93v8utRcdZFVKKWJwQORU0ziL28NruvI9drohrbiqYrLiw1vb/di0aMUu92ItQ05F0zTUFQkhhXdSOJJUfJi2U6yS7XVqKIqJCOZS9poGtex2YxcPXnG5dVTnj55wtWTZ/S7Cw7HA//xH7/ju2++5urqis24YRy2TNMJpRQ+rtimQ2vY7S4YO8urD17ys2dXtDoRgny4UonEKKdH2zqs1gy9Yzts6NoG00gup7yOmewjSgvYfXakCyGQkxgVqwqRlap7UVrJxk+JFxTI/5fiSMnLUJuT+JZWx73t0JIvN0yLxVIYO8Orl0/5m1cvePXhS3bDiFaK2/3E7f2Rw7RiBKOX26r2lgIOCHyHoioeqsymLkcoj5LnWOGoc4/8XkXadT3TGrjfH+haJ/npQ0fOibPiYr8/8I//9K+8fP6E68sLuY6cEwPXXGicDEW7q8uHxlzXXCbRxheWVRyVjdGUlFGqoI3Brx7XtqA0q49Y1wjlL0nogojOLG/vDuzevOGLzz+j6Tvmwz0xJpyTzU6IQXylshRr2/Ry1SqNWKSLxfrFxTWXl9f0w8D1s6dcXD+hHzZobfnm22/4za//mQ8/+vDBFsj7ICcZ4hPVF2jalsvtlk8/eMLLy55WR2KCmM+KU0RSoyUrtGsarnYX7LaX9JuOnBVFCXWwpEKMSbYVRb4v14STkoucWlqjtLDRjGlQypDLUokhcv2miiwJuUYcZHJOkDON1Qx9iyazHS29Ubx4suPVy6d89PwZu7HDqIKPifvTxNu7k7wXWow3ihwzqAyJcp6P64la6qq0rj8rMgHvFGwpFERe815FilKMfUcKkaFv8Sly/eSa29sbtpuB/UGyh27e3pNCxCqgCNEDZJ/fOENKhXGzYZomlmVmPokxr20aTqcThSJYZYqCA2pNP/SSgKwNp/XEOI6S7ZkhpYRprAxz0wRofM0YOlugG2sfZA7WWFzbSkivj7h+IHkvJBcng1nrOq6un7K9vGQ7bujHkb7fgDF88+2X/Nuv/xljJN9os91wd3cHKqKNY54XNuMFjdG8fHrJLz/5iMtBk9YDMUMqmpw1SqSdaAVdYzHjRvb2FxdsNhtc6/Ap44MnhUyqji9r9KxBOKOCWiRCTlUQqHCNw5iGnDKrF2c7meYlmEL4D57aj5AqwUSXglWFobU0OJxxPN0NfPTiCS+vr9j0PY02cuolz/3hyO39EZVKDdCoqyJdG4xU6sZOkeuJqmvRPv7RVfP0TjvwP7Dz/4fByZBS4vJyR8mZ0+nE8XgkRYk7sVrjjCVX1vrr2wND1+H9zG7cknLmcH9EGelJlnnBr9Kon0PE5mXBtZahbpRKzrhKrqDq5eW0PX9vEhPblAkhsiyB7dgzTyf29/foix2lKKyRvCIAWwzGSLCr3TRYbXDjgNWOfhwoSZSv3TCw3V5itPh6Gud48/YN//QPf49fJq6vn9K4nmlaUEqWADFEWmcZesf1bsP/+vwVzy9ajqfbus5EkAatMU0DWqOi/A4qR5xz7HYXNLaRNLwkPXXJiRQyIWTmxcvvOi8s61p9lkRVoCg02mBNIRtNzlZaHYAcZI2aovjp1wj3XPNSC5mSI1Znxm3Hk+3I8+sdzy+v2HSuXsFSTNMauL0/cJqWKq47F6hc51mJs4sqj6I7OSzriVqLV/9ZO6A465veE4J6e3tD6xzGaP749oZl8RgrhNnTtGCNvOBN0+BTZr49cm8OjEOPc4EleFIIbDa9cCf7geQlZ/38Rov1vCIlSclQylA0QsBYhbDbtI7btzdoRAl6OE7SWyrF0DXkKHbg+9sbttuBrutQUF3+znayStKaGyd0QDSNbShKs73cCa9zFB9PSqHdbPnuD9/xu3/7Nesy8ezZM9p+oJRE9Jn9/o7LiytcIzTEF1c7fvGzj3l21VPCIuRoY6r7cx0qdME6B9qIyrkOOEor1hTIAfFurZbiS1xZ1kUi10MUQktNA9RFrlttLFoZQgwyByhodEPIC1S8lCJiQWMMRmtSSaj6p2sMnXNcbUeeXezYjQOd62phyeETCxymhZv7I+sqKS4CfRW0FnA/5/xYjFQ1Q3m0ITqfpFn/N+3A+/akxmgRd/U9u4stzq1oo1gPs0zhWmFdIzaO04wqhe3Qsz/MLLO8sI1VNG1LFzJ+PojJrBf2kjEK57qqf5cwhKI06ypsnLh62rFnnVdKLthW2gMJy9UUDFppjtPM8bRyvz9yPc3CsPIebcTPHhS5wmgC+yhySjTtiGtahnFb43+cSFms5bvvvuUf//5/Y43m+uoa13Y1iSSQcyLVPKS+6/jo+VO++Og5l4NBxZkYPdZotGlQ2tYrzpDJdG330KqEGPHe45MwkVLM+Cieo7kmoSx+fUiJVvrc38nv3lpHJkuOaJbilUEEtBaPLDnO5GTO0VOShxxxVjG2PbvNwKYfuRgHxrajaRSSMSJwnkJeq/vDgbv9RIwZe57gleLsjWW0hUpgyZWW91CEqOpp8DhA5YfT9bEleK8i/ezVZ/z+d7/l/v6WzbjBGcuyLCJ7iJJlj1LEVPA+MHYNuWRSDByWLA221Ty5DuzvD7TOScNeFI2zwJmRk5mm+R2gWeh667qSKsPHNQ3k+ikuoJWRbKWScI3F+8DiPcu6SBErSPUFcW37sAFRdVhzjaNtOxrrMEYxbDe4ceSm0gl/86//l5s3r/n001c0jSVEX72hZIF3udmy7RyfvHjGr774GYODvBxrYUj+VNO0mLYn1xViLgi+axysM1lpSipiYRMSPnhKkrc9K8WyiHshgMGQtGCgJkNC4LSSSk2+k5soZzEqS7l+mGIkRI9fF3L0NKowjh3bYeBiHNgMI0Pb0TaqagtlkDkrlTKJOQT2x4X9tGAePgTlobJkWs/1ij/3nNK6SRtwLtj/2g68W7DvVaS3dzc0bUtZVy4uLliWhTV4Vh9AFXTdg0cvAL9pBFT3IbIsZ9qX5e3tPW2jeXp9Jaxsq4mxoHQjqzylCTFSQpQWQsE8+Uo8liSPEDy2a0iT+JVam9mMPadppnVGzCmmmZu3N4xdj2qd9D3GVAYQGGdlLWsbhn7LuL3AaMVweU03jNzc3vLrf/kH8b+f9rx4/gLXdhyO9wz9SGOEndR1judXl3zxs4/49JOP2G5a4v4tkShbFq1p2x43blC2Ia+BsM5VuGhl+5Nlu2WUJiZFXAPzeiJnhdaGjMRbppiQTyWQBGKSq7s2C6UGOFRvp5gDobYEPgRy8GKEnLNk028Mm75nN46iNWukJSFHgbBKpqiHTTsgHq/3hxPL5AW4N1JcAnudv+7cvFAn9gpB1SHpsWARAL/y884D03sXKTkz9EPtSw1NY7HW0dgFbS0mGoKPpJxwRuOr6lAm2HqOU3h7cw8F/Jq52PWMQy+/ZE7k2rvlmMglEoKA+FqbGnLm8Gug7drqOpIpJLrekWLBrNLPKqVYl4X9/sDdeI/rJM+96weygqaR4clq2VK1fV/bC8U8z9ze3vLvv/lXXn/3LV988fPqzqc4Hu5kzRgWrHNsuoYn11f86otXfP7LX+I6R96/JflZPrhaoZuWpu1Qrnm43s558rFU014fSKtM3SklmeTXyOq9DKxFM88zi1/k1qhMqJwKKQWRg1AjiJIEi6UcSbGQavRkDhFiwprCOPRcDBu2Ve7SGINRmpyjwEJKdv/5/N6VIlN7UhxOMzf3B2L1/6pHbr3Ga6Up2c0rYTE/jELnlkEroQ1mhJCtVK6T/TkI7b1x0g7X9Xz55Vf0w8Af/vgaa+XKTgHBQ5PwNadpxihN17akFAlJAq6MUsSYWWPmD2/uCcHjfWC7HUQSXHs9ZQ3eZwGpNfjV1/hqSQWBMwEiY7RBKcO8HHBtwzwvWKWxxpArbGMs5KAJepZJWondDc7i48K8nJiXiWldubt5w3SaCX7m+fNn9H1LyYXD4VaCZlWiMQ2ttfzsgxf8/IvP+eSzVzS7HSwn0nqSG8EYjMrY1qKd9KMliBWj1gKei5p2IfhCCpE5CDt+8ov4GXhf5R2Fk/esq689m324xUKIpJKJWcLOgvd14PLEkEnRy3BFou86xt6y6wd2/UBrqst+ecwZlZPuPODIQKSUoSBuJ8fTwuEw1wEMjBEqoNgUVawzA2cP0nO/WRcm756uirpi/5PT9VFa8hcX6e//8z/5+ONP6IeO1Xvu708oPdF1jsP+RPCJ3W7DbjtymlYWL6C5MgZTYF0jPj+aqcaUuN3PhCSMn6fXO6yx1QpcsawBhbBuYgiYxkiMzeplDWcNjTWoxrAsK841NNZijQxbXefo+lbYVkawQ62ly5LgMIHOtDHMS+D25ob93Z7oF7a7HR+8fMlmt2OeJ1IOkCJKDbSu4clm5PNXP+OXP/+cy+cvsJsNqkTKeiIF0f8rJTY7WtuKdEsCCTXcq2RhJcXgWXyWPnpd8evC7D3TNEvGaMnEDD5GGaZyJKYFnzJrWGWoyumhSNd1wfv06LWagojghpGLYWDT9bjGVAK3nHw1q49qKVY/SKZe3amelDD7wO3+EXoyRggl0gjUdqMogaFqjRbxzamtwOP7/9gOnAH9R8z0x3RVP25YpiwpBgmUDVGkI/PKyxcvsMZxd3fHNE+UkthsOu7vJVtpuxlY5pXVK/rOirG/kr4xxMThuKK05v64orRFUyQdeF0xWmO0oihdU4blT4ielORT7pyEtFprKAX6XsSCXd/jmoZxHGkHcUcxjfgfxShpGdqK32fwif3dPYbMxdUlu6tLUvbcvP6eXBLbYctus+FqO/DB8+d8+OIZn3/xGRdX16hW5CfFe/JyrOwvTanTtzRY0o9jLCUGSon4UK/joiop/CRRPasn5YKPooFXFfZJRVopH5Ik3WXZXOU6hKUUHyIaYwqEsGIr42vTtVKgrcMZW1nywu1VdTwCYS6Vel2f/0stQIVimldu9wfmxT/0n+Wd9aeqCgmKInMmlDxO8lKw77QDdSD703bgcYX6FxfpBy+e0rYimJunia5vGceO43HPNM9CZ9tumKcTd8eJdfUoBb4NzHOdhuu6TLDnKtqr0oj9fuI0zWzahljfpKZpiHl9ID6gFCEkso+yziuJLmc2w0jbtSyLxzainWoaR9939GMn60IAZWStOp8IfqVRhRTkDXt6vcPoTIiRebrBNa04peyuub665uWTa549/4Dnz5/z7PkTxu1YYSAN0VPWmezl34ou+BDBWlKK2GSlpysZv3i54kMkZv0gwpPEvpl1XQXJ1ZrHLi2jMMRSM5pq65dKpmRFKUagpUTt50STNbaOXTew61shXgPVr7ouABTCmBA5SSbK99frXVxabOUjePbTxO3dkRTz48mZcwXkzwrRCiVJJT54pv5JOyAVyQ+1A3COm3iPIgVL13XCvLfyd4rgd+H7P2KsYV49ppHA2JKpoLK8YKVkYko4a0kqiVbIGII/s8MzNzcnjo2W20FB1yZcY2isJWWFax2nWTTwxsjPNCZxmmbBG2vxNtbSti3aiAmXykLKMCnhk3xN6ywlB7RxKFVwdbK93I2MfY9re14+e8oHz56z3Yw8ub5ivLhk2GxkQVCo/ZqClCnLhFIF07bi5RlWctIUI2G1pQgRZDpNhGUm5kyIijV45klcB6d5pup7RampVLWVrMwhVW9OLRIepZoHiE5pXU+3iNOa3o1cjiObztFauaFKTg8FQxL4rI4yZKo/a+UfAIIkKPmaJSTu90f2+xMlAaaefDWZRVEeyDtyg5R3ilb9aTtQygOu+tC/vtMOqPfV3X/3/beE/ISPP3rF2DvevL5hf7inVLyv73ru7+8ZRkl0G0eZvqd5kaLOBUVmWTzKCCPer6H2Q4rGymQeQs3FLBBDxjYSG+O6QQgTRNkwNX2dPJVAVrWfikle3IxEexMNSie0ttXzvtSIGo1rNK7tUSXSO8duc8GLp1dsN1vGbuDZk0uGvqcfBrq+pXcWZx4FY1p3FSCXcFnTdaAtZV3JSRjquV5zYQ6sXuwv/eoJOZETrDHLELSu+BCw2mCoGKfAAbWwcuUfSIGKsZcMYZynamTp0jUtu6Fj13VYUy/0LDJmePT2l1u4noBF13Vx4qzaVEr4ErkUpsXz9vaeaQkCOwmi9HgywmPBqkfiiKrbpPMeX7whzgUrIo2zUuWhH31vCArF119/B8qw24xY03B7e8/xNHF1vePycscwDPz7b35LDOJ3//LlM5xr+fqb71EKtpsBbYThFELCWvPgjpFyoWk0MeaH1zwXiKFIo24Uu92GrMQjsyhFyBoyOGsIBUylYzWNpe17XNugtWieSs4oZemaBtMYnHU4Z7FW0VpD3/U8ubrm2eUF15dX9H2HMwWjhH8pq0yN1aLNKkpTtHg0kTPKajAWpS1hOrJGT4PGFOmnl0W8+edZwPpcwMfE4sUcLMRESKmG1mpSLaqiLFkpghcGfoqJUMVzlHe9PAuNsTTWcNE5tl1LY4zkjNb0l1LyQ7GgzrINOQFRsjYtD3t0/XA651w4nk7c3h9IQbDsM/x0HoNKvVnOBSdQExT1w+2AFOyPtAPvU6TDOHJ7u+eP378mPfE8ffKEcTOy2WwYxoGb23uURjTpeObZ8/W333Ox21AQnROKas9tef3mlsZqus4xTbL69JlHrqESLU5Rcq2cDjMKcK1jWQI+FvrOCSnCGpRBsjttIzGOXYd1wg+1tiVHjzWWbhgZB9npN8ZirKF1mt32gqvthu1mpB9aetehVEJlCcqSNSpI5IySbVUukD0kX08LTQmBdZ5ZfaAUC9qjomGeFqbZM/u6TSoirZmniek0SVtSdUBnkk4uRnY+WYy8lhTxfuUxWKIOJ0kih0xlMW36VrgIte+kaApB9utIplU+n2hVW6+1JitRfCpt0JSHAcaHhZv7A/f7Cf0Odlqggv31tKzVdS7YVOrpWovzXLBCi/zhduChHXmfIm0aw2YzsB0H2rZjfzixPxzFRz94who4nk50reNvf/kF//n1t9ze3XM8TMQoQHzf96yLaMPbtpVJNsnJ6VzzoF6kYoNGS39aSiGGzM3N8YHNlFJmGDuGriOXLMZf1ojC1MmGyTYtbTeQU8S0A33fMQwjw9CzGS9wWpMRe/XL3TWbsWO32+KI5LRiyOjGoq15B0+Mlb1fTx4SZT5AWlGdJQXPPMngmGKpZgiGeV45TDPrGh4odjFIIrQPnqIUzllyMWJ7k8TeJxXNmhJzXfF6LyEUxsgYJCeXgPtt29BZS2NEv/UwgShVlwBayMlFmPmFAtZwljbr817pnHBR8cpl8dztjyxTEOYSRT6o8DCZFx6X7n9asFVWdy7YH2gH3kUHHoau9ynSn3/xCz77NHM8Hvn9l/+B957jcaJxEoF4ebFjOsm0rqsP0/E0CanZR1wngbirj5imYejFxAyFsOOVkHadkU/1ukbZQGlZAIT6iVc5URDirF8kpuX2XnM6LpiXz+jaEaUs2jqappXthi50fS8xNZstwzDiGsFVDZntuKV1ojRtmgaTMnENNNZgtMVoW9eF1R+/fpBQMjD50301Rmjwy8q8iGNysppUAjmtHKaF/eHI6iUgePIrqbqE5HpSAxRtxK8zJWKOYjAbhVe6ruJfWrL02EpLcZZUoCR61aNbi9Z1AwR1914ecEipl/JQgFLoSepL7uc6wMh7kjIcTidu7/Z4H+rJef7Wcp6t6k/684Kte/jyw+3AuWBVHc4eW4H/vg5/XD6yLjy9vuT2/oa+ExHbxeWlWBn6hWfPX2CtRSl48/oN++OJ1QdaJ9qadfH1tLMcDidySg9uwzEksdzJicZa5mnBNZqQJMWuQO2pxBYyVH2Sc4Z5TuQYWaaJt7e3pAIfbwa0dtimFUJJLjjnGIcLLi+v6boOoxVGF5yxjJsNm0G8V01VAjSNleFAKyEo11SC83ZGhYIqCX+4EfOxYUeKkWWeWdZF9O4Y4R74wGmaOU0zaxBe5+K9MJEqrpqzsIcKq2CgqZCLyKzF4PbsAiLXfEqJEhO+SratLmyMomzHOm3nOhTVwUk6CPmgK/UwsFLOLKkq39H1+q56JR8XbvZ73t4dqjKgPJx4jyl3pYrp1H8t2Fp16hyG8Wf96w+1Az9WpT9apF9++RUpRa4uryEXvvzqK7abgb/71a/45puvubu/4+Lqihw99/d7+rZlcg1XVzsuUq7cQ8OLF0+5u9uTUpI8pWnm5uaeOC90bSM3lDbSZ8kYStc2lTSR0Oq8z9e4VqzPUyWjzD7Sec/r169pGoNtRBvU9QPayK+XUiSEFdW2NE2Lcx2u7Wi7lq7vIc2ocDb7shXykaEJxHSrhAWdNPiZdZ4oRUMli0zTzLJ6IYcoTcmZNQROs2yQQoiCTSbhNZRcCEWY9UpL4eSs8CmKoWz1fzrzNbU2sv4MYvJ7Ok54v7IdW9gOWG0kzjYXHtjy9eapJVqrSIHKnCMe5csEjjL68Sqel8TN7ZHD/SJIUYWOVOYRMqozBPDomsc7LCf1+PPP/etDgNsPtQM/UofqL/X++en56fn//fyYkvSn56fnr+L5qUh/ev7qn5+K9Kfnr/75qUh/ev7qn5+K9Kfnr/75qUh/ev7qn/8HocGzU3JRiqU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2" name="AutoShape 16" descr="data:image/png;base64,iVBORw0KGgoAAAANSUhEUgAAAKkAAADnCAYAAABlh3YzAAAABHNCSVQICAgIfAhkiAAAAAlwSFlzAAALEgAACxIB0t1+/AAAADh0RVh0U29mdHdhcmUAbWF0cGxvdGxpYiB2ZXJzaW9uMy4yLjIsIGh0dHA6Ly9tYXRwbG90bGliLm9yZy+WH4yJAAAgAElEQVR4nOy92ZIkyZWm9x1Vtc2X2CNyzyoUGmigF7AXdDeHFM4NRSjCZ+Ar8AV4xRfhO/AFeEMZGZEZaS7THHajUQBqyz32CF9s04UXqubuERmRlZUNEfYFvKQEqMzwcHOz386v55xPj0kIgT+8/vD61/xS/38fwB9ef3h93+sPIv3D61/96w8i/cPrX/3rDyL9w+tf/esPIv3D61/9y3zoL/+n/+G/DYjQ9R0gKK2w1tHZDsQD4GxAlAYRCACCx+NCwIiiLAxaKwLgRBAMIThWRQUFRmsIECQgohHR2GBBBK0yAvGzgve4YAkIBIcIiBgIgg8OEYWIYF3H8AEi8i8+SSHEryZB0M5hehvPQ+9xHvK8AKC1nqbv8c4hCFrH91oBpQwihs73eA+9tRiTMRrnbG9PMBmIEryDECxBFEJAK0nfQRMrMRYR0DoDAkoZvHd4AYUggDE6ngfrMUqjjEPrEu8DzncQNAGLKE1RlAQXcK7HmBzvLeBANHlWkucly8UVAUVI18T7eF5DvCgQ4n+LUngP3nbozAACeARFwEEYYqIgYvDeojWUWcakKPkf/+f/5c6L9cFIar2FEMizHADvPMZo8ixHgoIA2kg60BCPiYBGo0VwwdO0Fus8AqhAPDmikfSzeLDOEQQEIQRPCBYtGgkB53skHaYohRKDEEB0FE+wIAElOr03YFQOopLAfj8lNkFQzmOcwzmH8wHrPCbLgYD10FmL91GgouLXc0K8eZSh9xaCYJ1DKU2ea8bjCm1AKcH7AHjSiUSp4SZThBAQPOBXApX0IZ4Q5RkCWimUUljn4jnUDqXijTycy4BDRDAmQxCc69Em3lEhOEChlSHPK5pmTkBioBC4cTrjBUjBIgYp7yzK6PQd4nEFPCHI6j1KNME7lAoYrSmzjCJp7K7XB0Uagt8QagYkoWpNluUr8Si9Fmo8Vo9CoTaFaj2KgA4Qo4FanWQ8eOtitCIKKwSH2hBq/BtBKYW+IVS5IVSCJxAwKvu9CDVGUUFcwASHtx4foOsdxuQoAR+Ezlqcd0gMuSgEly6T0hnOxxvIOgdAlhlG45I8N1GgKVyH4AkiKAkoUfF7h3ipAzYJNF08pbDegQiSBKq1jjdBUCgVUEqhJMe6fvV9JEVgYzJs3yMqOpzzfYqImqIYYW2LS8dL8IDCh3hzhCTQ4boggnMeJCBKDX+a3svqJhJl4neVeLylySiznFFZ3nsNPihSrdQNoRZZDgLeOYzejKgBpeMXCT6soqROQvXB03Q91rp4gkJY3c2DUEMAtyFUuSVU7/t0VNFW1kJVN4QqQ0T9PQh1bfOgg0esx3tP13sQjdaagNBZT+8swcej10oRCNGCtYnfzTt8AOc9RhvKKqOqCpQO8ft7icugZPNK0mUOCvDxfCm9Ol9amyh4iaFCRNBa4YMn+Chg0R6lcqyzK7sNOFCaLC/w1hLwaJXhfY9IPJ+5KVBKaNuaGMVdsvl44wQGgW7YvAvRAY1GAmmJJqv/jT+sIES3VApyY6iynKoomBbVp4kUuSlUHxyFyRERvHPoQahE61cawK2EGpL1K4l3YNNZeuvSRU9CjUZKDCNJqIOeVkI1SOCWUOVeoSoxa6HqLF3YHybU4UcHm9fJ5q0POBfITIxo1kHvLN77+LMqvtkJKJXW194BgnUWrTR5YW7afCCKR+6weaKIEY9WhsHmvY/fT9I6VGuFKIVzfm3zOiMEwQd7w+Yzk8dz7Sxam5VzgcLojCwvaer5WmQi79s8IQWZ+HeDzUuQdFzqhs2HAEoMPniUCmRGU2U5RZEzKUdUecZ9rw+K1Ad1S6gOHxy5yRARnN0QalojKh0Xy2uhejRyU6huQ6hyM6LGk+c2lrjxDo0RVTaEqlJEzVDvCdWtrT8E9KcKdbB57/DW4Tz0nYtrOQEX2LB5ia63YfMiBucdIQR6F4Wa5YPNa7QWnE/hOqRLu7J5lWwy4LFotV6zKaVwwa9sXimFVhpr4/dWyqO0QpHhXJ+WUMnmdYY2Bmd7lFYIGu87RCSuk4sRfV/jfEpWQ4yEPsSc4KbNEyOsdYiW1TlOskyfGW0+JngeEY/Wa5sflxXjLGdUFJ8mUkGSUGOWSfDJtjy5yeLJGoRqcrToFFFvCzWshBoINO2tiPrRQlVISgBWR6gEpaJQZSVUB+JT5v/DhTrYvPKgvQPncT7Q9w5RQ7VC6K2n94PNg1aCTzavtYkVDe9jxus9xmSUVU5V5Sgd0gXnHptP5xCbInJMRG7bvBJBK41PWbYSQUxAS7Gy+ZBsXlTMJZy1gEdJthKoiCLLSoRA17UMNi8ieO/jtVsJ9JbN41D6ls0Hn2I8kHQR8CglFCaLNl8WTPOSqsgpP1WkAZ+EGktMWseIuhaq2RCqIjN5yrLTGhVP8P6mUJOFrayfKFQG679XqKyEqkLMSFdCFVAq27D+YR3lNoQas2KJB3avUFc2HwTxHu18zOZdwAUwJpZWehfoXE9wd9s8oqOAEayPtloUKZvXxAgUUuabBHjb5oeMerB5pfSGzcdjVFqtkpbB5rXK8T7gQ5/KTbE8Z7ICQojWrLNUCvTp2ubkeUHTLNhch8bzMVyTDYHesHmTBLph84NAAyjRyeYhX9l8waSINl8VBdmnZveD+lcRFVZCtRsRVesNoWYxoobVGjW8L9QhonZ9jE4BVAhJVIKIviXUcEOoWhQawbueFPNWQo3WL3cINUShKvP9QkUQH8i8wzuH9zGbz0x+0+aTQCU6PW64gCpFu1RuAiHLDONJRZYplE7lpiEyiaCElc0P1hxwG9l8jLAu+PgZybFiNp+WQ9qjtIYhU2eoUwa0ydBab9i8pGRJUMpQFCPadpnKYCGthZPNi6Qo6lO5Kd5kLtm8SjXTKEu/svkwZPPJ5o1WlCanzHImRcU4CbTIiw9K8Xuy+zxpxaUDjj9utIKUTDnvyPRwAhxaKfLvE6ootCiCQNP1dNbGO84DDEX6TaH6G0L1IZawFIJ39k6hyiBU79LvvClUdYdQN23eeEewsR7a9Q6tY6koZvMO6xyS3qtUqmCmz/cBfPCp7OTJUtG+KKLN+++xeUk2r5VJfx7i+fWxmC7pM+OfOSQolERX1SrHuT4lLcnmtYk23/cpsczwbl1uyrOSEBx9atoMjRE32Pwqig7lpmjzkG6KADI0XIZ1KKS8IApXa6HIzMrmJ3lJmWxeqejInyZSA1rnaX20FmpYCTXggsV5S6bNSqhqJdRYftFaQDaEGjxxyT4I1dL3Md1QYRBqeE+o/lZEvS3UWHvdtH4hDNa1Emr6fGVQyqScJdyweeUdynmc81gbM1Q92LwN9NYSfFx7KRXf71JXCVFYbwkhNim0MhSVYTQq0WaI8rKqhwoBLUNX6abNK5WWTkpHwYsw/KPTTeZdvOmV8UmgAR8sq66SxHWodx7vXezgBQviQWI2b0x+w+ZFZFUPfc/mlRB8tPmb5abh2Ic7PgYaHxyiINeGykSbnxYjytwwKkqMyUFk1TD6wSJVCoz+sFAlBFxwK6GaW0I1qXirFTeFSlgJFYGm7+l7C8GjUufltlD9SqjR7tZCVXjXpxOrNyIqt4RqV3d3FKpGJ6HG8xpt3niPsw4fAr31q86M9dA5i0vlJlHJ5je6StbFrlLv4jnI8lhuMkatu0rBp0+U97tKEmuiJtn80Nb1wTPUj5VKLepVV8knZ1AbXaV4nrXJYmXF9WkpIKn1GSsCRTGmbeepu+kZVpablr22+bTkcBZlhnJ9WC0r2HjP0K4VCWRGUWY5ZZ4zKStGecaoLMmzAoidr3TP/XCRal0gN4SqiAkOK6HqW0I12mDMINRYk4tCHep/geDdPUK1dKuImoTKHUJNUWwtVEGhCa6PF/M9oUIgFbo3hOpvCXXT5n0IdF1MtqKdDzZv1zYvki4rqxKLDwHr45/G3nxBUcSLcLurJHLb5mO9Mq5Dh2QqWvp7Nu+izYuKS6rYVYpZe0j2KypbZ/MS65TOdavMPM8rnOuwNi4jCDG6rrN5f8vmBWeHrpJelZpgCLaSEqV4veMyRVGkclNVVkzyImbzeRHPvdZRL777NJGC3CnUmEx9QKhK3yHUbDgH6Xy8H1FFoO0tXecgBLQPsZT0AaFyl1C9S0INSaiSFvsqFflTWScJlVTaUt6hrMM5T29jhmpSH7q37mZXSd+yeVRKJmN3SeuMMtm80rFEcburpFMEXVtltFqVbFapKMYgkuCRKFAA72P9WqWuUlz/DjafukpZHhO/4FJXKTY7EEVmCrQ2tO2Se7tK6d9B1MFD8DYewy2b36ybxvPsUBqK1FUqi5xpUVHmGVVRYkwGSsiyjIClD82niVRC7NuuhRowG0IF8EHjievOQajWuyRUg7MWJUKeZRi9KdQQaaENoapBqNbSdi4mWSEJddP6WQtVkOg0SahaNN7bG0LVg1CBIBsRdRCqc9D3GB8SKRQiQZTWSR8Nj5DgEfl9wSPcgkciu2Btsnk1wCObNr+GR5QIzvZJVLHWLLfhkTB0ldbrcmBVeRjKTTEvuA8eGd5yDzyS50zLEaMsrkPzLCeIkJkMUQHrG7xynyZSLQFJ66coVEGbtVAZ1jBB44l11BhhHdZbjFJkJsM5iwB5lpFtCFUp7hVqZy1tZ2Mh/i7rXwk1XpQo1Fg7NdwUKpsRFUBSvTFEJkH1DnqL7T3WQ2/DPfBITAB/v/DIUG76GHgklrYUClEBpeUT4BH1EfAI79v8R8AjaoBHuAmPjMuKcR579GVRIKLXy0LfYaVfBb0fLNI8AyMBlboZWse+vTbxIr4v1Nh1iUKNJSqtFFmWxTUUkGUZmcm/R6ixw9JZtxaqDwgOEY8SsyHUEAUkcV0XbSsKNdwl1GS1UagBnMd3Hb73tE1H11lCEJSKl+ImPMK/Gngk2nzxCfBI+RHwSBTMmhH9gfCIZl1uKlJXKc+pihKtDZKClw89fWgJqdLwSSLdO3xEnglaAopbQtWDUPX9QvVJqBKL/C5xpZkxN4WqbwuVtEYVWutoWosnlqckFf03hRoGoa7WqFGoWswtocZF/Uqo3uO7nr7p6VIHLEi8qZChq/R98Mhg8zfhEbMBj9xr88O6T8L3wyPykfBI9mF4JC9KmibBI+Ej4RGbbP4HwCOluQmPDF2lweZRnt63BBWXdaI+sS26s/uAvaPH5LlCq02hFhtCze4WaoL110KN69LbQsXHk3FDqBLroQPq1zlH21p8CLFQH/xKqCIfECphQ6ixXDUIVbxg655+2eISPCIJ1EACvXV01kWB3oJHSF2lCI9wJzyy7irdZfO34ZGbNn8nPJK6SrfhkUEkK3hED/CI8B48ko/oujpaN+uIGLtKQ29+Mzr+C+CRfA2PrLpKojDaoI3gfItLNq9UBnwiT9p3Pds7h+wfPaHI9YZQQxKqWglVuCXUoOJCf0OoakOoBMhMFu+qeE3WQg33CLWLUS1GVJ/AlPUOmE2hiid1mwahupVQg7e4tqGrW+q6w7qQaooGpWP5JIislh/ITXhE1GDzcfvI+/AIKYLdZ/OxrvjD4BG5Ex7hI+ARBnhEbsMjm+WmdVfpPnhEfgg8kmy+LOL/jx276FI+2Js2ryq69hPt/np+Sdd2bG0f3CPUPN7p2kdu84ZQVdzdopNQQySGBqF6H3+HyQahylqo/n6hNq2NtgIreFrJuhIc9+sMCccdQnU9oetxrSXYAEajtCbLMozWGCVpjSarCkKsq0pqe0abH+ARdyc8QoJH3A+ARzZtnhU8InIfPLIuN4nIHfCIX9m5WcEjczbXobElnEoV3GHzt+ARPgEeGRVFrJIMSxFx9L4hKB8LV6rE2Yyus58m0rwomC2uaJuG6dY++w+eUhYGo/xKqErlqSg7CNUkocbesQ/RyhWxNvqeUH0Saha7WiJxqXCfUHsft6M471EhJnWDUIeMM/g7hBp8FKrtcH2HDpCnzseoKsiKjCyPjGoAOtunstHQS4/lKRETs+7fOzyi7oRH+nvhEVjDIzla3QeP6A14JCrrfnhkqCffhEeGI/xYeGRcrLP5AR4xJkNrsL7FiV3ZfAglbeM/KNIP7hYdT/cQuWC+vAZga7qHiHD27hW0HdbHiKFUjqdD40AMkRcZuh8qdpu0BxetsQ89RhmKLKPtexRCZuKh9LaLiYSOBJRSOgo1DAV/T+89tJYij2wn+GjD6LQWTUIlsq6SIm4IDqzDeMGJwmjBGIU2Bh8Xj1jv6XpH7+PvIDicj6QQKn4X7yNfGuGRnOoGPMJqTfx98Eiq3Cab/wA8oqKr6lRuCvgURXuUymL1ZAWP5GtGVGnyrNqAR9QKznHer9iA++ERs7LyKExWNn8XPFKuGNGCqshW8IjoVDMPHX3oCCpuv0FVdDX0naVpe+57fc9GPM14sktZVcyXV9R1zXSyy8HDZ5RlniJqvAuVyiMQrDzGmBRR45cNKLxXK+sPIaSsGIo8x4fY018lUylRGSIqIRAkXn2FQg8RtYu4XLR+TxB7R0RNFz8IvuvxrcW5WNPUWlGVOXkWo6d1AesDrfV0fY/1niHxDRIvTGctvfU34JHxJjziPx4eiTaf4BHge+ERfwc8kucEF27AIyGs4ZHsQ/DISqBDuelueEQ+Eh4pV/DI0FVK8IjJgGjzKJ/uhRLbG7ou5hp1vfg0kZ6evcZ5xWi8Szkas6ivqeslk/E2Bw+fU1XFLaFmiVy/T6hpjao2hBriBr8QAt5FoeamuCHU4G9umR6E6t4TaiCITTXHQajgrMX1ltB5vIutV5fWfJnJYoZuPU3nmS87mq6PuwqI9LwHXPC0tqduGpq6Ay93wyOronS8Ie+HR9atRL+y+fvgkdh29ffAI9behEdEBnhkRNMuvgce2diSTIRHxKR1KWt4ZPM962z+Dngkex8eEQ29b/Bi8XhEckIo6BpH11nqeknjPrF3f3H+htPTVzgHo/EO1WjCop6xXC4Zj7aSUEuM8mj8WqiyGVGHC7Ih1FTEv7ll+tbe/k2hmqS2JNR42dOW6WGNuhIq3N7b750nuEhYheDwPrYY89zgEXo7NAV8gpWjQAfBBKVwQeidj+UhLWTFwIiae+ERuWHza3hkIJsGS79p8yaxqtHmIzySpWz+fXjEWhu7T3fCIz3W9rF0ci88Em8oNuARpQYrT+W9VblpEx7xHw2PeN9hpUvDP0y0+Qa63tK0LXXfULftp4nUO+Hy8h0nZy+xFqrxNtV4wrKdsVgsGFVTDh89ZzSqMCqgZUOoKktC1VGo4Zb1S7wo9+7tN5o8K+KWaVhtmY5nbG39w97+Og2hiHv7AyShEkD5QC6CFgAdlxVZJI2sc6lFmixda4q8IM8zhu5gCHG3gFIaY3KqqmCyVVJWA2L2flcp2vzd8MiKEb0THgmEBI9I6iq9D4+oFTwSQsz4g7errtLHwyPrrtImPPK+za/rph8Nj4ikcxzhkVhuSjbfabrOJptf0vQdy0+1+53dHbwXLi9OODl9ge2hGu0wGk2puzmLxZyqmHD48DnV+LZQTRSq9mRGo+RWRA2xvLK5ZTqEQLESqlsPoQjrLdPDlJIhSt7Y29/G8TfDdpRAxOpyo1ICpgkCJs/QmcYRu0oojdYZWsUdnMYoMmPQKWOJdu/QxlCUBaNxRl5osswgalit/UvhEXUTHrk1eYQb8Ej+Hjziw8CI3gOPrK6qrNaid8EjKeYzwCOkVdYmPCK34JHJJjySp65SFuGRaPOpqyQF3he0raPtLfUy2vyyXtL1nxhJnzx6zu7eHgTF1eUpx6ff0XeecrTNeLxF3S2YL+YUxZjDh58xGo/eE6pSGUrHyKgkT7W5AWgYtkzHiOp87CoVqS15Q6ipSxODjVsJdb23fxhCYaNdQhyLk4CJprMESEuQSDZ567F9T+c6/NChUmntBRAihW/TMiAQGFU5o3FJWRqM2SDltQalUldpsPmNrtIH4BG1OXlkBY/cnDxCsvlPnjzi75o8QrR5lygzNXSVwuozB1FvwiPmxuSRikl2Ex7Rt+ER8YgyIBVdG+g6S9NEm1+2DU1Xx6rOPa8PlqCM0jx++Awlwvn5OddXp4TgOTx4TlltAcJicQWLwHg84fDhZ5y+e8FiPgfvcQFETOx502NQQCyRBIl24oNCiUeroYNjQWkKk9HZHpeEKhR0tktWEwvtIaiYkQafwOmwEmoRQIsC8fQuJP4ylsx6F8l7lbonLvWgY/Ycu1aEWIUcKg86yyiKnDyDqizIjEprrHVk0lriRicUm/CI2oBH1F1dpQ14JDKiDiUlbtVVGgaMmRvwiFH5BjyiyUyBEqFewSP2fZu/Dx7JzC2bj/3++MOR2Ipr6vXkkbJYb0nehEfyTXhEJV5XVfStout62q6nbpY0tqeul/S2w/GJIm3bliIvePTgKaKEs9MzZlfnhBA4OnhOUU1BhOX8kjAPTCZTDh8+h3cvWM5mSaghCVWADiMKa+PJvSlUh1ayajWiIB+Eah3aaHLy94XqB6HGnahIzH77zqEzRe8dvR0mugm9j9uTg4ALAWc9veuR1Ob0wmotab1DdIaSQJFnlGVGOTLkWVw2RN4kQSGEVI8lfqeYRxOj89rmw6qrFEFxZaLN972NE1k24BGX4BF/1+QRs4ZHJJWb8rykaa4ZWpf/UnhE0lt04hQiPGJWk0em5YjRffCIW8MjSpU4l9O2G+tQ17OsF/S2xfoOUwbue33Q7rtmTtu2aBSPjp5ycHiAiGZ+fcG7k29p256inDKe7NLZhtl8RmYKDh88Z7y1RaZCYlJdSjxylPKpZBNLP9+/t39zCIUi/5i9/UGRaZ0iVMq3iDVQF0LaABMzWgBrha639N7TW4f1QsQL4g2QZYaqMozGOVWZp71NSWyDRQ7JnBoSk1S01x8Bj1iH4iPgEfNheKTv65ihM5ScbsMjm0X7DXhkZfPxnTfhEX335JFiEx4pV3VZcwc8EijpGk/fO5q6oe5blk1N2zb0tkOMw4zvl+IHI6kQ6No5gUBRlDw8fIqI4vTkhPnsEggcHnxGVU0QEebzC2azwGSyxeGD54i8YH51Re8jCE0SKnQYoxCb43xHEAfotfXriKVZDyZF1N6tIyqSQ9/hUpbpXdrgl5KwAfOLI2wEFbm52Ee3cV1rjALnscQ1WWvjksCHuBZWSqNMhjZCWWrKUUZV5RiTsluVRRYgXVglCp/mBsTSoiAylJvugUf0xuQRJYjxaCk34JFo8+o9eKS4Hx6RaPNreGSzq7Rh8y42FoZsfsgTQnDIyuaHCBtd7sbkkWKw+SL+DqXIMvOezaMq+kbRdR1N21G3MZuvmyW9a/HSk40lXuh7Xh+MpEZKFNC3c9q2QULg4cFjjo6OUMown11xfPIN9bIlL8ZMJrv0vmU2v0Yrw+GDZ0y3d8j07YhaoFRAG0l7+4XNnagQGcphb78Pw95+defefq2jEIZ+vzYqdt20oigz8iIny0xsgepoY+I9OkXuqsqpyhKjTaSaUIiO2XtZGapRznhUYkz8nFhtSMmZDCMsY6QUUShRaZDteq/SDXiE74NHelZ0053wyHrySLT5uyaPBL4fHlkPGPt+eMTcOXkkdpXUh+GR1m4U7ZPN9y3W9+gqoAqFs0Of8AeKtHdLlOQohL6Z0zYt+MDR/iMePHiAVobF/Jp3J9+wXDZRqNM9XBKqEsPBg2dMt3dvCVUl6w/37u1fCzV2plywN4ZQbO7t9yGkGamJXvKCc2FFgOs0ekdEk5m4+aPtOuq2xjmXstFiheIhcZ04GuWMxxWT8Ygiz2ICREIQ0+6BWISPO05XbS4gz0qGbcYEbsIjKrY+74dH0s3Ax8Aj4wiPuCjE++ARWMMja0b0h8AjGza/OXlEFMaYG/CI37D5tvF0vaWuG2qbbL5r6F2HZA4zijmJd59o93le0nc1WldAT9fOVtZ/tP8IEcW7d29ZLma8C19zdPg5o9GIyRTm8wuuZ1dsTbY5OHqGiDC7vAAXN+ttWn88STnOdXCH9XvnU2cGMh0PeZVMZTl9H5OgXGuCTt2cVGPs+o6m97E8lC6Adx7XR7BZa48jLQ0ktnS1Dpgcdve2AMeoyNFGImMqCoUjiKb3PeL9UEhM7GmEUUbVmLZv4vp6FT834JEQ90yt4BGVY+0mPGJRyqzhEQZ4pL0bHpFb8IhoNiePDEuDtc3/MHikyjfhkfxOeMQmeETeg0c66m5J03U0Tczmg7LR5pXC94Lt7t/j9EGRFqMRiNC3DVoXINH6CVCUBYd7DxAR3r17Q71YrIQ6Ho+YTIX57Jzr+SXTyTYHR3E9e31xdkOoWuc4unQga6HeKE+lNarDgY9CFSEWvk1iQaMOQTQuxP3v3jt6G3BBxRKV9yvDtdbSWYsETZYpTKYpRDDOg3gODnfZ39thMp3S1guyvGDRLOjahnG5gxjD1dUJXoQsK+j7OjmEwWQZ4+k2s8U1QYW4KTBEwj9SW3EdbcQgxqFVccfkEXUDHjFmgEfinvcBHlksr7gTHlkJNE122YRHsttdpQFwiW8TFUf6qA14pMjzG/BIdgc84t+DRzayebvO5l3oMKOAyg3OKZyFfvmJJSitc4oqHnyXhCpK6Lt5lFRRcLB7hIjw9u0bmuWS45OvOQyfM5mMmU73mc/PuZ5fsTXeZv/wCaKEq/NTsFGoQTRKF3jaDaHG8hS3hGo3hGqUBhOFmuWaTGmsCzgPzvqIU2iFV3HoWOgDJlOMxhMI18wXy4j8iSIX4dnnn+OD583r79jd2+FnP/05PizZme5H4Y0KXr74lr5eUuQVxWhM0y3oupaiGK3ak1orTGY4PHhA3SxY1nOCNbR9k7o8N+ERrTQEFRMhVAIw1vBI33ffD4/IAI+klqvIqje/6ipxCx4Jd8MjcePeAI/oDXhkdAMeWW1J1mBdhEdCSuoiPOLX61DbsWxquj7avMo9ehRZY2+Fvu7o208UqZzJoO4AACAASURBVKgMjZBXMWPtmihUo4S+mwGBnJKDnUGor2mWNccn3xDCc6bTKZPp3o2Iun/wGBHF1dkJnR0iqkLrAkeLERDy+ASRlVA1Ig6j41pzU6gqEzLR9M7R9RbrwZEmUCgVZ8cTJ5tkecnW3j47+wcs+t8QWstousXW3g6f/egLHj99xj/94//F0yfP+Mu/+Tdx27Kz2Kbh4OEzDn71f3NxdcX11Smf/ehnTCZT3r57RdvU7O4cUo3GBAKZyXnw8Bl5VXFxfsq745fozlDXC3rXx/WsHuCRPO5GxUNQ3Jg80vcxQRaDc4PND/CITfDIra0gSq+psXgVuQmPmFUnjE2bT/BI+Eh4RKkBHmnpJTVnBnhkCV3fr+CRZdfQtDdtPojG9wrbOvq6R9T9ddIPR1LJ8CoKNI40F7qmRusco3L6bh6/VFmyv32IKMXbN69o65qTk2+B50ynW0ym+0moMaLu7T9CRLg8O6brAy54wiBU10U2c0OogiIEjReH3hBqcHFnqZU4SCygCcNUDB9H5SiTE/pI2U939vjTP/sLTGYY7exwcnrM0cOn/PgnP+NnP/85Dx9/xl//7b9hPN1lPNmN9ukdXTMnryZs7+6zXCw4PXnJ7v4Dnnz2BS+/+R2vXv6O6XSHo0fPyBO/efTwKYfLx1yenYMWjl9/R9drrE2dCnUXPLI5YCxOHjF6Ex7RZCZHa8PyDptXAyPKHfBIiA2A921+mEWQ1qzpsTX5JjySfw88olLtdwWP9Ddsvq6X9H2HDbHcJJnGWYl5Qd3hvaW6fx/eh0V6Pb9mOtlCxWSTYfZ+19QoFYVq+3n8y7Jkb7qPEuH161e0TcPxybeE8JytrR2mW/vMZ2eriLq79xAR4eL0HX0SqkfFNeogVMmxtltZ/w2h+pjH2gB90xOCwuSGMs/JipLgPJ3rmUx32Ds4QueGJ0+e8Iu//CW7Dx7xy7ZlXi/Y2jlge3ubzGQoY5hsH0AI1NcX2LZhsv+QohrjnSPPKkYP9tjdPcTkJU0z4+DwMQ+ffcZ0usfB0eO4jygEqtE21vWcn77m5PQ17WJOXS9jPVQghAzvBBciMb8uN8XJI33fpcfWsEqIIjwyomlmt+CRGAlJQPmwrLgBj+gPwyN6Y8CY0YZqEx7Jb8Ij+QCPuDh5JBBQUt4NjywX0eZ9hy48utJp/1iy+a4nz6Eq7i9BfVCkx6cvCf4xW9Od1dSzooprmrZZosgxqkhCBQrYmewhT9ZCPTn5lhAC21u7TKb7LGbnzOZXTMfb7O4moZ68petjqcSHDaHqFFHt2vrXQtU4F+jSgyBiDVQxLkdU0y0m27ts7e0zGldU5Zif/slfMN3dZffoCVlWDLEmCSbE4UoIIQ3ttd7y6tVXPDOG5eya5WJOXlZsHz3g8t0rxpM9tg4OKcsp1WQHrQzaZGT5iOBt4mqF3d0HHD14zPzqnIvLM2hqlBKs7ePws1UZKA6vMCbDdt0GPLLO5m/CI7cZUc3NAWOsbF7SgLFNm2cTHpENeEQrSmPW8Eh+NzxifbOaPCKS4JEmwSP1HfCItpiximOOekXfWPomXuMyF0bZJ2b3dbPg+OwVgcD2dCfWIkXIU2iOQs3IVEnfxwgSgO3xLvJE8fr1C5q64eT0W0LwbG/vM57us5ifc724ZDreZmf3AYji4uQNXec3hFrgXLsh1D6VpxK8kWp+QVJ70yiU1lTjKYcPn/Lss8/5+V/9HXsPn9DWC8qioBzvEFyH6xtExyfUeW9pF1d09RIRjckL0Ibx1j6f/+wvef31r3nxu9/SW0/X1fzir/9LitGYi8sTTJ7R1DU7Rw9jQtR1KKVp6nkqbseu1o9/+gu8c1xdXXLFBcEPU+yg6zsEhzIfAY8ooa4/AI/csvmPhkdECH4THilW8Ej5ockjAzyib8Ej7S14RHqykSAmFu1t75PNO0aVMMoDSj5xTVqWI5q2jhE1RUOVYIm8jCLp6gWQkamK3i6Iw9ECW6Nt5LHw6s0LmmXNyel3hBDY2TlgMt1jMb9gtrhiyjY7O4cxoh6/pr1XqBnOsZpCLOkxhnlhyMsR4/EWSsNkZ4ef/PTnPHz6jL29A6rRlKraYuA9ne1pF3Muj4+pm4a9oyMuTo85ff2K6XSXnaMjRltbNLMrynKE7x2PP/8p3333FQ+PjhJgs0NRjnn74gXWWtq2JjMZV1eXZKZk7/CQ+nrGZO8AyTIOjp7Q1TPevn1JEGE5v0J6hbMWrWPzwaS65QCPcAseKYqSut6ERzZyI1iRWL9veGQ0zLP/ADziXR5t/o5yk/Udpgorm3cpm7e9pchhlEOhA7X9xEgqAmVZ0TY1x2cvCQF2tndXrcy8jF+2rZeAXgm1beLZm462ePL4Oa/fvKBeLDk9fUEIgd2dA8aTPRbzc2aLSyZhm+3tA0SE8+PXtJ0Fz0qo3nfEblSG7+P2DBcgr0Zs7+wznk4pxyP2947YPTxkujNh9+AQJGCXV4Rhz72Nj4eczy45uzilXi5ZXF9h8pI3797w9u0b9Fdf8vTzL+J6EI3tl+wcPODBwT5GZVRlxfnpCQ+efU7dLuiXDVlZMrNLfvVP/4mXX33DX//df8VPfvYnONdTlBG+2H/wjB//0Z/S1TXBWULumc+vE6LXpkG33Qoecb5ZwyPF5uQRWUXEIVnaLDet4JE+bUlWagiwpOr9Bjxyz2Nrivcnj+g0ecT65j14pG08fW/X8Eh7Cx4ZxY6ft4q+6dc2XwhV7tOmyvun6H5QpCRGoEhCPTl7SQie3e39SPd4blh/CCShLmljWZBpNeXp4+e8evOC5XzB6dmL+Dt2jxhP91jOL5gvr5iELba2NoTa9mnLtFp1pkKw6NwABmUUZTUiL3K2ptt8/qM/5ujxAw6efsZo94iimkZHtS3zs3e8fvENi+sZtuuZLRfYLk6GPj0/pqimKK1RAlk5ou576qsLmq7h82dfcPzqOw4OH3JyfMz5aaSzdnYOePrFH/NP//AfqdqazgUeP/sR//z//iO//s2vePL8s5jxBkHlhvF0h2df/JS3r78hy0suz9/StU1yfUc5GkMI9F2Ps+1NeITNySO34JFV0R7g5uQRrbNV52gVgT8SHilvMaJx8sgPg0ec9ORjAa3wNnaV+roHPGUhjPJ4c9Ud1N0nJk5xPDeICpRlRdM2nJy/AmBney91i1hZf1sv8D6QqRG9XdKlkzcuJyuhLmZzztI6d2/3AaPJHnDBbHnNBNia7iOiOHv3ElZCjc9q8iFNy1MKnWWIUYwmE/YOj3j0xY948Ow5452jtJ/c4tqe9vqcrmkpixEn87e8fP2Sqpqyd7CPyTOOnjylGm1hipzZ1Tmzy0uWy5qHj54zHpe8e/2KydYu8/mMb7/+DUfPPmN+PePiP/09v/jLv+Fw/wFFOWFa5SzmC3YO9plOdjh++4bHT57SmZxRvoOgODx6xt/+2/+eX/3Df0Tw6UnPLVmfcfTgKadvX1EWFXPXAGoFjyyX19wLj2x2lTbhkVVX6eZjaza7Sj7ZfG7W8+xvTB6Jj45OA9wcvVvDI+oj4BEzCqhC45zgeqGvW5ztKQsY5YFcBZa9p+kNdXf/fNIPirTrOrI8R3kBCZRFRdsO1u/Z3T5YCzV2TWnqJd735HpE55Z0aY06KsYroc6vZ5yfvSIEz/7uw1STvIxDKEJgmmqUZ+9e0jQd1kfoZLK1x3iyw3iyzXhrikhgVFYc7B8xGk0R62hnl5i8QLTi4vgFp6/fcHVxxeX1FV9981uOz04pTc6T2TNGozFBC3/6i7+mzHJkskWzXDKfL/h//o//wBd/9BO2tnf47a9/hXIWL8Le1i67owlvT4759ne/Zntnl+Viyc7eIYU2/PIv/obji2NO3r2NLKzJybuCdjljvLXLwcFTnn52wmQyoRiNuDg/4fMf/yn1YsbJ25fkuUGWcUPeavKICykhDxs2v+4qMXSVNmw+7qu/Gx6JmOEAj8QJeGX+IXhE6H2zAY/kPxge6Zuevu0xBspcqDJP5wJ1p6nb+GyCTxLpfDFjHCbkeRHhCQJFEurJ+au0vjxEmyjUrIiF/3a5xLluJdS2iSBtVYx4+ug5r+QFs6sZ52dvCCGwv/eI0XgXEOb1NQGYjHeQh8Lp25csmxbRhrprYDlDaTh6dMjjp59xdXlJMMLi+oJmfoHvHeVkwnLZUM9nXF9fcXxyTK5zMjSTYkJrO75985onTz+jyHP+/t//O5Q2nF0c47qe6XTKoml5dfyWX/z5XzI9esjJy2/Z3t5j2dUcv3nFcl7zD//4gj//xV/y+Olz3rx7Rbto+frrL/kvfvl3/Oof/yFut65rLne3mYynaJ1Rbe3w/Ed/wtHRY0bjLYLKePjoKf/uf/tfGU+2UzFdJzIsrOCRcBse2WREh3Xop8Aj5ubkkfIGPKLemzzySfBI6+jrDvCx3JTHzZR1LzSd0Nq0s/dTRFq3DSHABN4Xatdwcv6aEAJ7O4eYLMcCWVEB0foHofauThEVyqLiyaPnvJYXXF9dc3H+lhACB3uPGU12EIHF8poQAuPRNvJIc3p2ytbeI7Ky5MHDJxwePGA0rtg7fMrnP9Y0dY0xGX2IZaKL8zN++7vfMLu+pms7vvzdlyxmC3QeGdRFvaSqRlydnmJD4N3ZMVlQfPGTn+OC5apZIkrx5NEzLs6O+dNHf0X1Rcbp6Rk7e0cURcX56SmiYHm9YHZ2yaJb8vVXX2PE8Ntf/Zq2dbjCsphfc319wcMHj9h58BjvLUbnVJM9nn9RkhcVJ+++5erigp2tHa7ml4iQbP4q6TBtSd6ER7hl8xvwyCBClViA1esueGS1JXmw+U14JGeAR8JHwCOdbbGhI7sNj9Q9zsWu0qgIZCqw6AJNp6k7l5jgTxSpiFB3DYHAhDgSZy3Ukq5tOL14HdeXO4dkWYF1Qpbmobb1EudaMl0locY7v8wLnjyK5P7V5RWXF28JwXOw/4RqvAMIy3oGwKPHP+LRsx/H8YwqjrTx9FxezUFptnf2mC+vKIuKopzQ9o7lsubo4BG5yjm/uuTgwRO2djvevXvD25MTbN/y9viYRw8fIyL8+POf0jnLd6++4+jgiD//xV/w6MEDlrMr/vnLf2a5bHj0+DG+73j7zVfsPXzC4eED3r59zdt3Lzg9P+XP/uyv2D3Y5+TdCSNnWS5n4Bz1YoEpc2aLOU+++AldpjBZic4KxpOCrq/prWVrZ4fRaEzz7Zzp1gFts4zPpwrEdSgxcK5tfhgwNvTm34dHwobNk2z+Q/BINcAjfBo8Yl2Hzj16pG/AI7btyLJo86WJuyCaXlF3HuviroX706bv40lN3PjWdG08WeMJRZEiqg/kRUnXtpyeJ9veOSLLc6yL1i8iNMsF9rZQw5iiKHjyMAr18uKSy4tjQggc7j+lGm+vOjHkcHjwCO8DbVdTliXbew+oJtPEFEyYzWacn5wxu/6K4+N3+ACLxZwvf/dbzs5P2ZnucHD0kD/52S9ovug5vzjl8uqKy4tTrs4vefPqDV/8+I94/vgJr1+/4j/8+/+dvm7pbcuPfvxjvpld4SQwKUe0TUsXPPv7ByiT8fTRjzg9e8fL199xeXGGcx11vWRUVbRtx9ff/Janj59RTkY472mbnjxttwHIs4rdvUP+zX/z37GcX3P67jXOZ8xnFzEDF6IgQ4izSv1mV+nj4RG5Fx4pmQw2P8Aj+h54RKLNb8Ij9Z3wiFrDI02ERwab98nm61Zo+wivq1St+CSRZiaGxM71NH1LWMRImBdF3JnpA3lR0HUtZxdvVolQnoRq8pKSGFGjUEf0vqZtF6vfE4UqXJ5fcHV5Qtwy/SzOn6oqcjPi6uqc8WSLg4ePybOKi/O3zK/O42BdZ3EuXrCr2Zym63jx8jvOz895d3zM9WzJ11+9QOQ/Mx6PKcoR1WiMyTTj6Rag+eabrzn/P/+e50+fIkrR1C2vXr/CW4/JS57/6At2t/dp6gWLq0vOz8+wvWM83uLq8oyiKHn8+BknJ28YjbbQecbpyTuWs2tGowlffvUlv/yrv+Wb33zJ0aPHTLa34zygFD/G4y3yLOP05DVt26CISY1SMUmK4gob/96CR7xb2fzd8AjfC4+M7nlszQ14pH8fHll+AB7p6g6/YfNaAos22nzTx9auVrGd68MnitRoBSTY2fa0fQeLGZNk9xoBF8jzgr7rOLtM68vdh+RFiqipkNrWS6xtyEyF9TVtMycARZHz+EEk9y/OL7i+OiN4T1WMY4ap4NHTL9jd24fg0UYz3T1kfnkZT6hkdM2cF6++Yz6bM5tdc3Z2ydn5BV2aDB2nxGXxqdDOs7i8hOCZjEZkRcH+3j6XF/E9zlkmW1uMxiOatuObb7/jejaLW0v6lvOLU7a396nKEVvb2xRZzsvXr9jfP+Pw4WPmVzMeHTxkfnmO2tnGth0PHzxCEH79m3+iGpV49znxkZGx7OL6OApya+uAx4+fc3zyhrLaoqnn9LaPtdDNbH2w+RCHsSkTt2uvIugGPLK2+QEe0VRpXPhk1VWK8MjQVboTHgl3TR75MDxiu548g1EhFHqweb2y+aHLFm/ET2yLEjxGC0iq2Cehhvks0fllfGCWC2R5Dh2cX74DAvu7DymKYi1UEbrlEmtrjK6woaZr5ivrH4R6fnbOYj5DdMbB0SPG1QTbLZhd+DgMV2eMpjtMd3Y5Pz/nq9/9mu9efIvJK9q24Xo2o7UdddMQQrxTR6Mx1/MZdd8zCYHpdIe8HNF3DWfn5xiTs3twwKQak+Waw6NHiBKarqHv47ry3fE7RuMpRbWFbTu+/u4rHhw+YLGcsbW1E11kZ5+r8wvaruX1yTs+e/o5b69e0tRNYhd2uDw74/r8nBAcWZkmMLdL8nyEbTsCnt3dBzTLBu8c/WrgGGm9KSund9aDuj1gbBMeIe5VugGPRIFW98Ej+h54pL5j8kj7EfBIEctNzvto8x101q8GZji/MU37U0TqUajg44huU8Yvbjs62zNbROi5KMo4M2kQai+cXx7jU0QtywLrhSwDGQH1EtvXGFNhfUPXRoKqKAoeHz1jPN5lPNphe3sbXMyOdWYYjabk423qviGIsFjW1F3L1s4uW7MrLq5ntH3MIkPwVOMJZ2dntHWLENu7eVmhleb49JSmrtnd22N3b49msUgPGOu4uLji+N07tnd3IQTG4y0ODg+oyhHnZ8d478gyQ1FV6HxE4Tzz6zmTaU2e5zTNkrfvXrO9tcuyrinLMfOmwbrAaDzlan7N17/5kmp7QmE0R48eM57uUi+uqSYjfvHLf8vvfv2fWcyvOD1/w7AjNSZBQzE/EWFpSPBNm9+ER6Kab04e+R54hDsmj3QfmDwiPflHwCPzDppO0XTxaS1apaktIR735nyCHxZJY063EqqYIm4lSUK9ns+YpohqBqFmGQJcXB1DqoFWZYEDTDbkcHUSaon1bdrbHx/StbO1h9GGq/Njqipu05hu7THdPqAYjRhLIML8NXtaMxlNMabg22+/4eXbVwQRdnb3CXLFYrGIY3O6nqKs0FlO3bbko4qHjx6R6Yy2je1cZQxiMvYOHpAZzfx6Rtu1XF1eooymKsd8/uOf4myP7S3LesHp8Rsg9p7fnbxiPJlwePgIRDFvGs7Oz3jz4lv++Gc/49WrVzw6eoJSGRdXFzz6/DmXp8f4ILi+p1vO2X/wnNnlCVqEtl3GLSZZTt93BGRtiZJmaKVtJZuM6L3wSCo3rZ5OtwGPhGGv0l3wiI/wSPcBeETdC4+ECI/0Q7kpTqcZbD4kmzc6Q9yn2v0wWOxGRI3JVO86emdXEZWyuiFUgIvrk1QDfURVlUmo0fqpwXYNWpe40NK3czxTxMdSRqHjkDLbOb796kvms0v2HzwhLwrOzk/puw7rPIFoG6PxmP39Q3Z2D6jrOdV0i4OHD1guFnR9fHLy4uqaq+trtGiOX77iYjanaxtAMMaQ5zlllaO0xtqeqhqhBN68ehntOYs4Xb1c0jZLunpBVZY8efw5k51pGq5mODs7Z29nl8uLC47fHfOzn/8pHuHs4pQglgePnvHmu+8oRxO0ybg8O0Wco60XvP72S969/pblYsaoGnM9vxjiRSraq8S+xicHBj9MGNz4mbvgkWzj6XR3PrZGYX19DzzSx67SHfCIvg8eydfwSN0r6i52lXR62orzLm13MSjiHINPEmmsiA5CjaNh1kIVYBBqjIRlUWG0JjgfI6oIl9dxyNnB3mNGoyoK1QBpg1/fNRhdIkZovaUscra3juhtF7P3xTXlaCvuXXKO+XxG11mcF1oXmIwrSqMpRyP2Dx/SdB1ZXqaI73j57W85PjnhzZuXvHzxgvPzS1wPl9fXdMHHeVWdpXOeUVlwcLBLMSpRYqjbnlFV0VtPlhdY56hMhnWO8WQLYzSL+Yzf/PYfOTp6QHOwZGdvP9YMRei6ltFO7PvvbEc+wJQlXdPw5u1rfvTHPyMAi9kco4XFi6+oF/O4ORFNXV/GceqoVLSHYSjEUFgc9kZtjp6MSdZNeKS8BY+U6bE198IjMjCiHU3b3wuPiFbYu+CRYg2PNJ3Q9PF7rJ6ykhoTWhmwcaz5p4lU4hSR9dN44zoiCjVP5yQJdT6DECjL0Uqo2hhy4Gp2TiBwwBPGowqHYOJ6HBC8s0xH+4xNRjmaYr2lrLbIyzGmyDCS0dZLus4xGk2YhTmXl6cs6prz0xOGEpsLsKyXWOc5vzzj+vKcpmlZzBdcX81Z1j3LpsX2Pq6fvV0P7kXi9DyjMFpxdnFB39pEtQtFWeF7i3MWTxwq5lwEYMQUXF3OEV1QVCOaZUPmFX3Xsj2dMlvM2d7eJQRhMVvw9W9+zV//8r9ma7LDd1/9mq5u2Ds4xHU9h0ef85svf8XV7JzOpedOhdiO9GGY8zmAyn4t3DS3KY4bMu/BI2We34BHstXkkXvgEffx8Ij/CHjEe6Iubth8jrj4Hbz/RLtXCF50CsVx+O0NoTI8aq/DOreKqFU5io/gdj5Nwyu5nl2kfvMTxuMRjjhmvBgpfG95d/YayUoelgUPn/2Y7Z098jI+6vHNi2+5ml0yW1wiklOVI6bTXa5mS66uz2O7MGFqddNwfn7K2fkpi/mcPMtZ1i3LuqHvLGVZ0UtH03VMxhOqyZjxeIIKnsV8Rt91jMYT9g4ecHlxHhNprVFGcXJ+8v/R9qZNll3Xmd6zz9lnvnPOWSNmECQlUk3ZbVnqdoT/rb84ot1fHGFZ3aF2WBJFSRxFEEABNVcOdz7znvxhn8wqgARJVYcRUaioyKzKzHvXWWvvtZ71vuTTCWma+c5HnFJfXBBLSZTnhJF/E/bVntx5ZZPtZsVsPqOqGwKx49luTZ6PqMsdL558Qdu1PHjwHsIp0mLGavmCy8tn3otVCG5kb4SAwIu+D0E5uPsNwIkTg5p0IH8HPBJRpPnbwSPtt8Mj7o+BR3qH0sNUSQzKhc6+ds52FituzOnfIkgdhsCFWOGtZ8RvBSogEh8gdKghUHGONMu97Y3x2SkWKfty46dK7g6jUeEDVQTEcc5YxqTFmKOTe4QYuqakGJ/QNBvCSDIaz2iahrIq2ex36F6BCJEhPosLQa8ddVVRljuE8/CwNgKcoK4btNMUoxFiHKCMp977ruXi5QuE8IZkgYDteoMMQ4o8p65rRnlKkWeMp1OapmE2P6Cp9xwfHiEvX6GVo6lLv+cUBP5YYxRlWZKmGX3bkeUFq+Ulm82afbIhDmG9ueaDDz7xCoAyoqr37HYr0iRHG4OxejhzfuPS5IYFvBufKSF8q8jZ29UUX+bl7VTpt+GR37at+Z3wSPft8Ih5Ax4R3waPKE0gXk+V/AMUEooQjPGNCOtN294uk4bSK8w5MQSqRWC+HqgChIyHv/E6UB3Am4EaBiRJRlltfbrnDqNihBEGmaWcTA+w1rBbXVBMD8hGc6wVjGdHdH1P1yucEzRtTd8ZApkgQulVR6IU6wS7/Y7teknbVRjlaNuWsm5pm4a2V8jhpoyzNE1P1dR0nddYSuKITnugJmpCrDHcf/iQ6WJBGAqK0ZjTs7tstivK/Z7ReMJoPOXew3d4/vgxk9GUtqlp6prz03s8efYlbduQZRkIwWg84tNf/5KubikmE2azOe2zJ5zffcBmteTo/JTJfM7yIibLMtq+wamhgjmfPd0NiS+8oZsL8B5Zb4LMg+ZWPEDMN/BI+lvwyGvlERdYr7f6B5RH/s3wiBqWJAe/KOv8FCwKJFg73AEd2vkj1VsFqTG+zXHj94m4cXSzw4DOB2oonD+jAjdn1HLIqK8D1YuKJUk2UE4WbU44PDjGacfF8qmXzUljlAVwNM2eYjQGE1DuS7q2xVmvSKeUpmv9SkXT1TRdj7WWyfyQtJiy222omp5iHJPlxaAlFdC1LW3b4TqvNx8n3v3NWQijxC8bWkfXtfRKIZOIKEoJhCDLCr/K3JSEUUi13zEuJoxGI87P71NMRmyWS+7fP6VrSzbrLXE+4nBxzNMnj2jahnJfDoODEd/74b9jPJ7R9S1pltPWe0IR+CDtCpqm5EY60rk3MupNU995/ambYilEgAwkaRiQxQlpnPy28shbwiPfpjzye+GRocwjuL0shUE0+JR6VW3v6edF494qSB1eiCEMQ5wxw0DjdwXqoJMvYzz0AEpr9nWFw5FlBZGUCONtZ9I0Q6meslp7+xRjqOoaDUyDI1JtqOsWQYBqO5arK7rOUNYlu32JdY6q7UBKnDF0fUcofQaSkR9/WgRnMqLvFFVZkecj+q5lv9shKBEIykFctmlrjNIgHHkxosgy0ihBBI6jIz+QWG+XXLx6xng8pan3yECgZUyWZBwcnrLaXHNyckYVLLl++RVFknP/wUN6rUnjgIuLC5wR9BaePX3G/QfvcnpygjHKZ9PlJYEQRMP0p6q3A0jizW0DQt8DFRZEiDXaCxE65/2iTNaaiwAAIABJREFUgpAoDIlDSR7HFHFCFqeMkoQs/RZ4hG/Y1vwWPNJ9DR6Jv0V55I+BR26mSjdl3gXescVYvyz4e6aif6BPOqwjGOO8uMDvDVSGQH09OdBaU9a1/zv560CVkWQ+PWIyGtM0DW3X40LJKJ+TJCMEgrYp0UaRJBnKAIFAacO+a9nutxwenDCeLGiaPbJP6LqezeaapvWjTBlHjIopbdghhGSzuqbvOy8UJiUyEMRRiFKGTMaIKMFiPKGPwAmH1V6kN04SDg6OvIZTnBB2CVqbQbffkiYJqg74/NNf0nUViYxw9gorY0Sc8C8//xe++OpLZpMZD+/f4+ryksV8goxCnO3Z79d+z94q/vUXP+Hq6oIbwwjH4KiLw1tPO+8AMszyEf7niWRMJiOKxF+QiiQhjaOhzGe/Bx7htfJI9014pPr98MigPJLHX4dHmt8Bj3invwiMvW31GjdsESDenoK62cTzezM+ULHG7z0JH5ivA1VgnXgdqEMrT2lN2VQ+TrOCKIoICejbinXfYoQgyUfkcYx2lqYryUcF2WRCUzd0TYs2grbTBGHCweKUo8M7tH3FavWKumlIopy6rVnvtgQiJE4SimLmJ0N1y+XFS3bbLYA34e08Tuesw2pLXTXEcUiap4RRRD4qSJN0WEIsQMDh6R122w1adzhjuFheehilmNBrw6vLCzCKo6MTpIyQccT1ZstsPGY2W/Dg4QM+/dWnpKnk3oO7TOcHILydzWx+QLm95PFXn7JcXSBlTN81w2vooWYbuKH3aYcZk2/iy9C3l7xFTcEozSnimDSSpElKGktiGfvWUhgO8Ej37cojzZu2NX8AHokHeER+HR4xvwMeCcMY4RxC3JR5vw7jlVPcMOp9iyBVfY+MI8SgqHwbqPgzXHAbqO63AlWE0QCKdSijqJoK5xxxJGmcRcYJaT5mVEwoihGjfIxygm1TI8IIGWUE0rDd7thuN1xevQIRkBU5UZwyncyRMqcYdZT7HaGMmM4OCcNoULPb03eK/X4L1ltDNm1PXVUYpVBKAX5lOJQShwc2gkD45bhIMi5GRFHM9OCAxeKENC+4fPGMQEq6XjGdLlhtr5mMF+RFxqTwM36MxQaSyWLBy+dP2W33nB4eod9v+Q//818hpQRruHr1nPsPH1CMxzjRM1sccP/u+1xePKcc1En8XJ5bIv/GNCLAiwznScooySnSlHGakacpWSTJ4ow4jogGkEMgsBi07bw73S08kr5WHmk7mv4GHqn/KOWRr8Mj7mvwyOsyLwfpTeNbZU6grR4qidcXCIK3FNFtdU/iwGsD+DORNcM3EXhlOx+o9rcCNRD2VvAWQBlN3XVoY0jSnDybkiYZwsLy+oIrLomyMRqHUoo4jqnKPVVTop0hKSZkSQI4giRCRJLJuKBre/quQ1sLaHbbHdYZOmVYX1+z32wHXQBxO0K01qK19kYLSiMERHFM33dorYli/3SHMmS7XTKdL3BOc3JyThTGiDDwLRllKMZjtOk4PTnDakXfNJzdv0+aFzx7/oyusyjVcXJ0yA9+8AOeP39ClhXs93tOT05554NPyIqcNB+xv36F7hqstcRRQqd7jB3cpRGDB2mIDP1xZRSnTPKCUZxQ5DmjLPd9UBkNhhj+IUSA1QbjfKAOeNQAj4T//8Aj9qbMD1MlY27LvHZmMPAQQ2vzxj3wLYLUOuhMD/2bgfpaYpDAwCDz8ocCVYiAKEnJsxyAcrdms7okThKy8YyimEMYUiSeVGqbljQdcVLMMAjvHGJ6nHW3AmLb7ZrdbkvTdBjjiMOIJEqoyop6t2OzWrPbbKj2FVXbIrDEUiKEIE0TVNfTti1RklAUI9ZGUTU1B4fHaNMjQjkIUXiPpdOTO6yuXnH/zgdcvnjKbrvm4Tvv4UeBfvS4Xl0wHk958vRL/u+//mseffUVd89O+fDDj0A4tNKEo4B0OuXBu+8ThQLd1gSh/xn3dQlicMhzgy0UAmF9PzQIA7JIMs4KpnnBJCvI4ogiy0njlDROiEL5Wrrc+FLqgoCADhl4PS3jJNbG9G/CI7/Dtubb4RFIQvvt8AhvwCM3ycE5zHCO9ivVbij54duXe2sdBGIIVI/ifTNQReAbtK8D9abh7wNV3ASqgACD7hriOCEvJggpGQ8KJI7hhucCilFOWe1Z7tYwXBxcGJLnI7Tqubh8zmp9jdGQZjlBkLDfrVlfXbBdr7i8uqYzAikkVd2ijPb85WDRGMexv0AYg4wkURwRRIJ33/+A5XqJC+DBww8JQ5jMDpmMZ4jAZ4izu/dZLl/dZrsXTx/xgx/+iAfvPOTxZ5+ymB/x9OlXvHr5grKp0cZxcHLGvix5+uUjRtMJsZR0bUuR5XRV6SmlNCEa5N+3u9UwjwdJ4L2lBnPcLM2YpDnTfMQ4SyiynCxNyBOP3kUyIQwkDnsrS2SsGzoBoaepBDgrh6mSd57+NtuaG3hE/w5GVFn3R8MjN2XeOIWU8nWZHzjSt784OTcAN4LOKFwHcfI6UI213qj1a4HK1wLVOxT7jyVRzCjLidMcGaccnt4lz8fs91tW+x297kmTgtSkvh/qItq+HWwVAy4vX/pphYxJ0gld17JZrVivVuy2W5pe4ayh13C9XBEOeFuaJoxGY9q2IR50loIgRMYpmYiIUi8ffnB0xGQ6R6mWJMmZLWZIGVPXnnl9+eIr3v3gE/bTKbv93ruvvHjCoy8+Q2D52//6N1ijyYsJu33FZDxm8b0D5rMJq+WK5WrF6d17JFlG1bZU1R7j5kTpCBEGbNcXvlccDEZi1temUAhkFDBKR0yynHGeMSkKRllGlmSkiZdpTGSEDFMcBmX92FRYjzYa5wu9tgZjFUoH9Aradijz36I8YgZ4pL9ZSb5RHuHfBo9Y68+h4e383g5lfuih8pZBmkWSRpnXGdUquAnUIAR7k1G9o7AzvztQw1AinbckJAh9WQhCttsNn/7ml1xvVmTZmFExRSWa7WbDulxR1wOMPOyehVFEnhdk2Zi6qtiXe54/e8pquaZTCq0NddNSVy04SxB5H6YkCknjkEgWyFCiejV00nwJ1b0miVPyoqAKKspKsd2tOTg6pqr3qFCitaHIM/arKwSCXEoqpTg9OuX5s6cYrVjvd1y/eEZVtXzvz/+c9/KMjz78mOvlkn254fs/+CGRsKxWSxaLY3/5GfTvjWmHXaeEuql8i0/4MplGMXmSMi7GLEYjRnnGKM3J0syrBSbpYPLrnfwMASiNRQ9lF4wN6G2DwdCZnrrXtHVPVbd/JDyivx0euZ0qfTs8Yvyq6yAD5IM8uGlR2f+OZr5wjizyS1PW+kZ8Z3sfqHHkz2zfGqg+g3rKyaCMxjhLpw0ySujXS8p6j7bQKEVZt1wtrwgDyLIxxWTKweKcsqpY7q/I0pxRMaHcbXn21VeIMB5MHVKcCOiVwjlHP8y8w+GYkGdjkthnGmU1RvXIKKTrO0QYDmYEgqaryEcTTs8f0N3rKMstk+kcANX7P2/WEevJiH3dsNmtWW/WXF1ekCQJwg1qKqdn3B/P+NG/+xGnp6f85//jf+fs9A7fef9HTI6O+MXPfkoQSt599wO6es9+dUVb71kcnqDahqb1fK5vL3lafpRmjLOMWTFiUoz8JSkv/Bp3LJGR9D6q+OmZHdZHnHUY68+Bve5plcKIhk43NG1AWXdUrd8G/sPwiPud8IjWvo30bfCIG+ARg0aGr9tNYeh1rMxgEvf73Jr+QDPfwwxZ5Bu0xjrCIVBd74hjP9939o3S/0agugF/U0pT9T2dqW5BibosibOMk/MHHOcjVN9T1nviKIMh9dftHo3l+OgeVVXy/MUz6rLygwMESiuU6gYuIMcYzSQPaYRAdQov9NWjjULGkjzL6IeJyyiYEcqQvu3IRyPy8Yi8KIjTmPF0RpJltF2NNpogEDjl/ZVM3/PRu+/xPIr47Ff/ilaKUIQ8evQZ773/EXfv3meymDEZ5Tx7/JiD2SFffP45dVtxvN97QGU6x1pFtWupRwWH+Yir55+xubrw0jq9IhpGm3maMcpypkXGdDRilI0YFSPyPCeOIsLQE/gW76hi8MGilKIffnW9ou56Gt2B6GlVTd2G7CpH3fT0qkMb9Q14JPjDyiPKo4Q3Zd5D1t54Au3hEev8VMl7ofoyf9NuujmHeq3+t4WeAwHOm7ZmUUijzTAmFfRWQc8QqF8v/UFoh1aVRTuHcpq27ymbjkBKrNaEUcJ4ukBGIWmeUeQjojSlaWqaXtM1LUlaEKcRu+0SYx1RnJEXEU1TD60mizXO+4LqnjhO/coFjtpaAucQxuCEfwNFlhPHCc4OUEmSIgLhhctOz5nNj7j34B325Z40LzBd6wn8zvL0+WPqpmI+m9D3HX/73/4Ljx8/Jk4TVHvJwdEBB4cHfP9P/5TDo0P+4e//jn/99aesltdEMubO2QOu1ismB4eE1tGXFVEW0ncN++VLlGrRxm+NprHvUhRJwjjLGBcFk7xgnE8oiow8HxHHkbdFDwXCBTitwAm08f5UyhiU9q973bbUbY+yHSLs6PqORgXUnaFuO3qtENKR5iFBzACPuFt4JP0aPGJpe/k15ZEbeITfmir5Mn9zrLLGd4CEeL3fdGMOrM1bUlA3UAPBEKgypP1GoLrOryUHYfhG6Q9JUq/93ocGG0QkViDzkZ9CGEOWjxiNx8wXR0ymC6zR9KanbvB7OXFEXZfUdcV2uOU7N/zgxiFlRK98JtXaW4PX3Q4pY9I0B4dfsNP+vJnECZPJhK5vqUvNZrMmy2qK0QwCSLKMslyh1DlpFNNWFdoob0cTwb17D6nLkl/89J95+tWXJEnK+GCOVZ7ePzw6YDaZEBHwTz/+MT/96b/w8uKKSEbIQPKf/vN/4n/6D/+Rs8MjPv/Vz4ltz/GHH3N8ehcZBXTNnl7V6K4iuynx+Yhx5jNonhXkeUGeZX5LNwzesM7xUx6lDVoblDIoBU2rqbvh9t52GNEQuI5ed7S9pO4UVdtCaMnTkDDxQw2r+Ro8kt3AI+brK8k3yiPGvYZHguGY90145Gtl3rk3NkSFz+Jvu9Lc1A1ZnvpG6xCo6TcCVaGgcyRx4kEB66WxjdFsm4pOW4pizmI6ZrdbsdlvcIFgOp9zfvc+h4dn9LqnazWj8QEEGbKrUFrT0VFMYkQU0TY1utc+C3QdfdvRK0VZ1lR17b/+MJWRMmQ8niBEgGrbQcs+8T3Z0QgZekfoKEoIwoA4ThmNJ8ymC/abDfvddqDpZ/Rdy/OnTwclFo1SPUVxxdnxKd/9+Ls8f/6EIsv57ocf8dlvfs2P//EfSIoRp3ce8v6H3+Nv/vr/5NEXX/CXf/W/cP/8HqZrabqKThVcLy84PT1mMp8Ryoi63JHHGWksGecjRlnBOM89nJ3lfjExSZCD4aw1xrf6tCeOeqXptaLvO5rOl/iqaalqD4sEcUscaK8Go3ratqHtG4ppSpRGSOnvH33be0b0m/BIL2j6Px4e0VYjZThcpr5e5j215bcNrDUEt4ta/9YgbVucc+RF9luB2mmLHjhRhYYeEmJEGKKUYlPX1J1CiIBq9wyjPWsaJCl37r3PgwcfIAJHWe4JQomxGm16smJEOsppWz95MVbQ9TP6tqJpKtq+J0lLltcrOtUTp4lnTY1FythvSPaKJI2ZTqd0UUQYxwRCsNksKYoxWT5CaU1dVYRRiOoaVN9S1TuWq4YwiEjihOXlS6q649mzJ3RtRxAI7t17wPL6FeW+4vDgkPlsxsvnz/jffvFLyq7lu9/9Dt1+jwD+9r/8Da8urogkBLaj3KyoqjWjfOK7CWlBud+RjzJ0VzPOx4QGilhSZBl55m/0WZaSpSlJkhCGr3edrLNoZbGG27Nn1/c0bU9ZN+xrP8QoB9wuokNQ0+uOvhe0fY8IBWkek6ReJ0rVBlVpnBNkqZ8qSeEob5RH+jfhEfd74ZEgHFaq7WuU0FqDw5f5m2Qm8FaXbxWkavC0BEeW5/5JGAI1kQFovhaorgcZBPRtS1k3tHWLlAGjPCNMRwRJytm995jPD6maDTJKMAj6cjvs2yTUXQOB78O2bX1rIW60IpQJiZN00WD1LQKM8c1h2/VYrXBOo4Y3MQxDX8rTmDSPyEdT/yQ7ODo7xxhL21Zecr3vmC/OyLIR6/U1bVuz3ay4vl4xLgr6XjM/WFBkGf1oiraW1WrFr3/1a+q2o5iM+ejjT4iimK7v+Oef/4Kf/OSnnB4d8sGf/glxmrEvt8ggZDyZ0Ol2aMnAeDJn0zdkMkSmKZPJZNiPj8nzjDT1CCIDbSacX0pU2otHaO21ZLu29035pqVqaqqmoWxr6rZBoyDskEGH0QZtQNue0aQgLxLiKGa3q2j2PdY4kkSQRoZEQvutyiP2j4NHsF8jorwxsPAWne6mO/C2Y1Fj6Z0/0DogHwJVDLe5RAZgQBmLDAK00yhj6ZoW1bQEOCbjgvn8ACcFB6fvcHR0ighCpgdHw8qHZi8EXd9jrPPaQtrQ916Xs9xv6ZoeBPS9oaxKmrqhLCvaTuGdl4c9pOG8K8TN7w4ZxUgZMpkekE9GxGFErzTTxSGTyZxXl0+R0m8MXFw+Yzya8uDuQz579BsOT85p2x4p4OTsHl9++Tn/8Ojv+eCDDzk8OOKzz/6V9X7PqCjIihHOOcqyRmnNk2cvPVWkFEdHC6w1fPnVFxwenfL+w3e8yEbfIoMBbjEtoXBkRc60mBDJkDiKSJLEQ+M3WJkDpS1GWX9M0gatrGdA+56qbaibymfSpqTuetq+wQaKMOyIZY+xAVobpJRMxhlplmCMpd733AhJpLEjiy2a4Haq9G+CR+Qb8Ij4Rpkn9H6r1hKKADFk5bcKUi8p5EntIaGSF9mtbZ+1hiT0YpCd9o7FIRCFFhIJMmRxeMTZ2X3S0RgrJE3rDQsio4kS7xqCiOiWl9R16ddAdju0NjRtzX67o6y8h2fXKay2uECiVM++KgmFZDaeIgBrOuJ45PfQnUMbRSAcqu/ou47MZhB5U7HddkWajTg7fwdrFKE8ZbNecnX5ksBpFtMpn376S7a7LcJBVb/gydMnHMwXTMZTnj9/Rj6acOwC5gcHTGZzmqbi8uUFVVtjrOHP//zPODk8JI4TqqomSiL2+xW79ZjzkxOW15fcv3uHaDShUMcsZgegDEmcEMcxcSyJopggGMbMxpdhi6DTnU8IvUL11k+wmoayrqlbX+arrvU9UNURhB1Weu+oXvusPBrnpKOYIAyoK43u/dlRSkcWe2+sfccgMOapsTAIvsGIfgs8wpvwiLidKvkyb/2i4VDmnfNrW28VpMFg4+3wm4M3sf7NQI1CgVJDtk0zgjDD4MhHE+7du8/x6QO07nh+cUFvPHTQbxQyklgh0M6xL0v6XrMvS1bLKzrVo5Wl63qqqvJPn4HtrqRqGpwTKKORQUAexcSht+iezQ/IJiP6tsIaR9fXtFVLXZVo0zGezREipOt6uv5zwkBy78F7pFlM03R8/uhzXrx4ysfvf0RTNxwdHrPabFCmJMvHJEnGq+UV+WTM/QcP+cmP/5Htes0//fNPyYsMaw137tzjh3/6Z5S7Nc+fPcEZxXw24f0PP0banvl0wvHRCU1b+htymDA+egd9tqS6uvABGnm+QAy9RmvNMPt2GKPolL29ILWdoqxrmqahairKrqNpa5q+pVMd1iqCQIPtcUagB3C9yGOSOMIBddlgjCGIQqJEEUiNspJeJ/TaZ8RwcDK5YURlGP82PMIAj5g34RE3lHlfEYz2x8hw+LMbjgRvFaRJJOmF8TtA+Kb8wLeQ5xlhKAmCAK01eZ5zcnzKydGx9yEKI7I84/j0nDyfstmusDJlv69om5ZeaTqlyEZTtKrRpmdbrlG9N95KwwgVaLRSyFDQtK3Xf+oabxhrHQEBwhjaqiTIcyIEYQhHR+dEcYgdVi+uL56zWa3o+h62a2SckOVjRuMpl1cvefbkS9IsRfUdd05PCaXky8ePuL66pq5amq4lcFDXFbPZlDxNePr0Gfv9nvVmy8WrC3pjmM6mzGZjzk9P+ek//yPOWQ4WhyAcJ6fnPDw9IZGS8SRnPBtxnweM8jGmrZDFmGI2QwbgmprgDQVnAO38poDPhI5OabpO+WXDm+BsOpqupeka2r6jVz3GKBAaQQ/CB54bLM2T1PdZtTL0rUIIQxhZZKxRDrSWtL3wi5TCwykW+3vgkTcYUb4OjwghEASYwVb9psz7ffv/DlU9ISCWIT34QHUWdZNPh9IfRxHT6TEnp2fcOb9Hmo890JwVBGFAMZv65nOeY0TAerX0ZgUCojTFoMiSguioII4ynBWUzd4DuMPFK8vHlOXeQ9KjFmXMcJkyOKVIZeRBiyJnv91w+eJL3v3oE9IsJS3GTKYzVqsLmqYjjmLGswMf5EL4UZ7RvHz5jOXVCq+gDH2vODg65p9+8k+0ypAmvkUjZczf//gnBDJmud5RVnvmhwvm8xnOOuq65ee/+gXVvuLhvXMWiznnZ2fMJyMeff6v/MX/+JfMDuZkRUqWZOz3K8b1EWGWEx/cI56d0j7/DXSdf5kdfr3Z+Utqryx931O2nlpq6o66Lak6Dyt3nR9x9qrHWIU2hih0w9DR240jQmQUEiUe6et2HUZbZBoQRi0iAKUT6jLAqJtJ0I1X6e+DR4JvhUdCEftjgjEEb5R53tiEfasgvVF0iaM3AtVY33IaiPFklnCwmHN6eEAkQ6q2Rmo/kkzzEWEUEcYJ4+kh+92eOJKUEk6O7pOkXil6t11TNRs6VZMnBePRhL69IgwDsjwnii1Jlvo98LqmaTr6XpHEMXEYkUYRuuuxGGSUY25aG8P5aTweMR7P/Zume5q6pWprf4NfXbPerJnPFkynE15dXPLoq8c8vH+f3/zmN7Rdz76sceMRH334PuvdjuOTU7549BXHJ8e8++57HB0ecPHqgotXL5nPpjiteXj3Ls4qMIo7J6cEgWG5W2FsT1EUhKEgTAqmx8ekowl6vyYsZoisIJotcNs1fVNjjLvF65R2NG1H3baUTe1FL7rudXCqjl51KN2jjEJbQxAIEBaDwobCz/l1hIjCwRPL0TY9QgqCxBLIAOMC+i5CewktjBuEJ5B42sn5leQ/CI+4N+CRm6mSG1wVhzLvfA/Wva1gWYiXrhH4jKoEaOUtvBWeaJcyIM8LhMzYNB1172fpZVuzQCDWWyAkSTLyouD07B3ytqJVHV21p6pLAhlycnSH+eSIsizZ7vaEMiULUtquQ+uatu3oeoU1gBPEkd/UFIBRikAKRpMDxtM5xaQgThOSzO8nOSfoOn/+223XbLdblLLePGx1jbPw7PlL0iRG94oiy3n24iXb7Y5e9cRRwr17dzg7PSXOR/zdf/uvyChisVgQBoKXL196g9ws85Y55Z7pbEocSyajHEzHw/vv8c79e7z30cdkeeY3FMYL4qIA02O1N7kVQiLndzEITNOijEIEXha+bjvKuqVqO/Z1Sdk0tJ1CGUXX1mijhgxqMBhE4LysUyAIIkmaBYRRTFc7okgQhwHaCv814hYRWoQV9CpCdX7iaIZVFQZtfp+9Qqywg36CwKJ/e6qEw1hzC48Yq/zHRHjre3pzdHSWAZd/iyA1ystcG7/qTTQ4RGhlwFjyceItwnvL9dOnBDJmOp7jrKDtaoxZUrctxhmms4U/C0UC0WrauiYQjsXiiFE+odzvuKgqqqaiqWv2+72fiLQtqjc+e9QVfeehCRkG0PdeMWQ0Jh+PPXSRJcwPTpnMZkRxjOobut6XzrLa0yuDIGS9vOT66oq6ronSBG0s221FU+8x1hInGWdnJ2y2a88HdB0XF694/OQp682Wk9MT9vvS+1ZhmU0m3D05Y3n5ykMwWvHJ9z5hXMTcO7/D0WJKLCzj2YwgjkmTAoF/4AgjZDZG3GzayhFidIwNXnmHPCyt6ijrim29p2k6yqalaiuUMhij6VSLMRpjDdoNE5wb/TIhhqNPCEGCVBAnAUEIutcgNDJWfkigEkwXDt5RltANZhE3tjz4TVVHiAsc1ig/Ev8D8Ii5LfPhbZn3lpXDEt7bGuBq0wMRYSR9E3kI1GCQw7Yy4+lqi95sieKM85N71G1L3/l1CGMEQZJgXDh0B7xQmDGapt2TZROMUrx69dw3/3vFfl+x2e+oyi1lWdPUXqSh6wYGsmmo25YskoRqmGoEgNUIYUnyjP1+jYzgqLjLqJiw2y3Z9huUUlRlzdXFCy6uLmjbjjTLEYFgvVxxdbXi/M45P/yzP+Hg4JBHn/2GFy9e4kSAC0K+/OopLy8uuXPvLmEYcHV14dtwccrBQ9/o/3K7Jo1jPnj3AR/dv8udO3e4/867aGt49fg3VOsVXVMxPT1HxhGIiGg0R+u9b4qHEkyLiFKS2QG9cfT7yveI65Kqrikr32LqVI1SCmMUZjj7eUg6wAkvSe6EIIoF+ViS5BFKSwKhvOVRHKLqEiE7f4ZUEaoP8Uo9N+LmXohi2E8FbtxNhhv7IOLre6DfDo8IhCfm3ijz/jgwTCfedixqnAPTA3wtULGWTWupyxWVviCIYk5OjhAipMgy4iglSxPS3CN0QZSAlATWEMUZUZSSphO6pqbebtlVFavdhu16S9cplAGtIQgTrOhBhARxSrO/ouk6QulXSSYHB2RZjrWKTmuipmW3WfvrgfQvtIwS9rstVVmyvL7k8ePHaGOpSj80MOC19quSYjLmT/7kT7Ba8/Of/RMvnr9CKc3B4RGvnr9kuVqRFWO06rncrJAy9FytcCRxRLVbce/OHWIJHzx8QJbFFEXGbvmK0eyQJJ/yy5/+FFB8KCWzkzNkEvipSzIZ0EgHgZeuzM4+Qk5PWD35lIv1l5R1Sdl27JuarmvoVeeVrblR2wMRBF4WyQ3yPMKRZBGjcUqcRnQ7i4wcURJCqGj7NQiD0AGmjzC9uFW4E0HIjYKywz4eAAAgAElEQVR0MLSZnLjREhW3lcDdBOXX4BHPt97AI+HtEMDhxe/soGXlv+9vB/X+UJDe+KWaHpwP1FYpnl5t+eJqS+scRZ5xsDigbjpeXl2wmM1ZTCWBkjRtw3J7TT6ZEschOEsUhd6S2npyabXdsCtLtrsdm/WGtjNUtZ/b96bHGH+7Hc8WnMgTqrphPltw9849ijxD9Z1v1rcNWimssxhnUb3m4tULtLVsNys2yzX73Z6ybtjs9yRpijaGzdUVfdcTRTHz+Zwvv/yc9Xbj4RStcQg26zVN0w4PqaGu9ggCsmyE1i3HR8ecnz9gvXzOu/fu886Dh4yTwEPjRcbLp49pe40IBLu65M75Hap9TeBeMrv7AF1ukYmHyBHxEKwGAkk0OmR82hA8fUKn/KpH01XDhqwG/AUG4W5v30OI4QJBFAmSOCSJU5wL6PuWIBS4oKdtS7qmR5gI20XoLhiC0+ud3oj2Op9AEVYMXfehkhLckv9iUIO5nSoN8pMeHgmGso9fSXLDOdT5LGqdeHsyXyuNpyMA29PVii8vl/zs6Yp105NlkVdHzhPy0YQ4hLKqiNOcsmm4WF7wQfwhWmmaqvRSN23JdrelbCovb4M3FOjajqZtqTuF0sYf2gfr7DTPmE+njCf3qdqK0WjM6ck5kZQeatY95XbLbrMmSTKcsfRdj+5betWxvr6iaXqM9VBMmnq1vNVqTdu2GGPJi5zl6pqAgOlsxtXl5TDNUXQDPS7jiPF4igyc38efjsnSQw4XC2Rg+OiDj/jkgw+4f+ecvqlomz1d21MUEw7mc7bbDR9/+Al12/L82VPO7t4lWF3hekU6yskPT/0L7zyDIEQMSLLZHY4fvMuri1e0XU3ft/S693KQQgw3+Bu0MsAO2voIiKKAKA5BBDS1pe8VgfTQ+na7x/YBrpMY5bdLva+uDzwf7EN2hze0qIYAGcQrgtDiDIOBhLi92b+GR0I/sPy2Mi8Cvr3Y/8EWlEYpIJIYZ3l2teZfHl+y6Q1pGjMaF0wmE+6c3uXoYE5V7TAupG46mqZiOp2ymJ8QxRHWQlnuWW6WNF2PDGOmowgZVKxX13SqR8YxWRAQxZo4zkjzHBklyChCBAHT6ZSH8w+GzU3v5Z7mOarvb1/EutmBFUijMbpH95o4yZBpwWq5RkqN6np2+90wf4auU/Rqj4z8FuNuV6KUuj2TBUHgfZ9GmVeWTmJkJJmMR7z7zjvIAPIo5OHpGdIaXNMQCJjPDtnvNkynU375y59yfnaP7WpJOi44OD4iTlKazY5iPKLveuK6QeZyaHy/Vm4WgeTk/kfcu3zJ5eqS9dafIWUYEsqQIPBjR216n1HxGxUhAin9gEMbS9trOt0S0NFVjnZncF2CVXLYnfaTJZ86GWirIZhuzqKDZuqNcJo3QvOfHLzhH/VNeOQGNPG3+dcBahFIEb79xEk7i7Qa1TuutyU/e3JFLyK++9F9Tk4OSNOcybjgwYNzpsWUtpugtKFqW/JixN3zOyRpynq38Z5JwqG1IXCOSVHQdy0vNmvarqXICw4PCmSSD3tLPhP0WpMkGTKKSeKE2WxBGIaoQenNT8MMCEcUR8Quw1pHXe8xqve7/JM5m82SuinRzrHZrVCqp1eGtu0wxhKHEUZZtO6HLOJ3uqIophhlBDLgYLbg8PCALE+Zzw64f/8hR4sp7X7JyeKAzz77JXmW89WXAZ98/H1m9xfkxQnPnz9Gacd6vUJby5133mF58ZLdaolWCt22ZJMJl9svmBweE8WSIMkJE6+ugtNE2ZQPf/iXXC0vWa+viKIEGUY45/fHsJabfORuMx/IQCClB0KM02hnQDtUq9BNitMB9jbxDip9wWBbjvCk2XBi9P96SCA8eC6cgOHW7zC3YhDO+N+9IVroTwjDKPWmzIvAn3bDIAQ/x3q7IA1wXp+pbvjVk0tqAn74Jx/zw+9/wuF85r8JEXB+esZ4NGG737MrK2Sc+kDqO569eMxiccRkNKKr9+yWV7TNjk4ZdmUNYcRiPrtdU3YioG4blDbEcUGSB0QyIU1z4sjrvIdSEEVjelVT7ffIMCLLR0QyoRiNWW2u2W1XZPmEJBvhsDx85zscH93l15/+kke7JwgC+q7xayVC+P10rYcX0AO9RZFzcHTIOw8fsi/3LGZTPv7ou3SqYb9ZI0xDkRwyz465vnhBnBXk4wlJHLHabMA5Dg6PODm7i8Vx8ewp3/vBj3AIltfXTGcL9rstAgjSlOurS549fcz5vftEcURWFERxTJQVROMTkmLG3QfvcvnqKUopduUOYS0yCFGW4fZth2gKCQMvxROGIdpZr//kHEaFqCrAKv8uD2Ymg2HuIDPJcCESDILEbogIb7QbDGdQN+iC4bxE0fBpg26Ae2OD9Otl3iEQIhy+Yz8AeKsgTaKQquv58tWa617zne+8z1/+D3/G9z/+DqP8Rj8zYDFbEAhLkcXM5gc8e/Wcy6sl4/EIGSYEAVijqOsdSvdYK+iVI4wypOuRxZRQJijr6JUilCmdbmn7hiwYYYxit18CjiIdoa0iL0bg3CBmoIaWs6PXHaPR1Kv8B5Kq9KW7rTtevXzGF198gVI9Te3XTm7+M0OwBpEkTRPu3rvLhx98yPHxCc5a1psl56enLOZzwmDBo3LDYjLieDbDWE0kQzbLa3arC/7qr/5XNpsNo/mCw8MjRgcL9ts1r1zIF7/6BTKJGU/mfPHVFxzOZxyenNLWJZPxmL3RdF1DW+4QzuHSDJlk2L5EBIL773yCMJrPfv1zmqomiITfp9fdYBNuh6J6YwDhi6wRDuO8KqLrA1C+jeQLuR943JRzf08Khk3P1+0h5/wmQBAEQ7Z+QzPV3czgX6814/yRkeEr+TLvHyJf5sXtEUC4t2xBCSGpq5IX25aDgznf++g93r17znyck0YpUngtqEQGxOmEWZJzdX3N6vol18u1330KvFGC7nuUtRDENH1D1/fUvSKMUtJkjEXQ9zVN16H6PVVV09UNIgqYHxxS5COCwM+ItdGU1Q4ZRD4zWEsg8PKGw4s2LiZsdzuqckdVNey2O549f8l2V1JXXvPpFkO4mRsLwXRoQ52cHHK0OCYvCpwQ5FnMyfERiZS0VQla8/DefT7/9Gecntzhz//9X/Djv/tblsslbdPhnCUK4NnTx9wJBciI3iikSAmd4Gp5wfsffszB4QHVeo0MJdPjUy/dnhbU+x1lWZJkI6xqqKoNMs6I8wnvfPIj6t2O1fKSXlmM7v2o0QksvhMjhBjYBENnOrAC3fY4JbGNI3AWKwRvukDd9EKDwGdG7ax/9IV4LX0+vE7O3Zxh/QNxw5j6bD40lIYuxQ0c7Zzz97DbMj88BPy+PPpHkPkvVhU6Cnlw54ST40NiGVOWFTU1UZJ6PagObCDoVc/y+oLtdkPdVBhrkVFIKAICNAEBZbmnrGuMM+TFBJmM6Lqaptqzr1rK/Y56v+N6taSqW6aHBywODplOFmR5RiRDmrakqmrathpWRkK01j6AraJtG4zxuktSJqhuz2a7p2462qa/vYXeNmuGTJEXGR999AGTImM+naN1TxjMyPOYs+ND3nvwgM9/9TOWV88p0oT3Htzn+aNfcnb3nDTNyMYT3v3wYz79/NcsZgt+/JOfMJ1OmS4WrJdX3Lt7nzgKWa7W5GnBOM1ZvnpBMTng+sUztLakeUwQRRyc3uFnP/l/EVpxeHZCcXwHqxpEnBA4gbGKpmk8WaR9L1kIB2b4eYZeqUGgnMM2At0KTGtv9aFe+9L4llIoBPYmE4rADwUGSCMUge+b375u/t+4sTLHDFuhblhI99f51587HEN+V5kXTqDtW640X6wrVr2hGI3JshFGWV5evEKbhvn8lMPFMVo1gCXPC2QY0rQVUkYkScpkMmM2m7MY5/TNnq5rCeOE+UGKjDOs8ZeJeu8X37a7HavlNXXVQCApJgXHRyeeDQiMF47IU5IkHsZsDhklfjdH1eAcMk6IIstm/Yq26dlsNlwtr6ibxr9ozvlyNYztQhmRjgryNOW73/2EP/3+D5BxyHx2yJOvPuPp09/w4O4D7p4ec/X8CcfHhxwfzIjDCBmE/OjP/5L3PvyITik++vh7tKrn//mb/4uXr54SxwnvfvgJF1fXdNWO8XRB07QcLQ7Z7db84z/+PUYr7t19wPz4iG21w7qC++cPWF1fIgl58uQr8smE0aCbJMIQVE8Yxb6xPvQlA/D78mbIcMKHgBaaQAeYTmAage2cb/b78PBMsPNWjz44fdD6fqvzfdLhmHA7YR8ytd97FAh7E24DPknIjX2ku238B/4yjG+bvVnmjXPcaF/9m4P0yaZh0zuS0HJ5fclnj0KuJ2Nmixlp1nN5+QJnDVEU0XWKYlQQJzHzxZzp4TnHR4ccHxySBI5qs8YiKMYTQpnQ1BXPXzzierlGK01ZlrS9IcnHJMWUyWzBYnFEnmckSUSa5YTSE/lBEDOdzDGF8ZOXvh2mFp6+6XuFs45XL59zeb1ks93T94q28Tf5G74ximPuv/OAk+Mj0jTlvffex5iW49k9Hj36FePxHGcV15cvkLrh7vk552dHfp1aKy9vvl3z+PNPOb37gDSWPH3xhCfPnnK8mPOD7/+Qs/NzfvWLJQ8+/ARtLE8ffUHT9vz6s1/z7NlT7pydcX52h8l0jlZeYuj508c8+/IzrFbcu/eQQAja3Y5qdcXBe946czZfEEVeMkjcdhn9/d4N/yc0BNJiVYRpwLTe+8C615nUZ8qbjCeGEfpwVh+C6eZiFBIOGvsedr85tw4p0n8cP8P3mVa/sVUwWJIPmdoK/zU8lT+Y+L5NkH55taW3jrBpaJqKumm5d3rqETAgixJkKBiPJ8SxFy2YJxkujuhtwPHRAUkk6eq9vxBFKabv2C4vWK+XrJdrtusNy9UK1fUUsxnzgwNGozlBKIhjSZqmJAPLqY2ibTvCMCSSKVp39F2DMT1JmqG1plcdfdfSVLXnBZzwS2vK0nY9ZtAnipOYd997j3//F/+BWMLlxashKwW8evWMh/ffpS53nL3zHndOz1hfPuX8+JB/+ek/MR6NuXd+zk4rz3h2it/86udEccYHD9/j0zt36NuOxeKQq2dPOD2YoduWzz77NR988AmfP/qM2WzOnXsPGA92lleXFzz68itOjw65fvmcdz/8LtV2xeLomKbc8erR50znM2zXEUrJ4vCUs9MzHj/98vZCLYPQ60AJiw0FURYgQoFRoFuLMzcjz4HnfIMPve3JIrhtgQ4UlJdnv8mU/ixJEAx3JTsE8s32gPGryla8nuMPmlY3KiV28KASTqCdfwjeeqW56nyT3JgAbSz/H2nv9VxZll/pfXsfb673ABIukbZ8FYtkkxyaJjnSzOhBIYUe9Ocp9CA9KkKjkAuKM5JourvI6jJZWekz4XGB6+/xTg/7Ipt64MywiIjMCAQCiLyJffbd+7fW+pZlB3SznMlkwWK2wNQ12q0GQwSGaXDH3qbVapNrypDRrLfQdPVkaaZJNp8xm06ZzWfcTCdMZnPW6wAhNerNJm69ief6lKTEQYImJb3eCNOS5FlKFEWbAzck8ZwkjiiL6n08NstjBd5dL8mSBM/xmc+XhKGCmN3eXnVD5+DokD/6o5/T63ZZziaYhuTe0X1G/T5Pnz2hyhIsUfLxw/v0223WHR/bsPg+L4izivPxNaPRiBJ4+e4tVLBazNnavkOSpmwNR5ycn6KLilazQZDMWK1Djt+9YbVa0u/38V2Xq4tz1lKjkpLdnTtEsTLA1HyferNBkqSYtpr9VkJjeXWG2+rjd+/w+KMvWYch0+vxpuw2VzdzIZBGibQ2ak+mOlqrqqRE3bZFpWqOFA4JeH/O3Pzyq80ui9wM3gFKNeG6lTc359WyvPUNKFw5GwOKEhaEqoB//4M3xOpKKmZ+pZirP9kFdfshNq6noqxYrVdE6yVFrs6IUtPxawFb2yMGwzvYtkeYpFSahmNbVHlKuF4xu7lgvlhxM51zMb4kK0q8egO33iSKYlW3mGVE6yWm42IYJpqhkaYhuu5Bpep1siwhCAJlvs5S1TBsWFDmpHHEbHZNuo6YzaecX425vp4ThcnmdWi4vsP+4SG/9fmnNBs+V2ev6XR6/Df/9X9L3XdZXF/x6cMH3IwvKQsT3zbxbIs0VBeavf0DhFRs07v3HmHV6rx4/py3L37kzt4+b9++pNPqUG82MC2D5XzJaHuX6eIM0zJJ0pgPP/gYzdB58+I55+Mxe3sHaLrBdHLDeDrG0SXji3Pm0wnNdhfL0Kn3ukzGY4ZbW0SLG4o0pDvY5ujwAc+ShChURb9lVVBK0MwSpETkOlmUIdFQp8PNHX1TrCaAUogNulPfvA3/w9qdikIqs7LS7hUvsdqoTercunGGVrd6v9p531ebb7T/DSRVKWKbv5HqsPKbBu+fsEillBvlRYWw5qu1ModkGZ12E9+vY1k2rVYXTZcE0YqiqvB9H8uyWK8nBMs563XEfDknSpRc2ur0AcHV1TnL+VRFYilI8xS9sPB9D9/zKanI8xxNF1CqiUOaJOripGlIKUnShOVqxmq1JFwHxOuIIi8pcmVm0HV14TAtk0ePHrO/u4UmS5aLG4ZbO/zOl7+NVhbMJ5c4jkm70cAzJUcPHxPOZ8yn16yWS0bbdxiNdnj+4hnDrR3yoqBp2xweHOBZ5gaIq3H37hGaYXF9o5ShOE4wTAPP9el2e6zDiLO3L6GCva1ttoYDvvnuGzzLYmdrRFXA8ck7fNel2emRZik3Fxe8fvkSU9OoNVyM9hCjXuPB53+A6bo8/e7vSW+uFexRj0GrEJVGEWmUefIPyhNUOe5mAPDelHKrtyN+kzcSUiBkgaBQ9Ypom3OlpBTqHCoqJYSodmhxe07g/UXsdswnbodd2kYsQIHgqgqpgfZTF6kipqnQlqFpUJbkeYGh61iWRrPRJK9SclmhWzZJkiop1TQY9AfIPGOapKR5gWmatOptReIwXUzL4Wp8yXo5w5QCzbTQDRvba1Cr1bAtG11KyiIjjQuqzQxO0zQluUlBWVUkUUS4XrNez5nN5qxmS4pKPa+WZWEYOnlZ0m736A+7/PxPfk67VaNRa9LwPXa2d4hWM2azaw52D9jau0OyWlFzbRzDYJ4lXE8mDEc7VJrEMEwGw21sywLdYD6Z4DcaXI8vMS2TOIroDLYYj6/wfI/L07csFxMMQ3FEqwp+/PEHqrLku++/5fH9B5iuQ1GoOW8QRcRByPn1mHZdufzXqzVPnz+l0+5yPb6g3nnEzdkb/FUDf7jH/Y9/Hyr4+qu/IVxeURklmm4icoMiLjY353xzo1aFDuoIeKv8bMZK/0BORZSUMgeRolFSbc6R7x1WpfKrIuTGk6ImnupCxXvVSq3QzWa6kVDl7YUNVPesDZrJP/rxHw3iaZrEtnQMXTmeHMdFlqXSb/OcLIdGrY2poYwgVY5Xq1HzPdbTK8JojZRgWyaSAku3KahYLq6ZTW/Is4L5ckkpdGpNHbNMEaJEFxVFFqEVklJqpFmqPKOGilNT5gThmjiKmU/HBKsV89mCIIpBaAp+YJiYlkklNLq9Dn/28z/ncHebYW9IFC3Y2xpxcfqa759+R7vVYdTvcvH2FcPRNnme8+LZU+4c3EU3DLxGi+H2HkkcMVwtSbMMx7LQTYvr8RVS13Bdj1qjw/buDlWRcTMec/foIUkUUUmBrqnWkvV6yfdPnlCvN3h3cUFeZLTbXW5mE6Ik4fDuEZPlila9DkBWCYRhsLtzB1MziNaxApYVFUWyRvd77D74hPPzN8zTa3JdYOo+yTqmylUTVCkUxFhUakQkpXw/SL+VnW4lUIBCFFQiQUhVl4nUEIUqY0CALJV4VMrbMVWpzpcbuVRuZqKqTEN7r0ypacCttg+ep2N7hqqX/ymLVL2ATQOyAClRFLsso9VsUKvVMSwTTRd0uz2FRawKLNtBUhCsFsTrJVqVUXcsYgnLtGAVBcxnC5ZrpfVLw6Ld7uK4Dq5j4FsGjmWSFwqMpZvKxUS4UuW2QqNCksQRq+WcOMmIk5y83BDe8oI4TSkrgeM47O8P+fM//8/54uNPOHv3gsDQObr/iG+/+n/QDQffq3Owd5duf0StUUdH4Po+YRhyefyO0fYWZVkxvTzDbTSp1euso5jVdEJnMOLq4oLjd8dsbW1Rc12ieQ1RlSRZTM1TlTmD3T2mV+e8e/cWw3QYbW+zWq24urrCkoLjk1M+/vAjDvf2sTyPRrNDu15jHcas1ys++egzojDA1FVTilf3KfMCzXQR0sBrbrF39IDx8pRlsKSKC6p0s9mgyorzqkSUKtIhqJDV7VfZFHQI0CryMqMUMSoGrRSootAQpUplFEX+Xt4U1a1/SZ0/1c68sQui0Du3A/v3lEbUA+P5BnVfx7AE5k/dSUGd6YqixLQ0TMNESoFvO/iOg5Bg2hbNep1Op0Oz0ybNE3TDJg0iltMbsiTGMkwsyyFKEtbRmlUQEOc5mmUxGHk4jotlaPi2hVdvq7ckKXG8usrPSI2iqDD0HMsqyTYzyjSJEGhom6pvNru7aTo4ukGe5xwd3edP/+RPOdw/pEyX7O/tI8uc18++ocgLdnZ6/OxnP0PXBHmWcv72Lc1Gk3i9pDcY8eblC4pKvb2Nr8/ZrdVZTGd4tToXYYC1XrKc3WB7PvVmm8V0ylGjiZOkPHzY5MWPP1CrN5jfXCOkhmnaHBx2WK+XlCX4rssqjvFrdeI04Zsn3+P6Pj8+f87B7i6dVo0PHnxIUaa0Wi0W0yl5VrJaBFRlhtPJQa4RusXuvd/iZjHm3ZtnRPOESkJRZVToyGpTZKzp3BZzINi0JvN+hFRUOaWIqUgRQp1rqXREofL6ZaUmCGWlMviVEIjbtCYCURZUQnu/ftSMdVPNs5nMSCmxHZ1GzcK1KnSjVJVLP2WR3ib68lz12+uaeiG3T4rUdeq1Ov1+j3ani+n5GKVFXlTE4TVJkiA11Y5XSk1ZsywLIyvxahLTNvAdj6JIkJqOrkviNETTLao8QydEM2zCeMFqNd2QNDZjjyLHNG0MQ6Dr2sbMoLQX2/GwXY/93X0+fPSYwzt3qPsurt1Sw/yipOY69Dt9+jvbdHtdqARJkYNmkkQhmu2TVzDcGnFxfkq93aXTH+DVmkjDYXJ2TMP3iaOIoqqo+T5hFPHxl7/NcrlkOptCmeH4NfqjbYqqYD6Z0qj7rFYBdw/v8fL1C3TT4PH2NoubOZPZDF2TrOKANM8psphWfZ8sy1UtUFnQ6PXAkFiex835GX4Y4Oklokiw7Doff/anWMLk+69+RSE0pFGRU2AIE6mbpHlBFCs5VVC8r+CpqFSwjoyySkAUVKUOwgBsqHTKKlfV8qhzp9xo+pVQAoGSSG/rbn5jQBG3sRghEBoYpsT3dGytxJIlelVQZT+5tnFzABZgaBJLk+iOhWNbtDbQg1G/z7Dfx603EKaDwEKsF2RxQBqHGIau5LoN6BU0bNNA1yt0z6GiJM0thO5sstySolAta/E6JSuXCrhVboJgldg0Lle4pqNaUaocTVftxlLTMEyLvb0Dfv6Hf4xvaCynV8i8httuIYqK2fUltmWzc3CX4e4BmhRoloMerTFdn6pUk4NwtcIwBoz27lIiiFZrgtUCr9lmfH2BFBqe6/LowSNyqdHp9lnPp5wen3D/o49IVnM0TUM3TFbrNfV6jV/+4gfajQb90Q4fPPqIWrPO8+fP+Mt/95ccHR1ydn7Bf/Vf/Bu++PQLfEvn1etX5GXOcDii5nk0mi3cdpvV7BrDtAhXC2zLQPoeQhr49W1GOw958vWvyIsU09Kx5G+k0qJQTCc1ZNp03CMoRUpeJJQkgJKODc3B0DzKQlAYApFXVHkFOZR59g9cIYJKlKot5XYxspFspYZqvNMUa8CUWBaYeoFWlZhUlGmK8Y+rov9pZ9K8UEqCaWrUai6O59FuN2i1atRqPrZpIMTtdq0jKkjCJWm4Bmmq2WmkqBqGIbAtlwpPRYXzDGmp0YammargLE3ICxX3KEqJYbikcUiSppuDe4VGyTxckiQp2YZi4fs1appBvVHnX//Zn+OUGVpVMssSFrOUH59+R5nnPLj3gPZwRKvXx3J9iiylAjTdQt8cG5IwJE1ihLDQpSRah/iNhgLYFjm+45IXOTc3V+iGxePPviBcRyxXAQeH92i3W4zDFWWliIFVljK9mdBqtfFdm2a7TRQF/PJXvySKE/b37+C4HvcO7zIYbtPtd1gvV0RJSp7nrFZz1ss5b96+otPrcmf3AMO2SIMVRbuDqTubWWROd3TIw8ef8uz7r6mEihlXQhDEEXlRAOX7OSaUlJWAKkfKDN0QSM3EMCwsw0UKEyqF+ckLjaIoyZKMOChJ880lqKrQK0kuqg1AV42alFtKzVJNQ8OwJEIvMU2JKDOkhCQIkQhK/acWO6AeliJXNYc6Ate26bTbNJstbNPC0lAjimLDMhU6aDr5hqRhuRZVlVOQU6vXMK2u4oJGMVGSICwbHWUwyIqSLIkUK8g0FQInT8hTVbiaxAFZpooWsiQl3DRAp0VOs92n0+3y8P5j9ne2WF+f892blzw8uk+r2aLMc4w7B2oH3d9l98GHSEqyaE1VqTe/83dvaHc6mJa9uXm6hOuAqMh48eNzPv7yd7k5O6NIUy4uLumPRmTouE6NOAzRNI3eYEAcBPz9L/6Gg6P7UMHxyTFvnj1FM3S8eh0dWC9mROEK2zC40+/z4m3O5cUplmFyeXHGejnFtD3arR66rrG9e8ByvmDQqGEbBtF6RRyHNNp9DMenymOV2xcahl3n7uPf4vryhNlMkWAqIdErjVTcKvsb570EKQqEIdEByzGRwkDTHTTpUJUpFRIKFUfPi0q17Qkow4IsKZBahSglWqlu+koQ2HgBBGgaGDboZoWmV5i6RCtL4jhGbNgOFZ3GidEAACAASURBVMY/ugb/0xQnKdB0Dd00MCzVK+86Ho5lYOkStfncgvk11c8uJfVGC82wVOGCZSGkRVGWqrVC00E31cIsN+pRnqEbFoatfKKUEIVr4mBFXuQUWabiFmlKkijYa17kuH6dbq/P3YMjPrp/F60qmKcxvU6PLI5o1Hy6gy2kYdHd2cNtdqiKTD18SUIcBJRVSaPmo2864YPZBN32cOsGVVlxZy/Bsi0s32U2SZkuVzz46CNG+wecvXyJ4/qcvnqOW28iNGh3esqDWZYMhiOqLKHZ7DDYGvH3v/xbdNPi8YefEie/4GJ8xR/8/r/g6dMnrJZLLsdXHB3e5eLsHZquE4WCb7/5BtsyedT6EIoCqSmuVhgpy57jOrS2djG8FkJImoND9u49JP4uJElCiiz/jZtJlIp/appIWVKIjHqzQxRPMYxNR5cwFK1Gk5imS6M1YL1eMVvcUJEjDQ3LKrht2aMoVE27FGS3b/cCpJZjWCWuL9FMgYaGKIFCkqQSDZO80MjLf4YsKoTAMNTZy3KsjVXOxtAltmngey6u525KBjZGBSExTQdTtzBtD6fWwgWyPFPd9iK5FT6oQtW6oW+YUUJI0ixlvZhSZAlUt9z1Em0z8lBEPUElKzzXZzAacXR4l0dH95SE6DYQoxG646G7Ho6uQZHT293HrdVJk4QyWSMMBykFRZ6yWq2RoqLVHaLnBVG4pO54uJ5PtF7SbHdZTW/QJXQHXfpXHWzL5erkmKc/PGHv/gM1iQDmswWNeo0iiTBdn7oUmIdHrOczplcX7O5skSQp06tzLNPk4PAIqorD3T3mixnNekMBiwdbbG+NuLy8Uh1aYcirF8+YLm745OPPkZpOnMZoms56uaTRzyEPwfDRdJvt/UfMrs85PX2LrDSocjStwLFsdEtXuyjFxp6X4vlNmo0+69UCx6mr7q2iYmf7kHk0R0Qr6rU2SXKOAn0YSE0nSyEXGVVabkqRKzRDHQWkVuF6Jn7NxLQM8rQkDnOStCSvDMRGBVNk23/GInUci3rdx6/V8WtKk3Ztg3azwbA3oF5vIy1XvdUDVCVxuGIVrPB1HZnGCE3fDI9LNKrNH9BNA0czEIZJWpRkcUwZR8iiwJTgbtz9YViRJjGSEtPczPlKwdb2Hh9//AUP9nZp97q0m02m5yfqwqLrNGp1bNfD9jyFo4kjrs7OaHW6RKsbDNNCt1zsNCNarxmfH9MdDFivQtp9nZuLc2p1H0nB6dvXNJoNsiSl0VSm6Lyq2D68y+XpCbbrMdw7YLC9Q54m5FFAGEVUmtqNszhmESfIMqPeH3Bxfk670+P161ekwRrTMvEdh9dvX3Nna4d6q8Xf/PVf0W53GA6HXFyc8dnnX/Kg/TlVEpGlGf3hCNNziYNA1YYI9f8PJY3eEXeOLhiPz4myGN3SsE0T3ZCgq9u3qXs4to/hWHT6OyznMwy9Rq3eIcvBdes4no0RuNhmjXfvnqkSB62k0sB1PcIgZb3OqFThIaYhKaocUYHj6vi+he+ZaLpOWFQUWUmWC/Jqg+DJVePMT1ykiuxb9x2ajRr1Rh3HcdANjXqjwWjQp91pYjvmRmZTT0ORxazWCxUPns+IwgC71sC2fIo8U4zKUgXeNKn8jGWeQppAvrnpWRZJotAtelkiqxyqEqGBVkEmS+7sHvLJx5+zPRri2QbBzTlvn3yN32izu3eAFAK/O8BrNMmzjPnVJUJoDPcPCKc36BqsVgGizDh9+4ru1g6e53F1eoowTKRlEizmlFnMzc2EICmQQUyexIz2DzFsG8vQefT4QwzDwLItkmDNcnJNWuToutop7LqjuKxlRX8wRMqKr3/9NcevX9Hrdan7PmkSYbkOUtNZrlZcjq+YzmcI3SAIQ07PT3HdOt9992u2RkM8r873P3zDv2j9KUKX+N0hhuuC1KmqDb1O0+kMD+lv7zGfTYjCFbqpVEQpdaRh0+vvsw4X+G6ben1EGptYpofpuFSlYLi9SxAtEMIgLQpajQ5lXnI9PccwTWr1NkU+IYrVuVPIjXeqFBgmOA7UPAPHssgKTR3VUkFe6GRlQV4KyvI32f5/8iIVAizLoFHzFDbHUq3A7XabVqOB69ropqFKyaTN5jEmTxMQOiUFcRhR4WNmCYWuxAAFNagQVYEsc7I0Ji9BliWG0BC6pCoFUaVKI0oNdF3DdhzIgKJgOLzLl7/zhxhVgY4CdOmWxye/8zPcWpNoMcPyPIpcuaPSKOb45TNs16PZ6XL65iUH9x+SBgtsz2Nrf49Gu8dicsPF1RhNk7QHQ/YePCINVpyeXbJ/95AkDDhfzLk4fqMILTcz+oMdavUGRRZT5Qq56JgmTq3FajYhiULavT7NZoskCNAdmzyO+eK3f8aLZ0+4vr5GCskHn/8ub188ZbVak+YFP/viS4oy52p8Q57l9I92WCymGLqN67nsbN3Ba3RYj8+hAsPYQpjuRtVRyo5X3+az3/7XvHn+Cy4vXlKWOdmmJGOw/RDD9NHMFrqwEfi0Oi6NVpvFbEaj2UJqDiJf02gMMSwXiaZa7ipF8o7jAMu1sDMdmRbvKSboAseR1Bs1XM9DkyZBmBBHGXlaKsRRqRDmJdV/yKn3H0E/apJ6TRVcqcWlWuQ8y8LUVBtaWSSUZQobtDRU5BvptCpLTNvGsOwNzKHC1kzlzi4jpc+XKoevVTlC6ggpMLTNzlzaRFSEJdh5CZVAkxX93ogPHn/Kg6MjdF1wfXFOq9ejynK8egdDA6M7UC/ccnn79HvC5ZQoidl/9Jg4SZktlvhXV2iiosgMOsMh8+mMyfU1tu9zdXFBiWA1nTKZXOLaBrIqabdbhOGKJMlYBSH3Hn9AlqfEUUgSrKmqkv5om9ViTlnlTCfXDEY7XJ2eML04Y7i7z8Wb5xzee0iwXPDB44/pbY+Y3MzI4gihG3z55e/g2TbNZosfnv3AbDHjwaPHrNdzXMdlOZ8yGI0YDobMx5f4Xg1DN8miJULTydMYq9ZCSB2pmXitLXYPP6QiZ72agyxx/AHN9oHCGC2XjC/OcZ0Go927nB2/oUoK1osAH0m7N8RyfYzlNZblUW8OOcxTVtGU+WzMzfiEMELheyoNRd7TcBwL03IRmk2alkTrnDQpVTlcqdRMhZTgNpD6T1+ktmXSbnp4jo0mFXTVsAxcz6bdauG79gY9rv2DUFdFkSYkcaguOLpanJbtYjseRZZS6BoyExRJRBIGGzudxHYsLLuGoasK8fXKZFpVxGmK1AUNp06r2eXw6CGmBN93WE+u0YUgi0LC1QrbszGabfI4Jk0S0skNRRbjeD61ZpMizTA2ufpvv/6GDz58hN/UmYwvyJIM23FwXIc4CNCA6/ElQteIopimVK/VNB2CdcRotE2RJFi2S7iaIyqJblss53MM2+Hpd99w9959FvM506tzBsNtZpNrwtWawVaNquZyeXpOFCfEaUyRxpyfXzIadJVFLw7wXQ+BIFqtsC2Tq+kUqWl0JteYlk0ZxxSWTSFAFwbrmzHL2SXDw4dUeQ5CYPpN6t0jDu0awXJMmkGwCLk6H1MUFePxGM+y0S2Hq8tLXj79ESEl9XqdjwZfouk2Uuo0Gn0a9T6D0V1WwTVhOCdYzZT3V9s476VECgOJjqFblLkkjSuSuCQMM/IMik1j3q0jSsWwf+IibTRcap6rnhBKDCmxpMB1bJr1tnJFuS5Wrb2RzzaLNEuIopA4SXGli6EbWJZLlecUWUKR5iqYFwckSYAuJbruYkqJb1nKvaSrGpUoSdCDNc16g1Z7wO7ePYokptPuUqQZ9f4WlRyzmE7YvXdP+RWlRRSv0AQ4tTr1PKHMMpxanXgdcHl5SXswYLi3x2o6JTw+Jgxj+r0uy8Uat1GjKErGV+fkeUXD92j3BkhdZzGdMr64JFiv6eg220dHuH6NVRzR6PaZziaURcabF8c4tgkoZ36ZJjQ7bZbrBXkJllvDrTcZj8f88ORbdvb3CKOY0XDI7vaI9WrBy1evuJlNVF244/F3335L3fX4vZ/9Hnfvf8DN5IKyKJlMrujZNsvplDgK2d6/y2pyRbpe02h1ySqBtG0ct0cwX3N58pYir/juu29Iwpj+cITd6XLy7i3vTt7xwze/ZnvnDn/4J3/G+ck7eoMRbWvALfMeKaj5PbI8pdUeEa7m6NJAaiA0i6LMMHRdTU4KVUQRrFLStHwvn2pCKLN1pZQvXf/HHSb/wUXaatSx7U1FS6UqwTVN4Nk2lmngeg5+u4ewm7/5UVVFWSRkWfI+YCXQCBYTgnCBqARxmhEEc5I4pMgyhKYTUyJlha6BYVoIaWBUkqrIafge9Vaf3YN7tFsdimjN5cUFV+dn1Nod6vU6pmmSpRlXZ8dk5Wsury757Isv8FyJEBrL5YyLiyvSOKSiYvfuPfIkobazxfHJKUEYkwtBnCa0rR77hwcIIYiDOfFS2c+mWcrz777l4MEjdNel0W5SZRGzcYBhq5boVqtD7jtU6GRpyLsXzzm4d4TjuZRFwf7RA1znmJvxtRorpSmmafDhh58ynU44P37D3331K7KyYm//kLTIabfa2K7No4cPaTWa6JrOdDImCWPSEoJFgK5fMV/MsEzVSug3e0SapWpzLs6pNdtYzSY/fvMNqyDCdGrMFgtev3zFQRSwXq85v76BCkzHhbJkPL4kDUMs08AwDKhAN03KqsR2HBq1PsPeiuX0gl53j+XiRqF2pE1ZppSlpCwESRITrBOF80Gqc+0mFwUqPlj+1AJc3zY3vsAKTVfRV20DexBkyqrn9RDC5Ta7AgI0A03XVTAuTVhML8mzhLIETWgE0Yok/U3E+DbWQO6QRJEym0iLLIuxNEl/awen0aVZ84nnE84vzkEzuZ5O8dodBtvbrCYTxbePQvI8Y3d/j8VkgmXbrFcraq0Gs8Wcb5884aOPPuDZk+9pNNrolslitqDdbVNWEtNzmc9ucByX2WyB7bnM5nP1+WJGb2uHdrOOKDK6vTYyyyg1E9u0EFIwuTgnLxIsxwFsVusV52dnZElCmSUkmz6kLM8YX5xxc3PFahXy5uULZtNrzs/OyPOMe/fuczO94ep6TBKrpOpyHVBWgjAMmC7mFHlKmib0Oj1c32M6n3J2cUF7cI7veeRFThQEXF1eoOkak/Wa8fWUxXLBePKE9TrAqzWo1dv87ddfs5jO+fDxQ1zHpjsYcHV1xbdff4VjGFxdjTE0SX+4Q5xEOJ5HbzSi0z1gP8swDRfPraNbFjfXJwRBQJykJHFCHKcb6h5UZbGJk29iztX73/5PW6S6fpuTlohNktIwTAypQVlgOB5CcwHtNxkWITAMG1M3SaqUKFgigXzzDyuLTIFVC0AIyo2zW9cMdN3AcVxcy0WTBqXj0OmP2D76kCwOmYwvCYII2/XJS/jd3/sDdCRxGHF+eclsGRAlMaN+H8u0lPF6PmE5nyOqGqPtHY7fHQOSKIO2aTGZzVCUT8n0ZkKz4fHyxUt6oy2G29soV5UFWYbr2hi2x/Tqgk6vR5GVBMs1ve07ZGkMlLh1n1fPjjGlQLdstra2aQ9GvHz2A4vlCsf3OTk+5uTdW+Iw4ujuIaPdXcbja46PT9je2sK2DaoKZpMpnWZbHXuimAf3HuLXfNIk3lSil2RlwexmQvjjM4I4xHMcrk+OMXb3idOUk3evGY62KUrJX/3Vv+Ps5Jw0Txlf31BVgju7u/zw/EeuLq/Is5xarU53MOSDTz7n++++pt5soTkuQmqcXZyT5QWGptHu9SnzAtevsbf3KYPBIUm8ZnxzQhRGTCYqAJlFOXleoRm6epctFdGEDeRMYR//Oe0jeUEpMtB18qJQVn9NpypSVcSqbeKt/78PZZ2zTI11VVIVOXklyNKIkk2+ehNjrVAObgBdA881qbkOnutSlhWa1aG3/wBDk8xmM2aLBZdXY1zXYzAY0Wm3yfKCy4tLzsYTgjhSNrGLc+Io4O7du1yenZEkKZfnpxR5QWNjFh4Nu6RJSJUXmLpBmiZcjq/J8iaabWPqOlWa4rgeoqpIy5I4Suht7ZDGAV6zRbgOcGs1hFS+yudPvicIVqRpyv2jQwWqcDwMw6LbblMJuDg/59XLVxR5ym//7u+yXs6ZXJ7z/Nlz6p5DmuUcnx0z7A8pioIgDFksZsznS9rdLm9P37EO1hRZjmmYJElMXqR8+vGneFqNMks4Pj/l+PyEZr2J6Xj88MO3JHnFZLbErzeoBLw7v0CUYNkWUkqGvS5FWW7Ovw5xkuBYLn/yp/8ZWZZwfnZMVZZ89au/pt/pIzWNg3uP0DQd07KoKonrtmm3Su4efUFVmLx5+SNROlMuPV28r3oUYpPy3yzU2wjLT1qkWZJiaNrGICswDB1d0xQisazI4xCzSkBY3NKEoHqfV8pz1SlUFpuuFbkJbVUKyVJVilfkGjoNz6PhONRdD900Kew6uu6QbYq0wjgmy1TOKQzXNNodbL+OJTTcZajKc6dTJpMbZFnS7bQxpGA6m+J4DcJU2fvWy4DFcoV+M8FyHdbLFZph4noe9Vqd9mBIfHxCWQmm8zltTSddZcwmY9qdLlVZ0hkMlVnE90izgpurCUEYMluuGA4H6mw8HrM12sJrtLg8OaHZ6XN1dUW/N6A/HJFnObZt0xtucXVxysNHH2CZJm6tRhQF6hcrJQeHd/n+6XfEWcL/+Zf/F+1mC8PQaHf6rNdr7h4esb27i21aBFHA+bs3WJbDcjFlrQXopWAZxIxvJqzjlMFgxOnpqWo6LEuWiwWUFT/7vd/j7ckxURwRrJakUcDZyTscx6JWbzLa3iZYrbEdm+FwC2laXF6c0YiapFlKo1FH8+v4XouoGSPlKxrNHmVWsQ6XaFIjyXKl9ZfZZrMCboPT8icaTPKqUNFVTWJaqutSSKmKr5KMPImpymKDer/dUQWaYaEJ1fuUbzqdKqEALGxQgVVZoGs6Ndui4fm06h51S8fWIbN9jHqHm5M3gMZ6NcertciKnJ2dPdJgzeXrlwwbdZxunyxNkEAUp9xMpliGzieffESUJKyChGbb4tHjhzx/+ozC0Li6vGF/7w4gcVyHwXCL/qDP6ekFEsHB0aGqAzcsBtsjptc3xJHH6M4ulVCKzmoyIwhChIBmt08UzGnUfKo44PDeAybjMdP5EmFe47ouq/WKTqOG32qTpxFPnjwhT3Lq9QZSCBzf5/rqirysKCuYzVVBxGo1p99VC1KTkm6nR71ex7IsAkPdqLM8YT65oqokaRxx7+49po0mqyCgRJBVgkpIVuuAbr/i5OSENE3Z3d3ns08/4/snT+j2Bnzz66/RpYaxWnJ5eU4YR6zWivkVLhfcObjH+OqSsoJwuWKSXPPy+Q/EUYzneTx6/Jit/QO2RgdkH8X8xf/6miSJsEwHaehUcbzhR21M6ijvaVWWlD9VFpW6gWlbOK6L5/rYhoMmNRzXVYzz9+SLjS2L24dDBbOKIkcI+f4r1S3CRQoVzXU9mq5N06/RcD10u4ao9zH8LlGwRtdMbq6vMSybNC9odvukqxW//n//gpPza+ZXl/zRv/kvkZpGIcByHBqNFqN+F8swGfZ7SN0iWK+wbYtSCig1tu7cod5sEacZ4+sJzU5OHCXsHh5ycXLCbDLB0CTDeoP1fMF6MUdUJXlWMLm+oNVuU+92iNKIcLlCX1ogLdpDjzyMCVdruls71OKE6fgSaejMx2PuHByqRG2Wc3B0n5vLC0zb5ofvvqPRavP23Rse3b3Hp599zqsXPxJFMbZpcTW+wjFtPvmt32E2n1CWGePxlCzLaNfU7+XZ+Q+URUWv2SBJU16/e0tZVHjNFtP5gvlqRVVVvHr5jCBcownBl59/ymQ64Xo85vXrFxiGgWnoPH/+jFfPf2Rre4uzsxMkAq9WI0kSev0h5+cnDAdDUkMnTSLKKGI2uWZ6PUaIit5oh0azRW+wRVlkWLbL6dlrpJCUm8zTbYFuVZXqXfWnLlLDMLAdB79eU+YSz8OvedR89blh2LDRiVUEQX1UVUGWJreBWaUwqewguq7hmurs2XA9Gn6Nmuvg2D55vY/e22a9WDCfzUjiBMf1FICi0yNJYl7+3a8Yz0MSo8bbs3N+FsWspjPyJKNIc5q1OkII3pwcIyqIkwhNSML1kihY0ez02d4ZEQYRqyDm4YcfUOY5cZZw9sNTdEOyNRqyWi1ZzudIwyStBMfvTmi2W+hStbtVRUGn20NDYjsOOweHLG+uaezf5ebslMn5GZbrUK/7xEVFWlZcnLzDcjyWy4XiV2mS43dv6XQ6vHj5AgnEUcjbl8/RNQ0pSizbQQhJEoeMLy8RUjAYjXj15i2+Y3N5c8NstSSJYwaDIbNgwQ///hlxHNPuDfnx7WuePn2Orgksy2YwGHB1PeNf/Oy3KfKc+WyK6zrEiSquCKMEiWCwtc31fI6XlTS9BZ98/gVxGjOfzNje2ycI1ggpuZ7csJjPEEXBq9evefXsOX/8r/4Vjuexvb1HHAS8OX5OVQkMwyBNQspNAPB2Y4OK95eTf+oitV0Xy3HwXB/PdWnWaniWhS5LdMNQl5QiAyNnQyMCKoo8ISsr5IaFXm5yLqYmqNketU14z7ctfNfFNF2KxgAaPS5PT8jyjOubGzTNxDBNHL9GlSV89e//gquTNxi6JF/OuBjrhKs5RZaSBGt6rQZRHKMZklazTS4Ehu3x4sentFsNas0eWzs7RFFCEIRYuk7dq3N5oSxzYbDEMDRiz8fQNFrbQ7Iw5Oj+EXkcUeQVo7u7m+KITLUO6ypkuLoZY7seaRQyXywok4h1EJDlORdnx3i1OstcIMMATTOptXu8ePo9VZHx7vgNq+WKRr2OXatzffIOz3FwnBpJnhBHAWlWIK/HZEXGIlzRHwz44ckTBmmGa9s4tkmeZWQ52I5Ho93lh2fPOTm9YLlc0u33Obu8Zr4MaLXa6FJdfD/57Esur8d8/dVXPHr0mE6nw/adXTq9PkkSs5pN0DWN68tzdMdhOp1QVSXXsxnxek2FYLGYk6xDdnZ3OXj0EY32ANOx6e8c8PzF9ziOh99rMJmMSTNloBaCTTuJgkRI+RNv97VaDdtxMU0b2zDY8ATYcKrUhaosoYhAaCA99Y1FqWRUTSPPEjQpsE0T3zJp+j6+ZVJ3HWzLQrN8Uq9F5TUhLbBsT+1Cns+dvbvUanUu3r7kL/6X/4mykoQZfPTFH2O8+p7p2SlxGGEYknarSYaKOfQ7TRqey7uzcyzbQjdtXL/Ow8ePmc8XeJ6NEAK/Vkc3NJqtJqZlKtLfdEocxfR6fbTrMav5nCKLcS2L7tYOFJkCB9smRZbQ6XWZT6bMxheMtrbw6w22drYIlnM0oXF68g6dgruH+/z44gWT8TW///t/iOF52Joy2/z667/H82qsFgs81+Hh4w9ZzKc8/eFH5osZrWaTZqvNq1fPEQgO9w8Y34zRpCBcryjyBCma5HnG/u4+eVHw7dOnrNYR59cTsrzg5vlrgvWKreGQw70mDd9Flxq1mk+SZXz44YfcO7rP4f37AMwmN5yenGLoGqPtLVZByNPvv8OybF68fEmv3eHo/j3a3Q7/22JCgMZqEdBstQjXS7Iip0wy9u/cp93scXr2VjX2FcV7w5NKqSpEueQnxkdsx8GybJWdFhBGMePJDb7vkBcVaZpihzFaUSLc5vvvk7qmUI1CYuomjqnOn75l0/AdPNPCsx2EYRHabfTODlUaM706Z52ktFodtg8OkVJjfXPN//w//ve8Ojlh75M/wt9usQoCgkQVqzpeDZllaLrk4vqao8ND8jSmLAoGvS4XF1d8/NFjkiRhPltgmAaalAxGbdbLFXmeY5g6k/EVrl+j0WySpSlhoDDmi/mU2WzC408/ZXxxim1oNDpdTt68IY1TXM+nOxiwfXiX2cU515dXGJqg0ekot1CWs3XnAKHp1OtNXNdnvpiTXJ6jmyYX55eYlk2t0eZmOuP43TukZfHq1SvSLGXQ69Pt9cjLEsMw6ff6vD5+R5pmZHlOHMd8+PARaJIgDPjbX/4V3cEuX33zDVmSsXNnm7/+619SlhV3tgZ8/tmHrCYz3Fqd6fQGpGA43Obw4ICb8RXf/OJvNnkzDcd2MCyL8cUVWZ5z7959QPLg8SPevHnLxfkZrl/j7v2HPPvue7q9Ls+fPeHOnX1a3S5huMYwTO7sP0AYBhcXJ2jilstfgtCQsqAsq/c1j//kRSqFRllClhUEUYypa3ieQsJkSUoYCKhuqDVbGF6HW+VAMx0s08DSBZ7hULMdXNOg5trUbBdbN5CWTeR2oNFjOZugS8nW4RGm12B+cUK0WqFrGv/2f/jv+MVXXxFVksh7zhePHyJcl6os+Zc//5doms7333xNaVmMRiOuL6+oN+ukZUUUpTSaTariN/zLJErQdUmSTgmDAKHrrJcLLs9PqXk2da/Daj5F1+tUueJ9ttttpJScnLyj5rocn50xvZmye2eb9XJBdzjgh2+/w7MMDAn1Zp84jpFSw7AVemc+W2A7Hq5XwzJ1nj45Z7mYU/dd7j14SJamlIWqL4/iiN3tLaSm8fzHZyyDFbblYVkOSZzQqDc5Pz+j1x+RxKrCMYxjDEOnFAa/+vprnj5/zdH+Hs+evSRNM+7t7/LBowe8+PE5zbrHr3/990hgMNzienhFf2tIGAS8ePqUPIvRdZO9g7v4NZ92p0Ot2aI/HKokb5Hz6WdfcHN5yfnZKU2/geG45EXJ9fSC5WJBv98ljEKKLOHRYJtOu6emHMuU6n2Rg6Kb3C7Un7RIFT1A3crLqiIrSvK8YrUOsAwNr6xTVSVus4XxHggg0HQT17Goux6OYeAaOo5l4lkWrmVSSIPErJN6XQzdpD0YoWuq5zJkzWQypdvr8/3f/N/82//jf2eymHO2TKmk5IdkgbB8Wo7Jzs4OT558x+Vkxv6D+1R5Tq3RwHYctEqgMa00SAAAIABJREFUedBoNhG6CULD8VzOj88YbG9x8vYYz3WZzmeUWYyoSi4uL1ksltRrLjXf4/x8TL3modseWVkRxwlhEJNnGcNumzLPqTdqm8uHy507Q+I4w/UbjC9OuR6PybKE/vAO7cGA0+O3TG+u6fcHbO3s4HsuzUaT0+Nj6vUan3zyKZZp0u71ePrdN6QIKgkvXr5iZ2cHwzSJ5lOErmM5LlWZ02q1kaZJt15nuV7z4vVTjk/OuLOzxet375jcTPjgwREPH97n6vKKyWyO5zucnZzheS7np6d8o+lQlQxHIyzHJQ0DgnXA9fU1tmNzcPeIDz79nNfPn9NqdsiLnG63D4M+eVmQBAGP7t+nKEoG9ogiy1R3QBLTbNRZTqfcXF+xXi3Ii3JDfK427BTlrZDaT9xJxYb06zoOtuWgawZZkTNbTLF0+P84e4/myNbsXO/Z3qfPBBIJD1TVKXP6tGGLbJL3DqSQQnFDVxNFSAP9GerXKDSRKEVIuqRI0TWbzXbsPqaqUFXwQHq7d27vNNhg8w7EVuhURA0RZbCw8vvW967nEUtQVQlB1v6jqF6VhHFMh7jWQJOkSvwgi2iKQimKRIpNrDcpsxwpi9Ech8jd4G1WZPma3f1DRu+/5j/8xV9w9TDGC1NURWK7WvLO25Ih89//+39Plhestz7t3V0MVabMM4QsxzBNvPWWOAwxdIPOXoc0ziiThOOTQ4x6nfZ2S+BvmY4eCcKAbreDIIrEcczB0TF3d/c4NYudnS6ipBD6W/p7fbKsRMietgQEcF0Pw0ghz0ninDgMWc1m+EFAAbS7O8xmIzarOZZl0Gq1QRCYjEfcXt7wve9/D1mW2Nkb8HB/z9X1JZZucnL2nPF8xjYI2el2qNccprMZ7VYbSVaQJInLqytKEeYfl3Q7Hbwo5v3lJauNB7M569WKumnx5tUr0iylyFNenJ9xen7GZDzGsW026yWKovPx/Tum4wmDoyMU00RKElarNYeNI1zXZfz4wGw84T/5w3+Dqhs8PN4zH40YHBzyj++/ZnJ3x6uXX2C3G/z6q3+gv7ePZthVxK/d5er2grrTIoh8/DD8F34U/6yB/JZnUlEU0DUNTVUrL1ORsQ08VEkgDBI0KaBOA0lRqBDWTz8ZoohlWuR2DcocRai2CBEVEtUisdpIpoUoCDiNBkngMx0+oFoOkiLiL+f89O//jp999Q4/TMnzAkkUGE9XWM0uv/8HP+TZySl+6GPUHMyayWo+pVFvYjkOQp6z128yHeUoqk7kB8RpgiSU7B7sMx6OCLcuiiTT7nboiQKuF3Byds79zTVhHDOdLem1C5aqgWGaxHlOsA0Y7O8RuC66Y3NzeUVZlOiqTGe3z3w6wXYsJpMJg8MBs/Ec09B5Oxzx8jufc3d3x8nJGY+jR7759a95+fIVkiiiKArrjct8tSJOUlbLUfW0+uIlk8mQ919/TSFIIErMVks0SWbtbcmyHE23Wa033N7ecz+dM5uvefHinKvrG+I4oXt8ROBvcRoNXr18xfHxKc9fvmQ5n3Hx/i1lmVOrt1F1nTQK0TWV3v4hkR9w9emCzcrl8OgU13VJkogP775BUVXqjQb1ep3Z5IG66SDsHfDs9Stu725pNtsIkshyMaN5fIrvr0mTgChNEADbMtkGIUCFVKpS8N+uSDVNxtANijIninwURcFULbI0Zxv6WLaGZtmIkgxFWnVTQaw+jiwb3dDJEh+hrPZtckkjNNrIdg3d1Kh3BqRRiDtf4G599EJAtxwWd3f84psLxvM1QZRiKBJelCFqOt/5vT/kv/jjP+bg/CXrwOV4t8d0OkFT9YoxpCuslmtanVN2D/oE25Q4yGjtdlFVkdB3ScIQSa4mDzvtZvV3LiHwA4qiJE8yBoNd2r0OZVoQhiFFCZoEqiJxu1iyeP+WdqeHbek0HJODwwHeeoXdrKNZJuvVBlGRieKYFy9eEIUhq8WCum3R63RZH50QpwWa6dAAGu0Ww+mENM24vrpkOZ+SFzl5mqJrOnEQ4NRq/OJXv8ZxTE5OzigpydOE5WJFGGc8PI5ZLFYMh2NEUaRu27z67AWqYSDLEuPJlHa7R7PVqwqkKHj24jWL+QxRFDFsB8Mw8F0XQRA4PjtHlVU0TSeMAnb2BoiCzHK94ub6ksH+PgjgGBafvX7D/e01rXYXQSh599WXvHr1hsNnz4AUy6kz2Nvn5vYaiRLHNPD+uVDLfwabfYsiFUSJPE8Iw4SyKGjUapCXxGlMXlrYdr26/ScV2VmoaKggKEiahiQLFImAKGnkik5kdREbHRrtFmQJ84dbirzEcByarQ7DyRQnL7m++sBwvmTm+kRZQVqAblr88A/+Lf/5H/w+zw4GaI6NqeTESYQsy8i2TbfTAgTanQaWrZKkCrJSohoW29WKQlXQdIVGvUbmmMzGU2QRVus1aRJTb7eQlD0WsyWSKjEezdjrD1CEiigdeQV+ELNcLJFFicPBLkkcI2sqs+mEt28/0Gm3GRwecPnhA2GSEEYRilRS5GDqJmEQoyouLz57SRyGrNdVUDlOY9zFjLfffIPrrdnr73J59ZHrm/sqJe9Y/ObtW+arDXGScHSYoukGrh+S5jnD2ZzLmzuiKGa93lCUBTudNnmR47kbvKIic19efuJ7sxmbrcva3XJwYNDu7dBst7m/u+Ph7hZFkXDsGjuDAbP5lPvba4q8oNNtsfUCLMehLHNub2/4/M13cD2P+7sbNFWj1e2yXEw5PNin+QQRydKQw9NzkiTm9ETk6uYS8gLHNNkGASXF79rD+/8+k/p+QFlkGKZZIRVDD011aNUb2JZFmecUaVgpW5TsCa5WDYpFAURJpRBFEr1OotdoWhZ5HDEdjrm9vkKSJHY7bQynesNeL5YkWcHp0RHv7sYgqdRtix99//v8t//Vf83Z0T6qprGN/N/63lvNBgIgiRK6riHqCma9RbmthGX3n66otx1Mu16hDOWScLllt1/RVEoBNhuXKIzwNlvCLCPZesiyTJJGLOZznFqN1WZRfTzaNnv9HmEYoWkyiqaRZfC93/8DYneNAJyfHzNdrvnpP/yMk8N9zp8/p9asDCPNdgfdcoiSlHdf/4Ykiei0e+i6RbPTQ1EV4rJgtnaJkgRFlskKiKIERVVBlHmcTACR/uCQu+GMtxefyLLK9rFebTg9OeDN68+q9JqksDM4wNRV+oMDwiQizXJOnp1x+3BbhZLdLSdnZzzc3TEejuh0uhh2jbKA5XrFYjojF06Jw5Dleo2hVx/5qlJtHyTBljJNWY4fWa3XLMcjDo/O8Nw18+ktjXqT85dvuLz4hrOTc66uLynzHMcy8fyAby3AjaMQCiiLDEVRCcKIsoB9s49lGGRZShKnxGGCrkQImkH1BVUXFiWZQpHIaztEkoEklAhZzIfLa9ar9ROmUWEbxYznN4RZQZEkCJTs7fb4T3/vC8IwYa/X57/8N/+W3m4PWVXJ5MqXKZcSWRxRr9lkWVpxl8KEhmWSximhFxIHAd1Bj8yPSKKINMkwLA1JAne5IgpDBFHCaTQqk0iWYZoGZZETBBGfPt7QajWJwoib2zuy+JL9/g4LQyP0PHZ2uhSlQLfXY73ZsJ5O6O7s0Oy06ckWe/0+o/GEWr3Gyek5q+WSOI7Jy5JWvXpe9jeVENgPfVRFJk0yZrM5k+mCnU4P33e5u39kGwT4YYxlGXy6uqfRcJitt9zeP5KmOfV6jUbTQRYkFFlid2+P2XTG8ckJluPQ7XYBCLcemq5imxZZoxI93ARXrDcb2p0uzWaTKIq4v72l2W2RpzmdXhdDNwmDAFkUUDSdRrvD2nWRZIW8ECpLy2rFfq/PoL+LrKv4KxdVUJlMhvR6fZ69fMPlxVvOT5/x6fojWfpUqEHw7Yo0S6uASJEVBNstmiLRczrUHIckTQjCEDPJiOIYOTFQC4Cns6mskosSiSSQSSqyoiCSc31zx7v3Fxzs7qKoKiUizfYOXvjAeHiPKgjkiLQcm+7r5+zvHnB4fIKq6hSKCqpMLoG/3TKfTtAVGd91KxGrLFfrs4Je2UskkZ2jPcoiQWm12K7X5HnK+HFe5QlEgaKgOrSXIn4UECUJTftpYU9WqNcddnZ7eK7L8ckplmnS3+2RhBGBIjKezjgY7LGYLxg+3GNqBkEQkYxn2I0mZ8dH7O31EYH1ZkMcxTRME89dsogzvvrqKyK/AmnMZlNMp0ZBQa/V5cuv3yELAsvtluubO2qOg6YpFHmO7/sEcUK92SBJqw7qeVssQ+WzNy85OjrGchzCIESRFQzDwF1vKiJNq02Z5zSaHURZocwLRPEZmmmwXq3Y2elzd3vHeDxis15gOg6L2Zxet0ut3sA2bOxmA6GAdrtDUVSSjvuHBwaDPtvthuPnL2i1eqi6xmr0CILAdDqk2+vz7OXnfHz/Neenz7i8+kSaZtQs61+tw98B3ANRkijIKATIiwxJBMeskSQpi80aP4xIkpgkiiiznDKLKbKAskwpRZlM0kkkEz+MyfIUP/B59+49CJWgQVE1ao0W0/GYOIyp1erIsoKsmlhWDU3R0FSF7WpJlKYUigymxno1J462aIpCvVYDBOrNOlESkRY5Qbxlu54jCSWRt2ZyNyRLY2RVwXQsFos12yAgDCMkTWO9DRElgfRpy3WzmuN5LmWZs936XH74xN3NPd1mk06ziZDnOI5NkuTUGk0MXcXQNbq9Lq1um/ZOj/fv3rIcPWDYDoPBAE3TochJs4xf/eLnfP3NW37847+jXnM4PX/GcDLh4OCIo4MjJCArUho1mzRLuL55wNB0zk+OadRqLJZrBFGgVm/gutvffr+KosD1At6+/UgWx5QlJEVOKUmouoluGViOw9pdM1+uAIHAD1mtVqRpCkXBs89ekqZ59QNp6UzHU7I4xjJ0kjil1WgiyxD6G7ztmrIs0QwDzTB4eLjn7u6WrChYLldV09EMWnv71GtdamaL6XSEXBY8f/k5dq3J+ekzBEkhSdJv10l1Q6csNNIkxtRk6k4dQRTxowTLMpAEiTSKyAyNPEspkxDR7lAmCSCR6jWiPEUzdNIoZjgaEYfB09aki9NoEicRUZoQ5ymiAJppoaoauqygFCmqZlJKUKgqdqfJZD4jzajORJaJIkvEccpqveLx8R5zs2I2miDLEpKksvE8Wq0GuVCws7tLEiZYDZu76wckRSHPcmp1hzwTkFWVsixQJQW9aeJtfVTDQtdU+ns2iqIQ+FsKWaIQSnb7u8wWS65vH3jx6iV+GJOkJfVWwXe/+Jzu/jHzpx0l27YoJIXLu3uSrODh4YFup83WD7Fsm/7ODjnwy3/6JaZlsVqugQJ3G+H6IVEc8zgaEWxDDg4O2AQBzVaTyXRGFMVPF4+KZy9rKht3y74k0e3tsvW8ykJdZhwcHNLr7pCkKSWVKM6u2UR+lU7K88pwiCCwmC0ZjaZsNh4vPnuG06iTpDEC4Llb9noDdvf2uPhwQa/fZ2enSxpHREGIJstcvH9PkRc8e/MdmnsHFVAXgelkTLe3y/NXn/Ph3decn55zeX357YpUlmRKIUMxqtciWVHI8hy5qBbyEAWSLKEoqAS0aYqKCJLMdr1i7UWkpUCyrtyh3mpNEAYonsrWD4izklarjR8lRFGIJFCtL6gSnV4Xf7mq9qjEgp3TI4bDRx4fHuk06xRpiu6Y3FzesHa33D2OiPIAd+OxXq4QFRXKksf7Ed1el//MD3n9+WskScUwHU5fPCOKIjabDf7WQ1Q0puMpqqTS3dmr1id0k93+DlEYUJQlo+EIx7Fw3RjR86oLkKkjySKPD0N0zaDIYlRZpXPaZ7128b01vhfQaDZJopC643C0vw9lwf7RAYvVGn9bqXXevf2GNK2ILhvXY73xWbkeQRBRajKtVgvNSDFqNeKi5OLDR+IkpgQUVa4IM5ZFUZTsHZxwfHrO5cePvLv4ktOzU+q1BlkOgiTSsJuYhkGtVnsCMxRcvH9HFPpous7D3Q0AkiSQpgnL5RJ7NMKwLDRRxDFtBgfHTGZzVEUnyzIGR8cMb68RhRJvvuCLL77gy6++oigKXnz+3X8pVEFgNh3T7e7w2avPef/ua56ff0tgmabKSGJlDVEkuXLL6xq2aWBo2pPALyPL8irdUvzLtmiYFiy9DYKookgymmpweXlJLoq0FYVCEBlNpny4vH4aDtdQZIXpaIQqS6RJioQEgsTe4QDP2+K6HpqmUm/YfHz3gev7BybTKQ8PQ8aLBfPljM3ax/NCLEsnCALWa4/d1YqzszO63S7dXpeG0wZBYhaMiXyfxXzB6csX+GHI0dEBtm3jrTfc3lwxzCvEZPm0QpNlGZZjEPoBi8UKp2Zh1Rxub+9RGgL1RtW1H+7ueLi5xvW2WKZJkibUHIfd3g6iqlAKJR8/fkIWS/7pN988iXAHrD2XPM/J8wxD13HDmHrdQRIgDEKOjo+5vr1lOJoQRym7u7uI4gzKEsdxyLOMnZ0eJ+dn3N/fMp2OUCSF3Z29Ct8pimhqdSNHKBFEWG02LGdT5ssFeZxUq+iCQmd3lyAM2W5cNusNfsvn+PSUOIwwDBOr7vDpwwW2bXP94YKzF2+4eP8WIc8xdZPh1TXf+c7nfP31NxRFwcsvvkejv/9bXMlsNqHT6fHZyzdcvPv62xVpSV5dSBCeEtXV64giCaiyDBRPPs+INE345yxfHscEcY6k6MzmM7rdPpcfvwJJRCyrrmuZFklWUMoJpayyXK6pOw5xHBGFBYo8Y6fbZ/fkkLRI8d0Nh4d7PFxf8c1X3/Dp5qbahnwcMxpNKYAkE1F0i55VI44CVE2n1a6EFDd3t7SaDp634eRp7uq5a9qdTsXQty1u/IhgG5DlOav1Gs8PCMOUbqfSSd4Ox4yGj/Q7bQbHR+imyeXFJbIkICEgCgWr5Yp37z7QaNj09/eqQhBEJElksZjTGwwYXV2yXMwZjcakec5kPqNh29W/Ic3wAx+7VscdT5/WKkp0TWO58Sju77m7f6QsS1RVQRRF2p026+WSteuhqypbb8vf/c3/jSyKKKpCEkeYtoUoikRpQhTHCAKsVnPSOEaQZFbzGXEQEIUBW2/L1ceP6LrK3mCPuSyxXm+qLQ1dZ+/omOt37xg+3FIgUgDzxZLWas75+RkX794hLaZ02j0eP13x+ZvXvH33niLPefW9H9Ds7wPViHM+n9Jud3j5+jvfrkhFRNI8IUwSFEnGtmvIgkRZVLnALMkoqlsVRZpRpClF4rOczti41Tmo1e4xHg7Z+jGWU+Pm+oYgDDk+OcM0TNYblzJLcZ+SSJIosbfTx3SanL36DM/fMhqNefniGfPxlHeXl9w/DJlM5wiiSLPRZLe/VxGIqzwtjqkzn00ZT+cMH4eIksDbtxc0GrWnXXuNkpIgSrCadQRZYvg4QtEkdF2lKAryLOb82TMEUWR4/0CSFWRJhCRJhFnGu2/eMTg6oNlq0Oo0mU/nRHGC62159uKUohQYPQx5f/GW168/Z+O5qLLC26++ZjW959nxgOOTE959+Mh4tiDLMz5+vKTf3+XZ+Rnv33/Asky2cUq+2CDIMoIksd0G1GsNZEXi8XHEfDbn4GBAkae4ns9m41LkOfuDPc7OzlBVBVPXCKOoOpsWFQ9q//CEJE6Ig4g4S5hMHvGDEBEBd71EN3Tub+5Q5Gq7N88KPM9DQiYMAsaTMdPZnJNnz9n6Hvv7B2zWK7Ii4+Wr17x795aiLOh1d7n/eMnrly95d3FB/ouf8fkPfkizv//bM+piMaP5bVNQkiQSRilZ/iRWJacoUqKsrF5SBFAltZJIPcWv4u0Gd7MhzxKcepO7+3uGw0dm0ynD2ZTDwSFb3+XtxQVxnBFGEfPpFEmVqdl1Gu02Vr1Gf28PSRJYLFbs7e2SxRG//KdfcXP/gCjLHJ2e0ajXUWQZBAHLsqAs8FwP2zY56O+y3Hh8qX/Nx0+fiJKUjVvhzNM0RZAFNFNnNV8hKTKL+YLt1kOWZHRDxbZMZpMppQC+H1B3bGq2Qb05YONtiaMQQ1VQZY3hcEytVmfn9JTpaIwqayAJKLpBXoC39bh9GDLY3cM0DX52fc9v3n7ENA1kWeFw0OfwYMCnq1s+XVY4SN1QGc4WPA6npFmGrunYtk1ZFDSbJp7vo2k6m43LcrWm0WhSliKhH2H8dmmyJEli2p02lFX+d7WYMs0zhqMhzWaTOAxJ0rgymzQaCAhcffwIiDTbTRq1Jt7WRZJV/E3F2povFyRpysHBHrppsJhOWK9W2JaNYZlsXI/PXr7i4v07imJIf3fAzYePfPbiORcfPvLrn/2UL374+zT6+wiiiCCIzFfj39Esf9evsgq/ioKIIle65yBK8FyfMNqSZwmyUBFNFFUlL0uW6w1xmtLq7RKlGXe316zdDQ+jEcvFksXGxQ9i7h+HpEVBo9Vg4/voukGSpLRaXc7Oz2l2GozGC3q9LkKR8w8/+znzjcfhySmn5y84OT6l0WgiShWxOM9yREQcu4L9trsdDo8O2BvsY9oOhl3x73XLJM9S3EV1vGjv9MjSDE3Xqu0ByyCNUuIwZuNu0DQFy9T48OmS24cJk8mcu7sHZos16+UKQRDodXvIT3NK1dTRHatC+DjV5WI0nlEWJb/4xc9QZIkf/eEfsTcYUJZwtH/A0f6A3Z0dejs7Fb05TDg9OWPpemi6RpEXhFFEHMfEScLHT5eMh2OKIn8anSXIoohl27TbzUo5nlXjszAI2Gw2T/vusF6tKQWBwPeYTyekScp6ucJdu8hPcoxnrz9HN3UWyzVe4BOHMdtttTauGxbj0ZAgCPDWG0RRYDgcIgoCWZLiux6aquG6Hi9efIYbxwyH9+Rlxs3FB148e8Zm6/Grn/6EIs9o7Ayotbp0G3vfrkhlRUbXTDRNQ9MNSoTqlSmPKhqaIFQLY6KApEjEUcZytiBDIIhiLt69JUtzRqOKHNdqdxhPJqRFTn+3T6NmV/9pWcl2G7A32OPs5IiT4yOmswV2o06tbvPp4xXeNqDbbqObVXBFpArfqqqEoVuoqoyqKtRqDpJUBV2SuCo+Qaq2WjfulizNqNVrQMnlx0/IskDgBjh2jYZdR1cVas16pXcBJuMpw/GMMi/5vd/7Pp12gx/+4HP6O11msxmlCOPRkCROMAyNjxefmM3n3D4OGY+n1OsO8/kcTdd48+Y149GE9XqFo6s8Ozmi2ayj6yqz2QLH0Nkb7HJ4MGCzdUmzimqtaTppmrINAjaej6KZdHo71Op1dnZ3yAtQVAXbNnjx4jmr1RpZUTB0HVGSaDQ7WE6NoizRNBVv4+K7W+IoYbNek0QR08mEu+srrj9dsJnPEAHTMtE0nUanjWGZfPcHP2C1mpMkKfPZgg8XH7i6eE+j7rBYL9h41Q/D1vXQVB3X2/L82XP8POfh8Y6Sguv3Fzw/O8WPQn75kx+TpQn1p0L9V+vwdxWprhuoaomhyeiqhiLLpGmAo5vUHQfDNkjLpAKa5bDeumRAo1bjw8V7gjDk4fEBp9bg5PQZAiXbKEHXNaIwqhj6YYSsyU+ppIT1ZsWnyyvqjRaGofDlr75iG4XotkWaFRiaCgKEYYpAQZKk2JZEnkGWJCSxTF5WkNY4SUCSUBQV27ExLZ3HhwcOB/1KlC2IbL1q3qjpKs26w2azZbGYUrNNEER2d7q0m1HFVkoTAi9AEWS++OINy7XLze0d4+EjP/qDH1GWBbIqMpkMGY1HHO4dYVoWg4N9kjjhs+cvKcuSn/307/n+974giWI8P6DdGnB//4CgSuRJQiT5jOYLJElkvXZRVBX16ULkej7tThtd17i9vUWWZWqOjWWZQIlhaJiWQb3Zot3pUpZ5hdDJUvI8w6zVKTab6kigaWiaQb3dpBAErt9/wPM8giCk0Wjg1OusVit2dno4do3jsxP+9E//F1qNOo1mZdqOk4SaYCIXJcPJkKIoaDVabF0Xp17D9bacnz3j6vqS2/tbDg+OuHp3wfmL51zd3fLzn/wdv/ejP6Le+5adtKSouKGqgW1YaGolCus2O7TrDRzDQFUUJEkmiBPcjYdm2mxWa8aPjyyWS5x6g5cvP8M29OpFSRDJsxxZUYj8AMuy2Ovv0Ww2UVUNQZZJcxHL1Pj07j3j2ZRtEBNFFejLdX3msyVJEgECNcdGECUEUca0a5UHKk7wtj4bL2C5mJPEGVs/odluEycZy7VHo15DkmSSKEBVYLNeE4YBG3dFvW4RZRmaIjGejPnqmw9MJnNkUWRnbxenXmM6XZAGIQoCjUaLME4I45zAC3j71decHR7y2fNTQt9nvdmQFzn3d9eE0RYv9PnVr78iyUskWeH6/pGr2zs+Xl7jBQH3ozEfLu9IsxzPDylL0E2dKI5RFYVmwyGKIoIgII5Tmq0Go/EE07B4HA7ptFs06w1M0yGKYz5dXvD1b37F/fUlSRRXy29lZXxx3RXr+YxOt8fOYA+nVpEUiyzHdmqIZY4gwGDQZ7VZUm/WCaKIwf4+qixgN2zGmznecoOcFUxmY+arBUIJ3nqDpmpsPJez0zMKRebm7hrEksv37zk5OKQUBH7+9z8mCf1v10mzPKYsFXRFRaCsdsxNm06rgW3qQIkiKERxRBDEzNYraqLE1eUVw/EIRVU52Nvj9uaGPC+JnkBbWz+k291B03VM2yLYBjTaHTrtNv3dPSxN4erjJ2bzJaIiUeb5kywrIk23CGWBYBqkWYEgCYiijGloIEoomoagqsS5SBauqlckoUBVJc7PTjjoD2g2qiOBYaq4nsd24+H6PkW5QxDGbDYeoiyyWq5pNOucPz8h8Hyubx9QNZW9nR47/R02ixVhEtPuNOn2djCcGlmR03AcdNNmsdxwf3dPzalUjePJDNMwEcuSyWLJ2v0ltmNXDxt5ymrtIUkaj9MRQVxZpjXDQFJkREHEsiz8rc/V5R1FmWPZFr3Qn42fAAAgAElEQVROj067y+3tLVs/QJYURAHm8xlIEg9319xc3SILAsdH+xim/jTXTjF0A103yHKF5XxKrdmoJjLNJoIgk2cplCWGqtPb7fH1l19VLAZVp9FuMxmN6bZ6IAg8DsfslSVOq85sPqEsCnqdHt56g9Oos3Yrr+vt/S3Xd1ccH55y+f49Zy9e8DCZ8NO/+xv+3X/z3/2/1qH0J3/yJ/9qkf71X/4ffyJQoohPDbcssHSVTquBY1rVxmiUso0TgrQkTDOW6xXrzYaSEsu0uL66ZLacM51OmcwXNDs7nJ6ePCVyShSx2t7c6w84PjnjYLDL1YdPzJbLJ9FZRhBFrNZr/MCHAmRZpswL8rzSAqZpSl4UpFlG/NTRkiTG97cMh49MZwtMXeH8+Ijjg33yNGe1WLB0XVarDe1mvdL/aAZOzUHXNYbjGZquoOk6o8cxy8UcSRZYr5cs5kuQRHi6sLV7uzSaDZazOQIFhVDRX2RZRlUl5vMlIjk1x8axbWrNJuvVkrPzc24eH/G9LbZtMZ/N6ez2ufh0yWS2JIpj0iTF0qszqeducV2fKAoxTAtZlmm3mkD5BJyI0bXqaddz3coyPRry+DDG9wMkUaDRdDDNylOqKAp5UVYEmCxjMZ6QJCllVnmawsCv1mn295mvl1xefMC0Tfb29nh8eCTPU4IwZrC7h6zJPE5HqKWErmn4SUhelDhWjSgMsGwbPwjodXtso5D5dEKr2WI5m3N0eEhSFByfPfsf/n93UkMzyLNqPFEIIGsyqiyTJwl5Ua0Up2KBKKuUpYBh19iMxwgI7OwM+PnP/oEwSvC3Pju7fV7v9jFsG3cb4Ng2hqqh2TXStM7rN69pd5p89Zsv+XB19UQ8AUGScF2XLM9Ii8qcl5fVOkmr3SHJ8qqzyjJFliELImmaEUYBq/WK2XQGZUYcFGR5RhzFUGTEacZkOqtCHGmK6ZhocnXu1hSVL77zitFoRlYUdHa7uGuZ0XyOqWq09tpcX95wenqEbdcpEfC2WxrtJo+Pj+SFwNXVJXlaUK+ZHPR3WCwXDAZ7XF7fEEURjXaH67sHNEVj57DL+w8f+O53vots26zWPlsvQJQqjXeSJqRhjh9U1EBJlpEVCVVTKIrqFl+rO5iGgWkYv83kLhYLtq5HmqZkacZ4vMC2hgwOoN5sEEUxRV6ymM5QNI3VekP6lCUYjyeIklgFmTsdLn9xQ1GUWIZZYUBEGE9nlGXJ9U3J8dEhwqHI/e09JVBr1lmu5hRFwd7uHpvVmlqjget57A/2eRwNuby55PT4lOuPHzg5f/av1uHvxpHbDmEokkQ+uiLRtB1qpkGaxLiei6yoIGskSIiyRBhWP/mSpPDwcE8Yp6RFzumzc8SnbVJdVUiC6r35+999g6ZouEGCaZv8+K//lvvHIUmSIIgCeVGQZBV9NYlTkCSiKKIowHh6apQkiaIQiHMfWRKqLltAmqREUYjreWRZyuBggLfxCQOfLC8rGViW02q1quBzKbJaL+l1Wjw+jp/YASqPwxFZmrBcLCrPvG0yGAwYjcYUeaU1t0QBgaLKiqYJYiWD4+Hhjqks8kd/9McIosJqtaTV7nD/OKq+2d4Wd7FA0zREocSqOVzdPVR2a1mqxMOaSpSm5Gk1biqKCplZFmAZJoqq/PYFT1EULNvBdz3GswmyJrNYrSEvMGQZ8ozFbI4oCBR5SavTQbU13OUaf+0iPn0fF/MZWZoiiCKNRoWsTMMQRZJoNJrc3d9xeHhEmqQs5ouqUG/h+OAA8UTk9voWKKk16qw3S8qyYLA7wF2tqDUbuFufvd0+Y0Hg8vqSs5MzLj984OUPf/RtitRALHM0saRl2/Q6dYqirAIPrkej2UYQVWRNJ0xSRsNH1hsPEPBcF8/zOTg+psgzhuMRz1++wjAdDg/2UYuSTqOJ3epieS5//dd/w7v37ykQURWFvCyQVYWiKJ4+wmNESUTXLQS5JMkyNp6HJEoIgkxR5pR5hm4YqIqKH4TETx1EKAXytODk/BBFVdlp1Nn6Ps9ODtBUma0fMRyNyfOcIAzZbDYV9WO1oixKZFVhOp1RqzuslivCMEGSKxu0H0bMF1OypGBnsMdsMeP2+opeu835ixf4mxV+lGA7Dg8P9xTAeL5EnEGBwGQ+p8xyTo+O+HRzxeX1A8dHB9wNx1UoXFPxtwGSKJKlGXlWYpha5XqVRbI0wXEcJKkyt2zWK6Ikxq5ZBGFIFFezbF0CTZKI/IDZaIK7WlOr1TBMDUXVyPMMp1ZjvUqI06Ril2oKsiIShiGyppHnBa1GnSzLmExH7B8dVk+biyWUJddlydHBASenx1xf3wBUN3w2FEXJ/t5+9ec2Gmz9gF53h5ko8vHqE89Oz79dJ7U0hTyRkTSHnXaLVq3GfLUgSWMs20ExHWIkkjRhNpuTpimaprFarZlMxlW3i2OsRp3B4REvnn3G8aCPaRsoAmiyhlFr8Od/9mf8+qsvyQsBRVNJeVKJ+yFlUeAHAWmaYpgmgkhlUMtTXLdCJ6qqQBJV6HNZUUmzgLRI2axdVusNklByfnJEHCZEcsRkkpAmKbplMZltiNOEosjRdY3ZfEmtXmM5HJHmOYYiU7dtyv4eCAW2abKYL+gfHOCHISeH+zQaNT5dP/CP//iPnB0f8vrlK8hz1lufeqNdaS7FCoew9jwWyzmz2Zx6vY4gwHAyJisLPt3dc3lzT6NRr6KGlZC6wnY/DeM1XUUQBRzHQlFkVqsVjuNQAs16h9VqRpbnxGm16yRQoXwQhCcQt0Ce5yRhyDwMq2OcJCHLIkEQ0G538TceeVogyxWiMc1y9g4PWEzmtJtNBocDvvzNN4zHQwaHVbJptqw66m1ZcnhwwNnZKZeXV/TLklq9zlZwuXu443D/EHddFWoYRXRaHSRR4uLTBf/u2xSpoetEYYgqCViGhqzISKKIoRs4Vp1CVFlvNmSlwHD0iK7rpEnChw8XdHo7GJZVPSnWG5yenvPi/Bm7/V1Mp0YahIiKyF/9n/87f/vjn5BQoigqaRii5lXMLo5TyrzCMoqSiCiJFEXx2wtVIQqkcQzkT5jJ6myY5QVFnrBcLiiKgsHeDs9fPicMKy5VGifohkmwqSJ9MiKeG1SXrzTh5vaWLC1I0gi51MiLnOlsSr1m0ajVODw6JMlK4tDn9uYat94gilN67Sbh1ue73/8+q+WMyVdfQ2Fwef2JfmcXWTPZPA5JooT9wQH1Rp3ZYs5kO0YxHdxtSBAmpPmaKIyAKowDAu1mo4rllRWipt/foSxzsjQny3M0WUKUyiq8TMl6syGKInRFpiyLJw+XUEHknmyEWZ5SlgKlIFCkBd56Q5kW6IZOoZUkUUiWZk+z04Djo2Mebkacvzjmi+++4asv3zIaDenvD6qOulxQlAU3ZcHRwQHn52d8uryiKEvqZZ0QuL2/4ejgGHe9xmnUieKYRqOBrPzrpfi7F/GKBIrKDiKLImVesc4N3cKwLNw4IsvBCwIkSSUIAj5+/IDhWCR5guDD8fEJ52fPOTnc5/DkGNWwEChJRfj1z37Cf/jzP2cbBwiSQppmlBRs3S2yIlOUAmEQACWqppKmGUlSWSvSNKyEs6WAEoskSYVLl6XKVxlsfbI8x7IMdne61Gy7sgMLBaZtst5sydMUy6nx9v0F9UaNmlNjNB7j1Gza7QbXN2tEQcTzfAoKFssNrWYbu1bn7vEaWZBot5t0dvoYlGhSjTROmc9nuJ6LpGjYtk00n+J5S7KikhjkZUkYx6zv7giCkMPjI1auy8PDiCSOCfxq5VoQBCzLRhCg2Wrhuptqo0GuQpKSKFUrJbqGJIikSVzFAqMQx3KQSoE0iio6bJqhyErlOyiriB55ifYkpEjTGEmSyYuUPMhRdANBrnygeZrhWA7r2Qptt8en99ecvTjmO1+84uuv3leFOthDfEJBlkXJbQmHB/s8f3bOx0+fKMuSBg0iQeD67prTw5NqPFWvE8cJtml/uyJN4wihzBBKiTAKCZ+Y9JajExYFXpxXyhTXQ1EkxqMl17d3vHj5pvpmWhbPz875wQ++i6bqqKoGZUEchvzix3/N//q//SmfLm9JBRFV16qd9zxDU1QMQyfNMrKsUjdCdRmSVY0sS/hne0WaJURRhiQpaJqBaVYTCd+vhsNhGCMpCqqsIBQ5UZTipSGlICFIEmEcoKoyoiCgqDK1RvWftlyvqpUGUUKWFfIkpt/vI6sqw9EEWVXpNFt02y2SJGU8m2OqOu1Wk20YM1+saTQabDYrWq0Ouztdfv6br4jjiDxLWcx9iiKn02nzOJ7y81/8mo27pXgCDyuaUoVmECryC2X1RKoqWJaBLMlsty57e310Q8c0DdIkoaRa5+i0QWq3GD4MEYWSNIqR5WqGqogyCOUTmKGAQqJWb1AUOZIkIokSsiBg1R1UpYLP9ff3cWcLJuMpvZ0eny5uOH1+xJvPXyJ+IzIaPdLvDxAlkcl0SlmW3AH7g31ePH/OxYcPFGVJsywRHJ5u9mdVR63XSdJvuT5SFDlCWd2Y/TiiyAtUVUPWLIKsfMolZownQ3IgCEP2D47Y3e2z2+tRdxq8efOGdrtD4LoUZUm8dfn7v/wL/vL/+jMuPl7j+SFpKVJ4LnlRCR90RWGzEZ/meDyZ8lQURSDPsqffOblUvVwJT75STVfI82qi4Pvbp3FHn+fPz5Ce1kyubu5wajaablIWJd7WRTH0p0zkhjBJWM7mTwHuksnjA0NAFEVMO6DerODCoqzSarZo97p8uPiA7dRYzuZ0Oj3qlo6/9VmsFjze39Pv9nj52QsO9/eZTsZ0ej2GozFbL+bD1TUbL/yPfO8VbLbZaFB3HG7u7ohEkSxL6PXaFHlOrVZRl3VVQ9VUkiShzDPanS6DQRNv67EYj9BVjTiKmQ5H1UJlUamORFlClgXEohrXiaVAFASoWkWqEQQBw3bo7fQoixzDcXh/8ZHnz84RBJHpeEp3p8vVh1tOzg94/eYFoijyMLxnbzBAFERGk/FvEfWDvQEvX3zGu4v3lGVJqyyhBpfXnzg7OcfbbLBrtW9XpIqsUBoCaZbjBxElJc2mTpLDJggIo5QkidE0g/VmhWU7NDs7OLZNvdHg+fkLmnUHEFF0ncndFX/7V3/FT3/yE25ur1mst6RFQRAnFAjIiohQimy9LaIoUqtZgIgkV+eoMIwJwwTHscgpkWQBQRSrAz4FZS6QpBGCWLBerbAMjV63ibf2iIOYJEvZ+j6lJFB6AYIgYNo2s9kMSRJwbIeygP5gQA6kSdVRi7yk2W4jKxJZnpKXOTXLJs9ThsMRluNUo7U0YrVe4Zi7aFr1SKGIApatM5/PyJ9mve/ev2O19uju7OCH1cd3q9XA31ZLdbKqomoqiKBIEr2dHaIowPcDdna6qJpKFAX0dvvIkoi/3WI1G0RRgG3XqNfrxP6W2WhU3SMkgTwryIUSkYKizFFUEynLkCqrApSgaRo1xyHLMnb7exycnHB1/ZE49Om021x8+Mjz5+f0RIHpcEK31+X60z1Hp/u8evUcUZK4u79mb6/Kig7HI4piBpT0+3u8+uwlby/eU65KWiWoNZNP1x85O64K9VsVqSyLFIVCkASEcYSqVjLbtICsKEniEFGQEZBQVJ3+/g6lIKDKCmWc0u40Kog/BdPHR/7n/+l/5Je//g3z2YzpYkGQpoRZFUNTZBlFkVEVhSwv0LTq+U4QocgL4jhGkSuRQVFUN09FURGl6mvKsiRJQ1RNIY4TTMugUbeQFZVtGBGvlrTabUynRpREJElOp9shSRIsyyKKAparJUWSQ62OZpgEnoftONh2je7uLgKwDSLIUwSnTlpUykF/67MpKjz57u4uu4MB7V4fb7vFqtWQRJnpdEYQh2y3PrPFmoP9A+qtJrPZjDBOcLeVi7UKApfM53N2e106nQ6vXr/mm29+g6bImIZOza7hWDaNdockChEFAcu2UVUNUaw6sajILJcLyKvFQkGVqs4mQF5UbIT/h7M32ZErTdP0njPPg80+O4cYM6u6KjOrstGQIN2XoGUvpBvQXpAgaCFAQF+AILQ2kqq7MqsyIpJkBOmku9PdbTY7dubp1+I3srIlZAKKFWkAQTc/9to/fN/7PW9dVXRtj6qr6LqJ5XgIBYI4Znp2yma9JNunfLx94OU3XzGdTnjz5ie++uoLZqrK4v6R0XTMh3f3XD0745tvXqKpKjfv33J6dg6KwuPjA9v1CoCT2Qm//CTUnWAkBGbk8dPNj3zx7GeWoNpWUDU1VVUBCr7v43ghu7qTFudekNUHirrg4voaXTepShnZqHkeiw+3uF9/w/s3f+R//O//B75/9Yq7+4/s93vqriGratpOoW47Or2na1tEL3MmTcOkblpsW6VpaurGQKDIYcCmxw89XNdH0zTqukVVe3rRoyoqeZqSHwrMyMc0TYTaU1Q1T/MFQRRK5I3nkewT2qamaVuy5IDnOAR+wGA4xDJNCVg4P6XrBbphUuU5nuvK3jYGdVuiAmmSYBgG33z9LaNhjOfJ1fndu3cEvk+DQpqkbHY7OiHTVw5pwtNyTtu3HNKMNJEJz0JAVVeEYUDbtdiWiYrANAw8x8FzPJ69+JLl8pHxeMp2M0fORMr8rK6TgWFr08C2bbbzJYZq0IseU9fRDJ2uF5imTVVW+KGFEP0xBKylLAUvv/6WvMxZPD4xHET0fc/bV6958dVXzGZT3rz5iS+/fMns8oz53QOj6Zjb9w9c9Kd89dVzVE3l7dsfOTk7kyvq4wOb1RKAaT/ll19/yw9vXsEehgisyOf12zc/T6RN11E2FQBB4DGMAxTNOJpm98dJRRU3kAff1WqFgkocBQRhiOe7vP7un/h3/+u/43fffcd6u2O+WiO6lryqyeqWrhMIFQzNousERVHiOAooPW0rARVdJ+gTGAx0lE4D0YGQjm7TkK3Brlek+blr0A2FOPZxHFuOQdw9MBwPoIeyqOlFh942dG1DVZRs12vaumUYRcRxjO+42I5DXVUEXojumHKMpKzJ8oxnz19i2zbzpweGowmu7coJgb7j7U9vCcOA3/3udzRNx+z0lCRJuHv4yN39R7KiZDodY1oW2/0Bw3SoqrWsg6rHS4tuyJ1CN/Acj/fv3+K5HrOTGaPJmCgOKfI9jm1hTM9YzO/RDYs0SXAdBwWFKIwZj8f0VUt9nGnSVBVdlyJt2pqejt12ReBHKJqMMBoMhui6zmo5pxc9SZIyHg1RFYV3r2VO6unJjDdv3vLFFy84uTrn6fYjo8mIuw8PXPQ9X37xDE1VefPja2Ynp5wrCg8PH1kv5YWq7wW//Ppb/vjmFf1OMBZgD4KfJ9JeIPmeQ+kftW2bbd2RHBLSLKVqGnoUlKajyCX9w9AMnOmYi6sLPrx7x//0P/8v3N3fsVxv2O4TuQXaFlUrp0z7vkfpFeg7UHX6vifPKhy3lknNnYJ5PFf1bY9uKbiujWkaaLpG3cgQMe3Y5y7LAkNXUDUNP4rpuhZV0zF083h71aFXqeuGtq5pywJb17Bch8hxiT0P35EO9PB5jGWZqLpB37foqs7T0xMKUJcF9x9uaYqav/+736ArLagqT/NH/uN/+L9Zr5ZcXVzy+PjIdrfl5t0Nhu0xGEgRCUUFoXBze0/fiyPNRbY7LcPkxYuXGLrCcDhiMpkRxwMWywdc18X1Qq5ffElVZNiWhxjPyNIDgR+gajpVVWGaNuOTE0Tbs1rOsUyXuiroGhlZgyKbC23Voak6TdeiqgpC6bl//56qKInHQ8q8YL9PGA5jFFXl3Y8/8ezlC87OTvjpp3e8fPGM02cXPH64ZzAccncnL0wvXlyhqiqvXr9iMpt+7td/Fqro+cXX3/DHH9+w3G0Y/9zYRs93CT2fwA8xNU2WVjYJjw+P7A8HTMNCNy32+zVeEBD4AW1d4zgedx9u+a/+63/L7eNHeQNtW8qspCxriqql62WsNCAL902L2vUIoaCpHYfj6ITrOBhGL0PKkB+sYZgYpi1rp3VNU/aomkp2OJAddlRFyWAyxjQN5k8bFGSAl2FaErpWVWiKwiCKwfPoyxpDV4g9F73r6Yucx+Uc07S4fP4FYRijaBqKrskKRN+xTw7yqFEc+Kff/wOqUDg7P+f9zTtORgP+9q//io/LDTcf3uH6PtoxsM1xPNbrBcPxmOWyZbfb4TouTSvDYlVV4+LijJOTKU8PH3FdCy/wZQKfFxLGcqpgNjsnLzKS7Qo/HIKikB4O2K5PUeQYuoZpWrRNJdGRVSlrz11H29TSque6WJMJom9QOkgPOZpuUOfl51ylaDygKkp2uwODKERVFN6/fcvV857z81Pevrvh+fNrzp5d8fj+jjCOuL+f0/eCZ88uUFWVH/74A+PphMuLSz5+vGe9XCBzvQTffvk1r9++YbFb/TyRDqMYx3KwdA0FhaqHqm3QTYPxaIxp2yiqxsnFObqqc//xI93xAfy3/81/x5uf3sjpwzSTq2TT0HadTCw5BpDJTEmFthOItpU1S02SOD7B/jVNRdcVFF0DTcd2PNq2YbdraOpC9pgVBU20oIBhOwzHQ54e5yiqQhSHxzpiQxgFeI5N6IVYmk6ZJrjTgDJLyLOMxWLO3f09232K7zn84vGJX/39b5lcXuO6Hio9hmmgawqz6Yg4CDFNA9txOaQph2TH87NT4ijmcb3l4vKaXbI7/p49QhFkRcHh/XvaVjAYhBi6CajsEznK4Xo2T48f6fueOB6haSqqqmJZJmEQE0UDFEVhMj2nylNURaeqcupmg1IWiK6jbRR0Q0co0LU1tmtLF30cI4RCul2joaAbCk0NruugaTq2q+M4MZvFmjTZyyL8ZEhdVuz2CXEkc7Ju393Q9z0XF+fc3Hzg+vqKs+dXPLy/pQ9DHh4W9H3P1dUZiqryww/fMRyPuby8kpToxeK4Pgm++eJrXr/98eeJ1LUsdB2gphcaedNTlBVVWWF7AUmWYpkG8XiEqVuMhkO2qxX/x//27/nx1Q+cRB5l1ZIfcnnG7LpjLBl8Ds493jj7vpeoSAQImZQm56dU2eZEpWkrAiOgbWsZSy16mqqiKnI0BK5jSHr0cMC7n26OIAcf07LQNRXb9zhsd5yfnnE2OyVZzam6hjI7cHf7gcfllqQRtB34owtqReP3370iHgwIxicUbUWRS9jDIc/pmlamFhsmiqoxX84pi4p4NMawTParBWEYkBwUul4wGk1QNI2mbtE1DZQG3/MBgWmaZFmCO4jwPRdN14iCAYPRmKLMZVCXprHbrzg5PScaTUH0tG1Dmm7Z73bQ9+w3G6o8Q1MVwmiM54e0ZSsZroaNqggcxyc/bOlEh6iFbMEWBYapU+YdfhQzmo3YzNdkhwQEUqhUbHcJcSyFev/+A33fcXl5wfsPt1xdXXD+4pqHm1uE8Hl6kv38y8sTVE3luz/8gcFoyOXlNXd3tyzncxm51MsV9WeJVFGPOU2qQtU07A8peZ5TVDmOH9E1DVg2tmXS1C2ia3l2ecr/9b//e756dsV2s6FpEhTkJaz/lHP+KfxMSNPD8QUCWZNVNRPLtDBNg6KqEaqOWlRomkFVVqSqeiTFmWRtTd00BI7JIc1puhatyKjrCkMz2K43GIZOXek0fS6hY/EATfSIrqEsMn56/5G0VZh+9WtGbcXV+SmmofPu7U/cVgfe3rzl6suvQVNwXIeuqdCFjBASQrBcr2iXcx6fnqQZ2Xb47tVr7h+fGFU1eVHSdw1psicta4ToKaua3X6PY9sMhmOSww7Ps3Ech812y2g0ZDgegeixLRtd15lOT8mzPVmWcHb9Up6/LQ81K2jKgvxwoMwLyrqgKyvapidLEsosJx4OZBHflEQaXdNIs5S+77F1ExSBbtpUeUqa7PDCnuFsLIWaJnJFnQ5RlIbdbi9XVHXCw/FMfX15xe3tPRcX55y/uObjza0sqS229F3P+fUJmvo3/PM//zPRIOLq8loSVuZPgKD7ubGNII2Rum4hup6kWtO0LY7jAz2OY6OqGqunJYfkQDyMufnxJzQNfNdhv5MG5X/JFVX+ZfFUjhaf42uOKEYUFcvSEfQcMtnT182Otu8wDOm4MoVNW5VkmYxibMoKzz5hcnJCUZR8/HgvGwAKOLbLdHpKnRWMRyN8x8M0DcriwH69YrEtaKwIIzSoyozz6YzB+BTPsZnfvkXpe/bbHZvtlqTM6eqK0WiI47jomkpd5ny8/4jjueiawcmzE6qm5dWbn8jykqJ6BEVlPDuhajqappFzRMcjU1nLUWXpiXDwfV+iwR0b33PRDZ08S3FsFyFadN0gSbY0tZx9Gs9OWD7eUdU1WXqQ49hVRp2VGBiITmA5FrphoepChq8pCobjQpEjxJHJ6nmomobtBRTZAfYJbigYzkZsFmvy7ICYS6GiwPa49Z+cTHm6/3jc2p9xd/+Rs/NTLl4+4+M76Sv9tFOePT9D/du/5Z/+6Z8IooCrq2fc3r5n/jT/iyr8y3AIBQzdRNcN0kPBIUlpuxrPDWiaCs+PcD2PviqpqpzDruen12/QhCCvG7pj0b87thg/b/GfhPknr1VFRVNUDFWlLCvKpsN2LGzDpOsaEK3MkupByTOUvuOQJBiKIIx8zq8uUVWVxWIBfUffgulYjCcTDE3D9l0cy0IRgrYVrB4e2ScFnR3Stil//P0/cDab0qdrHNvAOjsjS9Z0VYYTjdinKUmekWcZmqry4uULmrJiOr0irxo0XWO1mPPVV9/w/sMNTVOhmzqaZmDbDug5+6cnPNfFNGOydC9ju4ucQTzAcRzqqsH1LFzPJY4HxKMJuqHTNh2mYZFliRxxCUKaqsK0HXRdp2lqdFXD83wWu0dEJ004eZHjuh5p27DbLBmfyDks0Tb4x3Tossipj5MWSqug6SquH5KnCSQHhC/k1r/YUOQpzAXRdIRlKex2CXEUcKHzDgkAACAASURBVHY64+HhEdH3XD1/wd39A/3JjPMXz3i4+XBk4iv0b++5eHHBr371K37/u9/jBR7X18+5vX3P4+PjzxOpqghUpabtNXaHlLquj6bnlK4X+IGMCry/k0jrKjdIDymKptKITqpc0ySg6v8lyv/073zuhrR9J798Si9taX2H6DWqpkGvS/lA24rAs+nbGtv3mUxn2LbF9999x267Qzc0+qbmxZdfYugGmujQAUNVaaqSKpf0vXWS8pSvefXqj7T5li0t5eqRJEn5z/+L/5I8TYgck8vnL0irCk03CKOYQ5azWq4k3GAQ8/0PfySOAs5PT+Xok6rStS2rzRbbsjm9uERsN1iWTdc26I5N09SkWYqmGwRBiOh7mrbGdV060dG3HaLvWC6WmIZJT4fvhVimRd+2dG1DkXc4loPpuNSLBU1VMxiPqfKcqiwp8oyub9F1jb5ryfOcga7TtA2qotA0Daqi0XQd3dECCQaapuAFEVmyB1IQUqjruRSqWAjiyQjbsdjtE6Io5PzshIfHOX3fc/3yC+4/PtJPRp/PqLt9Ij/nn+64/PKSX//m1/zud7+nd3uurp9xd/vh54lUAfpeUIue7eGAUGSLUlNVbNuhq0qWT4/cvHuL50fsF2vKpsUydXmBV1W67lhqUhQ+H0A/3Zn+VKgKdH2HUDToe3Rd0NYttUAO3AG6oqKoGpraU9Djex4vvvwC27e5uXnH7e0dKAqGZjCbTYjjgP1qRVGrRE5A3/XURUHbNKiOw+P6hlV64LBZYKkKxW7HXvSYcUKyeaLvOr799lsa1aRtWqLAxbYcJuMBZXpgPJrwf/7Df8B2beJ4wC/+6q/54YcfyItc5sxXDaZhM18s2CcHFEVlt99QFAVt1x173MCxYuD6PkEQkmV76AXpYU9VFLiOS1XlDAdTDFOnaxqyPMUPY+ojJ59ewXI8isOepqoo8wzDMmm7FicIUZSDrCVrKmgqdV3jei6H7Z7A9UmyAzTN8bMxUDUFL4pJ9zsEGQLB6GTEZr6hzDO2C8FgMsZxneOK+kmosk767Isv+fggR2zOXlzzePOBzVZWC/o3t1x/eclvfvMr/vEff4/oe66fPf/zi+VfEqmhq1i2S9Vp5GWDaZhE0RDLcrBt+ziRuSdNEpq64p+/f8V6veawl4LWNQ1FVRGfI6P/RKMy/RRFUdBUFVVVZMZkJ+iFjOr+lC7dVDWH5ECaHWi7Ck3VcFyX6xfP8KOQqmzY7/bYlkUc+JydzTg7PeHDj2/YrhaIVrZxq6rikCak6YEfX7+mVQSLxRO9EOiaQt331J0geXzHH3/3Dzx//jUvvv0b5quVJLagYhoaZVnx7PoZqm6gKApVnsv3KgS+H5KmKVVVEYQB8WRCWdef043Pzy8RQuA4DsPhkCgKCaMBpm1xdnHFYDQmHo5xfDnRqesaXVtRpAeqKkMBHM+j71pMQ2ZsxeEQRQHHtVFU2RgR/fH5Kxp1VeLFMY4fo6kmURDTA4bjYfk2bVsTesERqtHIblQn8z6DKKauBEWWkyUrRrMhimZQFjnbxYpeCDxfguc0TeP87JTdesO7N685O52x2+1ZrNecPb8GBJvtjiQreP/6A5Hv85vf/Iq27kjSP28w+YsidWwbz/U5ZAVtK2uc9jHhOM8O7JIty+USVVdpjm3RIsvpERiGhWXbx+Qz2WH4l3OpLOTy+QKlIITcJj+puO8knaSqK+nGF4KmkeC00TDm4uqC2ekZVV1/BjCkWYpumjiew9PTnKeHJxAKdVnSNe1x4E7ImmLXUbcV6SE9YhsV6k4w9q0jA3XMb//1f0ZS1hiWiWPqqAoEjoWj6wSBxz/+439EdC2/+PYbvvjiSwzTpGzkbd52HYJ4wHq5ZL1c4fsBVVmg6ypBEDAcjnEdjzge4wUBfhAQBD6DeIhpynhy3w+YTk9RVZ0wiiTuyHFo2xpTN2ibGqGoeFGM57nS6+uHkjVALxNhFORQnaLihQFFkYFhYngeWV3jDye4gS+F6gb0Qs6PfYIjd92/CLXMCtL9ktHJAFU3KEsp1K7r8QKX/f6AoihcnJ+SbHe8ff2K05MJh0PK43LJ6XPZhdqst6RFxfvX7wk9l1//3a+g+/N5939RpJZlU3Ua881WEjrKlLLIcH0XAeRpynq5oq5htdwQ+C6e72KaDq4vM+Prtv3T5fNP/nfx+aj6qWgvxKdQ1E+ilOMNqqpgOzaDQcxoMCQexgRBiIqCImC1WtF1LaPRiDiO2W52tF2DgkqZ5ZRVSaf0FGXKbrOkzDKCKGK3S2iaFoS83EWuzKIKoiH/5l//G3TLou5agihkt92SHRLuH59YrZestzvSZE9TlcxmM3RD4/buPW1Tc3p2imk5LJYLsuxAFEdEYXg0w1RYtoVpaXJk2LEQfS/NMrqO5frEgwn0PZpuEg6GKIpCGA2wbJvAj/G8CO1ogBFdTZ6mzB8eWH18QAiBG0XotoWqaaj02JaF6FqaqqLpO1BVJicnBEFAVhR4wwluKOvPgesjEDRtI+8gAtquI4gHNA2Ueclhu2A8G6AZJlVZsF0saZsOP/A+M/wvL87IkgM//vGPnEzH5HnB/dMTJ8+v0E2d1WpDVtW8e/Ue37L5+9/+5ueJtFc0lvuMQ16gKBqmbiE6yS3tuo6nxyf6XuGbb39BdsgZRSGO4+K4LrblYpg2bfvn8nn+9HyqHI0H/XHVlCuspqlYpoFpmURRyPX1Jc+eP8OybAkxQHB3d8t8Pke0HWHoU9c1+11C2wls3yUvS3bbDXWZ0bYVhmnRdi26rlBVhTwLIyc3G6GjWQ5ff/Utz7/8gh/v71jtZLBYEPqcn844P5lxfnbGzc07DN3ib3/9G5q+5/3tB57mC7b7He9ub9kme9quYzSa4rouhmlydn4phVqV6JqJ47rougF9RxCMCIIhmq4j+h7DsgiiGFDQDZNoMGYwGGOYBpbjoiiKNDsj8Y7/QrVLsB0X3TDo6hbDsmTZyXaoelmvdi2bKB4yns0IwpCsyPGGY7wolEJ1fEA5CrVCCIWmaQnimKaRSdfJdsFwGqObJlVVsltKkJkfeiTJgb7vuTw/pcwy3vzwPdPJkLpquHt44OTZJZZtsVysKeqWd6/fY2l//nr0F0XaobPeJ9Rte7x5+vTHtOKyLJlMZ/zdb3/LV199ia5JYfl+SDQYoasKLYLq/zMWIFN5JTtd/nhxTIKWK6kUr6Kq2K50I42GExlIMJ0RxTHD4YiTkxmaqh3dQwqmbXNIcz4+PpGkB5bLJU/zOW0vET26oUr+vmGT5RnpeolvGJiGSSug7gWuF/J3v/4N/+qvvqXoOpbrJcvHj+y2K9kLN0yG8YgoHvH4OOeXf/3XJEnK/d1HyrLi+fMvCKMYFOlmOj09xbJNlosnur5DN3TqqsQPY+LhhMFwgqKo+H6IaWqSfNc20AtGoxM5piwEg8EIw7CIBkMMy6TIEpqqoW5q6eBq6mO0DkdulI8fRrRtg2U57IuKvKowHRPd0FnvNji2TRjFjCZTwigiy3PcwQg/jmjbGt/xjpkIUqigUFfNcUVVKIuKZDNnMI7QTeuzUKuyxg99Dgc5EHlxfkZdlrz+/nsmo4iu7fhw/5Hp9QWO57CYL6majp9+ePdndfiXw8Z6hV1W0LTd0YTcoqmSnb9crtA1nfOLaxR6qqKiaXvCOKKrS/b7LfePj9TH7VR2mhQ0Qzrp26ZD9P3nnHN5y5WIRqEoKKqO47iEQcDp6ZgwcOSbEp9aqBpJLukcmm6wWm+pm5osk3E3vusBgrZq8S9dekVFMySr3vF8VLXgdBDgmDp5WTEexvzNX/2S8WTM6OyS+XIjV922w7EMkiThb/72bzANmz989wcUReNpuWS7WjObTtAMk/V6TV5VWJZNWRb4fsh2LeN2TNtBPX4xfc9H1zWKImO3XTGdnKKqKkmyR7Td8ZwOumFSZBLYW1eFHJTrJAS406BqO1ZPH6VpRPSYrotQFFTVQAhohOBhtaTpO06iGM910XSTuqmYL+bMJlOUePA5bGG/2+HF0qySbXf4tkdW5tStXGhM06KuasLBgGS7BVGTiDmD8ZTdWqE+CjUaj/DDgDRJ8T2Xi/NT7j8+8eq77/j6l79ku894f3vLs6srVvcPzOdLTk5nP0+kWdFwyAp0zUChoWnlkFhdNziOw4svvuH5s5c8fHgnQbSmxurxkaIomW82PDytPs+56IYmH7xpYlkmilJTlaUk/fJpAZV4ak03sGyLIHAZjQYMhzFt3WAaFqenZzR1jWGYlFmGacmulwIUeYllmXSt5EIZhkRK9sDhkGHZHlUrsIMI2/VlqluaMhiNmJ2fMp1d4ERDNNcjNkwUUyNJtmwXcy7Pz9A0k/c377Ask8F4RFYWBHHE1fPnHA4Zi/WStm7J0gTfDynzjCzdYxk6+SFB6QVeHKKo0DQFRdEcS0EePQrb9YpRPMTxPHabBY7rUFYF+92GwWjAfPFIW9Vs10v8YER6SNnt9hiGSVsWqLp2xKznNEKwyXK6XhB6Lqoimf0Xl89RVJ2qypgvF0wnU6JowKc47912g3s0sKSbLZ7tklX55x3RNC3KspJC3W2hbNiv58SjGfutSl3k7FdrGA0JIp9DkuLhcHF+ysPjE6+++56vf/kLkrTg3fsPPH92jfLwyMPHn1nMny/XZGVBckhRVYUgjLAsk7zI8fyIs/MLdF1DBULfZb/b8fHhI1le8bQ/kJXSMG3oOmHgkpcVTdXIPNKu+5zoIc2NstuhKCq2ZRNHgRxGiyIcx0N3wTJNLNvC8wPyvJBsp7qmyHIs28QqLYIgwDAsqqogS1N030co0uChKAqj6YjtaoOiqDhhyPjsnGE8xPQ8hG1RdS1GUyLaljzLMDSFOA6xXZe8KFF1nd1mzW67Yzgc4dgmSXLAsGy2my29gCgcUJQ5fdvSdx2qorJdzVEUTUJt4xEoKkUpa6Bd37Hdbui7nuFwiKZox/DhnuViga5pBOEABeg6cdxKFdaLOQKBrpvUPccOX898NZfhZoogzw7EcYBhmAyGMfd3N5xfPkNRfcri8HlFjeKBjIFSFDbrNV4YS47BZoNnueRIIowALEMO+EWDAcl2R1U17NZPRMMZqaJQZhm71RohRgRRIEuSgs8F/08ralbUvL254eXzZ6jqn4/I+Ytn0kOWUmQZVVVgGDZ9J9isN+x2WwbDMYPBkK5pydMDYeBSlCW7JGWTZaTVpwAs+Ytblo6mCLq2oS4r2rr9dLVH9L0s7CsSax5GHoM4ZDQaEgYhgefheoHsxjQtpmXQNBWGZRP4AXEcYRoWYehzdnrC5cU53tFJJBDSw9q0NF2PadmEwzG642EGMd5wQtErGH5AVtY8fbynzktcPyA9JBiaxsnZOVXdsN6uubm9ZbvdoeoarmPhuR6eF9D2PU3XHRlOMsM9y1MOyZ6mbmjajrou2ayXVFXFerlA11ROzy9YrhasVitG45kM+zIt4njEcrVkv9sQRSN6oYBq0vUtiqqy3axZLRdst1t6VJK8IKsr8rKirBqJ1fQ8fN+nKEqy9IBp2EynZ3y8fY8K2E5ALzrmywW6qhJHAwajEaPxiCzLMfyIYDSi62pc05Fn6qahqksE8lwaxDF9p1FXLfv1HD+yJfC4adivV2SJhKkVRUFRVJydnqApCq+++w7nGFX/09t3xCfTnyfSfVYgFAXb8VBUqOqG5WoFisrV9XM0RWO/WbNeLWUpRUj8Y1o2yEVSXoKatmW1SqjLBlNVMBUFXQVd4XhOAxCoiobne4RBwGQ8ZjIcEUchcRQzO5nRHKO591uZx24eR3rDMJL57mGIZVsMhhHDeMjZ6SmmaaOoOp0QzJcb6hZsN2B0csnVy6+ZnF8wODklzUoQCheXV7iOSXpIcFwbQ9cpi5LA9+mblsDzubi85PRkRlVVuIGPouusNxv8IKKsyiMPEOoyZzAYoKqCrm1RUYmiGNH3rJcLTNPG8yPSgwyUMEyT6eSUKBqg6iplnlMWFZbt0AvB/Ome+ZPEma93W9b7Hav1GoEiTd2GiaKoiL4j8CMm0ylBEOA6HmVVcvPuRzRNZ3Z6zsP9BxTR47ohvehYrJaoigQCx8Mxo8lEmqfdgHA8phMNrmHLyJ1Pt34UqvKTUPWjUJ/wQws38GmalmS9Jk1SgkgCfYu84OxkhqFpvP7uewni9QNevfnzM05/UaRJltG2LaIXNE1HVWaURcH5xTVnJ2f0dU2eJeT5gaoqCEMX17XRjtyjT+dRECh9j6upuJqKpSlYqirTfhVwVBVTAU3tCXyXyWjI+cUZk7Gse05PT1E1ndF4gmtLetxgMGR2coppWmy3W5IkYbvbyXx4RWU6mzIaDnFclziOmIxnOG5ALxT8KMKwbSzbw9AdhsMxf/WLb0D0KAiWqw2LpwXJdst4MuXi+po0PVCVJa7r4tgORZZiWQ5FVXNz85b0cEDT1GMaiiA9JLR1jW7qZHn+eWTYMOU48nA85eVX39I2HbpuMDs7l5c0P5Q128EYzw9w/QDTdekE3Lz9ifn8iaf5kmSfUFQ1Vd3QNDWWZWGajpxQSDNEL7BMm3gwwHVdNM2gKEtu3v0EQuXk7JKHj7eIvsX1InrRSfqIEMSDIfFwyHgypShzNMcnGo/pRYutW5imRfUnQi3LiiCOEEKnrjp2qzleYOKFAU3bkqw3HPYpQRhQ1jVZXnB6MsUyDd58/wOa0jMcDH+eSLu6QlcMQEVBpW4abNfl2fMX9G1DVRWkyZ68KKizkiqvsHVFcomOq6MCGAp4hoprS8iD49pyq7RNYscmdi1sQ0dRFKLA59nza+IgYBCPGE9muF7AeDJjenZBEEWMxxMMy+FwOLDb7SnLCtdz0XSD4SCUZ6TtBs3QsWyHaDQkCIb4fsDJ2Sl5njMcjYgGI+JBRHZISJM95+fn6IYlW4yeg+O42K5PWRTohklWZIi+5+72RrLm41g+RE2jKnMO++3nbCRF9DIMTMgjjmWaaJohhWzqnJxc0LUN2+0Sy/IIw8ERH1RxdnGNbllMTy8wTJ2qKMjTlB9fv2L++ERd1ohe5oB6nk/bNDiOLS+KmkbTVlRVju8HnJ0/w7QMdE1mrZZVxfv3b+nanrPzZzw+3NEdHW296FhtVvRdx2AwIhoOmUxPKMsC1fYIJxOEaLE0U46ktLIjyHHr96MIMGhqKVTH0/GjUAp1s+GwSwiOtew0zTmZTXFsizff/wBd/fNEWlU1qAJV6VFVibk5O7skioc0jZycLOuG5phvqQJd06L2As8ycHQNS1Nwj2S6wPcIQ58w8PEDl9EwYjabMJkO0XSNIAj5+puvuTy/YBjFRIMBo5Ecn7AsB11RsG0L45hTVFWlhDAYGoZp4joSr21YOqZlU+Q1yX5PVVTYvksQRSiKDgKWD49Yek+ZHbB0QZ4e8B0Lx7VZrNd8uLujE7BYzKFXiAcTbMPBti0s02IymVLVFVmWk6bSIfb4cM/i4Y6mzvFcB1XhGE+j4HguhqWj6SYKBtPpjK7p2G03hFFMUWRUTUWeHfB8n7ZuMHTZjToka7pekGU5j48PKKociTY1g6vrF5i2jeP6xz56KGMZFcHJ9BSE4PzyuayRaoocO68qPnx4R1PVXFw+Z/H0QFMV+H6MED3rzZquaRgMRoSDIdOTU6qyQLVcoukMoXSYqo5jOcczagWKFKobBqCY1FXHfj3HcpRj7VUKNdkmeKFP0zYcDhmz6QTfdXj9/Q8/T6RN11GWJVVTURQpbd8xms6g78jShMNuS1UV9H0vx299D8uwiAKX0DNxTA3P0hkPIibjMb7nYTsOliVT2oaDkOE4wrJNdMPit7/9Nb/46mt8y+Ls/Ix4EBMOYul91BRs18UPQ9q2o6lbVNUkSRI8x6XISzzPxtA1kv1eQh1CD8e2yMuK3WbLZrWkKAt60RL6Fl1Vcn93x+vXrxFCZncats12t2Wf7KnbmqYsmJ2d0tMxPT2lahri0ZiT8wv5PpqG7WrBYb9DRaFra9paiq0qK7qmPn45Q+JBjGlbBGFA1/fkeYZh2nRthWtb1GVOU1WsVguCSG7TumZQVzX3tzd0XUdZFiiqTCWRXgqXum7o+14O0VUVjuOyXq9o24bZdEbftJydXWO7znE+X9Y7b29vKPKSi6sXLBdPVEVGEA4RimC93dBUFcPBkDCOmZ6eUVUlmBbxZAZqj6Fq0gfb1J+DeKuixg18VM2irnqS9RLTEgSDmK7vOWy3JOs9XuDT9S2HQ8pkMiYO//xI81/e7kVH09RomsF2uydLczwvYL/ZUOaFJIuUFXXdYNjH8pArk4J910fXdRzHIQx9bMeiEz1lVUk4rGFg6Qa7XcImyfnVb37Fv/nt33MyHjGIY04vr7BsR9JQhEBVdRm4VdY0dUtd1azX0rzhuc5xVlxut9LA0mPpGoPRkLIoSfYbskPC4/0d9+8/sFguWG82qH0nk6F9n9Uu4bvvvqMsKxCgAWdXV2y2Kw77HU1TI7oePwh4eHoEVaHpGkm87sWxxqthWiai71BV0HWDKAyYjKecnF3i+j6DwZDbD2+pipymKtmt55iGzWR6jmZIk3lbV6SHPeeXz6nrkseP92RZLqG4uomqgud5RPGIvEhxLAfD0I6j3RpFWfLq9XeUZc5sdkLftpycXuIFHqoiZJeobri/e0+WplxevWS9WpCne6JwCIpgs99SlSXDwYggipmdnslWrGESTWagCgw0XNejamrqpv4Xofo+mmZT1T3JZoVhdITDo1D3W/brnawP9z1JcmA8+pln0raV3KC2bUgPe56/eIllmoi+p+sFZV3RNDWqJhmYuqpimhaObeI6FpZpoAmoq4bVZsPDYsXhkFEWlbz5HVJ2Sc7Lr7/iX//27zmZzPDDENuVYIb9bsdy+YSCoGtqxJHFqema3P7ShCQ5cHv/gOe51E3DfL7k9uY9eZZjux6GbhEEPvvNmiiO8AOP4SjC0mVSsaIotE3LdrvBsC2KspYAhbYhjgc0TUddVuiaHF0pipz9fkuWpjRHeISqqXSipRctg3h07KSB67p4ni+FORyi6xpBEB1rwypd32JZMpN+MJnRNPJ5FnmOoZssl48ofUtVFBySHW3TcUj2qAikcVDBcVyqqmJ2doFp2bKuoAoQgsPhwKvX35Flh89Cnc4u8KPweGa2pVDvbzkkCZfXL9luVhySLWE0AgTb/Y4izxkOhgRRxOzklKap6TWDaDoDXaAJBe9PhNojKIsKx/fQdUeuqNsVqtrIzKhekO527NZbHE+alT6Zov9/izRJNvS9Qid63CDAPuZ3dqInS/ckuy1pmhznoHR0U8dzHWzTxLVkIpvQFJIsY77acCgqVBWKsmK7P3AoWl58+ZK/+Vd/zXQ4ou173MBjcnqCoqhUVcF+l5AeEtI8oadlMB5SljmPD/eYlsV4OqaqK1brFePJCNd3EIpC27XEcczzF19IIohpcEgTPty8Q7Q9QvRUZYlm6Bi2TdsLsizj4/0dZZEzjAdYjsNqOZdkOcelyDNsy0JTtM/dsu12iaLqRIMhjuPgHWeUhOixHQfHc7m4eIbn+1iWi6Yq+H5EUeYIRSUMB0ymp2iaRhBFqJrG8umRp8cHyjxj/nSHpsndpKpLuq5nt9syOzllenLK8ukex7bJsoS6KnB9jzgecrRFcDikvPnxBw6HHbOTU0TXMpmcEQ5ihOgwTWnW+Xh/y2675erqC/a7Dcl2RRiNEPTskh15ljGIh59X1LZt6FSNeHqCaihoQsF3faqmliIWgqqssV0Hw3SoK8FhuwYq4vFQLjL7HbvVBsd1pA/254i0FxzrdbJ7U1eyKLxdLkmTA4dkR9e1tH0nHfMKGIaKroDS98SRi2HoNL1MzDB1mUdU9gLDsXnx1Qu+/OIFYRAShsFncG7dNBySneRx2ibL5ZyuaynLgrv3N2w3G5arOQ8fP5IkCVmWsVqu2awlCKKpG+ZPC7b7PU+PH1EV2K638pZtm/SKwmg6oe96esB2XBRV5fb2PY5tc3FxyYsvv6EoCwxDxwtC6eyyHSzPRwiJUEyzlLaTHKpPceHQoakqpmXR9hAPxwzHY3TTktgfy2a7XZInO+IwJIonaIYlIWKo1JVEo797+0cs3ThWUSrapmU4HDKII+qqwDJkYb+pG4IgJk0OmMc6qR9EDIcTVFX6ZA+HlB9/esVut/os1PH4hMFoiOhbLMuhbloeH+7ZrFdcXr0kSfbs1gvieIxAsD/sSdOU4WCIH0bMzs7pu44GhWhygmYoqAJ8z6duWpqmlsEcVYNp2ximS10L0t0GIQqG0yGdgDTZs1tusB3nz+rwL7ZF66pC9ILF0xNl3REEsRyZLQuaVpYMdF3H0HRqOdwDmoppS0CWIgTT0YC0KCnKhqZpiUKPE9fl2bNrXn75JY5p4tgySUS1LXb7HY5jUR6hvWVRst3uMGwbx3FJkwRVM3FtmzxLyQ4ZKoLrq3Nsy0bVVIIAkv2Gd2/eMBmP+Orrr4+dHJvBYEw8iNknKePpmDQvEVVOnpV4XsjJ7BxV1+lFT9+2jEZj/CAiP+yxXYc8LzBNiw83b3C8mNFoyse7G9L9Fsdx5ZebHstycRyX05MzFE1FURUMVcewTd6//2eev/wSz3MZjCcsF3NGkxm73Yau69hu9qS7He54gKoqrFZPZNmBMs/RNJ04GuKHIVmWUkcNbV1imiqWM6QoMrI0xfWDY4tzidorpGnK23dveH7dc3J6xvzpkeFwJv/NcoVtO5RlwdOTjF68un7J3e07yRMdn7DbrThkB4SQNc1PppTF44MU6vSU/fIJqg7f80mzFAGYhgE1mLYl7YVVRrrb4kWC4XTEdrEmPeyPpvifIdK+bWmbmropubx+KZ07WSqHyNKUHjny0dSVpIyYBp0AQ0gXj9H0oKqMhhGW66LoOpZpMhpPCKKQBbU/0QAAIABJREFUtu8xbRnksNlv6RMF3bAwdJWyKFEUqNsO23UpipzhaEzXChRNY7Nfk6Zy9sZ1XHz/02pn8Yc/fE9/PLvqpsHD4xOu69C2Lb7vsdttubq+Jkmk6bmuSlRNJ4xjZien7DZrylzWRNvmOAl72GGYFn3XgqJhWw593/Bwf8N2s8C2PQxdRUGh7yHwA8bjGV4QIuipqgJdt0nzijgeousqZ+fXVG2D7/vkZUGeHvDCmB+++x2u7fD44Q3R6ATb8ejaNW3XMYxiGXJW18ymM9qqlLfkzQ57ZuJ5oXQxHQ64ng+Kwma1QO1lkf/m/U/0fcfJ6QXzp0cGA2kXXC8X2LZLWebMF490fcfl1Uvu796xXj4wmp6x361I81QKN/5PhVr1PdH0lGT5RFO2BL7P4chbNQygBt00UFSfKk8R+x1+KIW6WWzID4efJ1JBR1WWVFUj/yxLyiInLwqZTdk2dH2Hahj0SA+oaRromoquq2ienG9SNVUitC0LzZCZRUV6YDFfsrAtNEPOSykKhNEATZGF6l7RMEwD44iBPBz2MtQrGpMfUrq2wVAVzi9OEEL+jMVyiWUaRNGIMIjohXrcfiUReTge0zYNQghMy6ZpUlzPp6kbSUtpGxRVwXVc1tsNjqKzW6/IkgOaWVNVJWEUH4MmDCpUDM2kyFOU3qZpG4IgYjKdEcYSIVm3tSRkmw53r/7A6dk5fhCgGQqRP0RRDT58eIem6Xz8cEPXVCx2SwK1xnJjDomEM6iaZMaqQuB6HoZp0nc9eXpgs1rT1S0nF2f4rlxFsyTBcT1Gkxnr1Ry1V0nTjPcf3sk5+LMr5k9PRNEQVVVYzuefhbr6f9o7syc7jvtKf1WZtW937dvoxkqQlMSxRS/ULPL/H54Hyx7aIikSxI5G9+2+a+1LVtU85AVkx1iaMJ/0wIzAEx4YbJzOyvzlOd+5u2UcRh48/IR3b19yd3PFcnXJ8bjVjxojTKfTU04Nbq+vaVRPvDwnvVvT1S1RGJEV2X9QmpDyY7Y/Px4J/l22/yeJVHUNeXqgznMwBvIixRhH+kFR1QXqRDcxDZO+7XSSUY0gpd7eQeOtMZHSQhgm5jjQ1w1137O+vWW/O2BISV03nK3OeCQlwhT06BmkEDbDCHVV609SU7Mf7nR3JjqPUzetftmyFmRpRpZl2EIwTGtk4CEtQdt22LZF0zY4rk1eFmRphnmiplxc3KeqCoa+Y74848Wz74mTGNUpyjxnMp3Tg77hFxljr2MYUejD0NN1NYfDHst2ieMZ8WRGEse4tkSVHbZtk+YplmliGjCfrciznAfL++wPR8psT1XXPPvDHzCAbHvH6tGldnlVpX5SlXOGfmS5XDFbLEmzI0EY6a9KncKos2Pn9y8I/BADgyw94no+i+U5m7sbBCZFUfL6zUuGceTB/cfc3FwThVNM02R9ff1RqNvtHcM4cP/BJ1xdveL25i2rew84HneUdcG4G5jN5ifwr8HtzTWNUiRnWqht1RAHkU6i6o//Saj/Ptuf4kcDi/PFT9xJx562qfXsq25QTXO62VaovsM0hY5d9B3CsRkUGMaIOI2kxlFzkoRhYrsetuOiupbBMNjtU9a3d6zv9pR1SxwFPHrySH8SMBDCoa72MA5sdzsYBm7v1qimRfU9dVWT5wVt13DY7nn0+DF10zKbTJiGIclkxvJ8QVXqY0PdlDhuwssXz/H9EM8f9EzT0ta/42GPZUu6tuXtyx/xbJu6rPB9TTyxPAdV1Qxdw2BK1NgjRhMhLALfo+0M+n7QzqM4JgxDpnGkS9LQZpsq2zGfTfCkRRjFqMEkO+qsVJ5nHHY7hn7ksL3BMUcc3yfvFGGUcHuzJgpD7t9/gO3ahFHEdnNNMFvyxa9+jeo6rt68hBSGNyMXDy7wvUDT9tIDjuOxPLvH5vYGA93Z9PbtKw10ePSU9c01vp9wfim4uXqL5/pUdcVuq3lODx894erqFTfv33B++Yj0uKNqKrbbLYv5/GQH1kKtuo54uSLd3NKWNXEQkxYpoy5CAqQWapRQnrL9H3Ju/9n6s7d7KSydPBYCKQzquqAoU/pRQwV61elZn2XjOjrea0oTaWkQrOsH2I6L4wf4UQTCoDcMyq5jfXPH7ebAIa+oW4XvO0gpdER3ttBUaT8giAI838P1fVTbUlUVdVUxm0811CuOcVyPexeXqKbFtiTJNOHR08c4rk8ynbLbb2jqmqEfEULQdDU3N2uEIQg93WOfZwfqquSw3+M4PmE8wbZ0dNeUFnmWMnQt6XFPWVWASRRNcB0HDF14sVyumC/u4QUhvnPyIww9Rq/oO3XCTSYslyt9RDJhff2G/Ljj9vo96/UNTV1SZhmXF+dI29a1jVWJFCZhGJLMpkRxQpbusQwDwxiwpcWXX/6GB4+fkjcZWX7k6s0VqirxPZ8onjCijzfL1T0MYSCFoCxK3l294dXLZ6xW59hS4LkBF/cfoVSD53qofmC/2/L61QsuLh5pxPjbl8TJDNMU1G3F3WbDJE70rf/8HrZlU7Ut8XKFE3gMqiMOYlSvv46d0s1+jBDECc0pMv2TRGrZNqZlMZ3NT+/Fe5q6RPUD/dijevWxpaPvdCpUCIkhNEPKchyEpWeUo2HqWWTdcjimXN9sqdoO1Q+awel5uJ6PaQiEELrQLI4ZMUniBMu2qKpS79RSYjCynC8IQ5/JbEqWHYmSiMlswieffcZ8tmA2n3O7vqYpdR5rMpsThBHClFxeXLBYrjAtyWG3YTjxqhxXzzrLMtMN0WWOEAIpLLq2oygLsmzPoFr9i+j62I6HKSyCaMqArhaShv65yJOXV7U1secSex5hGCCkTV/XjJik6Y795g7VNOwPW6LAxXdtuh597q0rJknCbDrVbIHJlPy442J1gTBGmqbAEoJf//orHn3yOUWTa6G+focqCjzXJ0omjKMudDtbXZw4+VqoV+/f8uLlDyzPznCkxLE9Lh8+plMNnueh+pHDfsfrl8+5d/4AIS3ev3lBHE8xTUnT1dxt7kjCiDDWrjXHcSnrhmhxhhv69KolDuL/kO3vB82NDU+R6Z8k0lZ1YIApoGlrVKto2kYjA4f+RB1RKNWBaWJZDpblMIwfGtcGRkPQdT1FVbPbH9gfDtxt9mz2B/phwJKCJPTxA49pEmNL7VEdxwHVKqbTiZ5P2i7b2w2Oa5PlKXWZE/oulrCwbaktZrOEMIy5d/8BGCNXb19T5hkPnzzh4aNPiJKEcRg47DcMg0Zxv33zgiCMCPwAgKIoqMuccRhpu4Y4nuAHml9fVgWr1SXT2UK3xo09phAIUxBGurGuqkroFY7Q/ZLCNLFsD9+xiaJQ/yLaPqZpUFQZIyabW31hCYOAse+JPEfntJL5CWTmECcxURhxfn6J6hV906LqGtuUCAOapkCaJn/913/Hk09/SdmW5EXK1Zt3dEWO57jEib7oCGmxXF3o6YcUVGXF9fUVz5//gcXyDNexsS2XB4+f0HUnoQ4jx+OBVy+fs1pdYtkOV29eEMXJSagNd5s7ojAkihOW5+d4vkdR14TzJV4UaKH6GkLRKj1L1UCQgWgy/WkiFZbFyEDft+RZTlWVdF3DOPQoNehxyzieKMgSU5oa/23ocZQx6n/oY5GxO2zZ7vesb9e8fPWGLK9QaiBwbTzHIopjzu8/wAsToiTh5vqK4353KqAVqK4hDH2qstLWtapmOoswhgHV1kjLwLFdLMeibWqu379HSovHTz7l/PIhyWzGYbfheDzoWhhG9rsNVZHTDwPTxVKLfVDk+emgb3Bqi+7pldIocxPS9KD/elB0bYXturq6e7fDNgWBa2MyaJLIqNHonmN97KKXbsj6/SuK446urTUSxzRou4Z55BPFIYZwSZI5o2oJPJ9JHHNx/z7CGOjrAsvy2Ox2lFmKfXpIaZoCE/ir//Y3PP38V1RdSXYSapvnuI5DfMovCSG1UC35Uag36xuePfuW+XyhefzC5uGTpyjV4LseaoBjeuTF82csl/dwPJ93r18QRTFCWLSq5fbultAPiZMJy9U5QRBQVBXh7Oxjtj/2Ix3FVjrxOoy6G+EnidQ0LVRdM3Qdg9IvCP046uY1AzrVobda45RRMTGEgbAdhHRoh56yqcnKinfvrrm+XvP23Q1ZWuAIk9B3mCYBYRggTfDDANuxNUffFETTCW1TUhY5BiN+qM+llhC6AK1sMKVkuVqxWCxp65rj7kB6OKKUYjqbc37vgvlsRrrfc9ztuXfvgngyxbFswiDS57VhoO97qrrBNE2CMCKM4hNJZQR0s4mUJp4X4LoOSZzoaEqryIqWH378Htd2uXe24uG9C4SpaxVNQAwdtPo93pQOfd/T5DmGcFhfv9UcAGs8va0vmM/nzFcPCHwPx7WZTiacna0Io4iuqXEsm+VygWnZWqjpEdvQQm1bjeL54osv+fSXf0XdVacd9YomzXBsm3iib/KmEJyt7umuJymoy4rbuzXff/97ZrM5vuchTMnDJ5+i+hbf9RgGyPKMF8+fMZ+tCMKIt69fEAQRQtiovuP27pbA84mTCYvVOWH0n2f7R6DrPkSm/7QU//yz6IAG2ArtZhJS8zizLKUoUpTSZQAYBtK2UMaIsF1szyevS9QwcLvesF5v2Gx3bHc7yrrRVYCBQ+g5xFGoU6GLGcf9nqLMGBkxTUFbV9zeXFPmGa7vMyh9DrY9By/w2N5tUKrF9wOGAYo8YzKdMIyar98rhe25NG3D7fod9x89+hgorOqKw/EAw0ivetqq1sBa18X39KhLmFK3jLy/Ij3uGIeBtqlYnd3DclxGJHXb8frdS/bbDYHvcrE6Y5JMkYag704ltuURMGnbEhkkVFXB9u6a9dVLdptbAkfyyy++ZDqbksQhs9mC1fkFjC2L2YLz8wsef/I5fVsSRz5xHGBZJsvFHGm73O33FOkB2zCRhkHbFjAM/OoXf8UvvviSum/Iy5T3766ojymO9UehGoZgubrQiHUpqOuau80t3/3hX5lMZ4S+j4ng4WMtVM91GQbI84znz79nMlkQxRPevX6urYXSQQ0d67tbfNcjSSYszs6I4/832x954Snbr2ja+k/q8M+jH4WleUJDj+V5mgfVtPRtS6s6HVdwPUZpoqqSvu9oOkW93bPb72A0ePP6HZatC8CKvMJxbXzHRkqb2SQmCD2CKCSZTskOB7pxIAp8urrAlPo3vK0aijTFNCEMAxqlaOuaMAjwPF3wkB1TojjBsnXZQ5IkGEJjzfd3G6azBW3Tcjzs9Kwzz0kmc7wgwHU9ikJHYITQb/Nt0zAaUOYpxem1KS9SFtMFUpqMhsSwJHm5p8xyXCGIHIktTZq6oFe6jaStMrqm1tkGGeP6Mbs3z2jb9kRQNlnM5x9p1Zfn5zhOgOva5PmeKApIpivCJIZBw3aF0AnbD/U12/2ezX7POHJyxw90XYll+fzi8y90C8i3X5+EOnJvHPAmE+LJjPS4o1cjy9UFm9trxqahabRh57vvvuZXv/r1qXcq4+GTT3n7+jmu61I3DWVR8OLH7/nk6eeYpsHVG51EbVqTtq1Y3645W57B6SxsmP//bP9/XaSGCaaBELriexhHOqVoW6Ud2U1PUerXp6qoqKqaplNUdcfukBL6DnlREBgBbVsjpSBJQoxxJIpCzi7mCAy8IKJrWkYaLNfX+SHf10eIEfabnXbnu3oYHAchVVESzgKmizn5MdOfGylJj0fmswXd0GP0sN3c6c/s0FPm+vw59APTyQzLc4gTXXfYNg22sKnKAt/zgJGyzLAMkzAI9Nn79Ay4O6b44Yz17Zr19Xssy+HexX0ePXyCQUdV1oxdi/RDuqZkbHI6UxKHj+i7ksNuo0OEtsNsOieOI7bbLY8u7yEM8INQn0VdF+EGnJ2fIxi5d/mYu9srVNvieh6GAWmaM59N2e8NNoc94zgSTSbASNeWWLbHZ5/+CiEE3/zbv0CZnYQ64k+nJJMZ6WGPUorlSs9R27o5+XU3fPvt13zxqy/1fyvLePj4U96+eo7rODRNQ1GWPP/xB55++jmGYfLuzUsuHz7RtMGmZH13qyEUyVRTFQyDw37/n2b7f5JIO6VOHCCdlTeFAMOkrGuyNCXPK13/bQiOac449AhTkJY1tiVQrS4Ds6SJ8D1sy9J/bE2lM02BYZiYlqRuNdLRGgfyosD1Q9LDQTunhImQBkp1hFGM43mYUmpDiSnohpaqKqgaNCbckhy2R3rV4bs+RmiQ7zIGtDd0dipFcBwNs/2Q+kwPexxHt0Uz9KimJpovcWRCWeUEfkCal+yPKde3G66vrhmHkSSJefDgEWfLc7rmSNVlmKau0+nKA/3QIr2IaL4g3a6xpMA0JBeXDwldB4TBPPZRZctoukynU/brN8xXT6j7Hsd2sAyBI21W5w9Yr69QTY3jesQYpGnGdKpz8pvDgXEciSdTDTPuKizg6RPd/fn7r39HUWW8fwf3xpFwpoV6PO5QndID/7sbxkoDi3e7Ld988y988cWXWmDHVO+or37EsW2arqMsS3589j2fPP0Mc2Hy7s0LDaEwAuo6Z317y9lyqTNhJwjIfrcliP6Y7Q+d4E9vln9OpKpXDGrUQ9hhpB972rqmKAryvKTIK/KiJE1TmqalaTrqtsE0wLH1q5PtSJzToN8PfILAJ4xDojjSXkA0Ol8IwTD0bG/XlEVJWaQ0TUle5pgYuK4GoHVqIMsyZvMpru8xqIH8eGS/3RAHepQ0nEzBruvQDwrGgaLMsaWt56RS0KlWh+NMg+lsTttUSCGwLAvVdbR1jev5CMOgbXVKtKprdscjaV7w+99/w/urK5qqxBIG0yjAoKOtC5qmxrQs+rZG1TlCuASTcxzHY+h7PD9kfrZiMZ8T+y6+YxE5Esf1mS3OaIsNjhQI0+Di4iEmim7QWTLL1CE+y/VQfY/juiRJhG1LJpNEv0QdD6T7HXI0NN26rVCq5cmjp/z6b39Db4wUVcr11TXZZodlmiTJDGlZDOPI4kyPj6TUz8m7w55vvvk/eJ7HdJIwqJ6HTz4Dc8S2JIYpqKqKF89/+Piy9e7NS01DdCP6UZ2y/YIkmTJdLJjNFxTlH7P9qm9+mkgNaWOddpahV6i2pWs7DPTI4IO9yrEkjiUIfFcbnl0HaVmEccRqtcCxJNNJxHSW4JxySJZl4fkebd0AA4w68zMMPel+z/r6hqau6foeN/BOM0mTKi8wxhFTSMo8oyhSpO2wWJ3jR5EO4BUVXuDT1DXjOFIWBY4QOI7uha+rgkkyw7IcXTl+2NM3DZ7jwDBgjj22ZePY+rNvWQ5F3XJ1c0ea5rx++Zr3764IPJ+L+w9YLpZ4jsPQtfStQpomxtCT7q4YRgPLiwniCX1VnHj1uknZNUY8RxJaEoYW13WJfIcmPxJOliRz7UU1uoI639N0NV3bIA3BanUfxwtQfY/tusRxqIWaJERxwjY9ctxvkSNYwkSpGtW1PHrwCV/+7X9nFIYW6vsb0s0WaZokk6k2rQwj8+X5ifpnotqO/WHPN99+jW3rCvWh63n0+DNMYWBJLdSyqnjx/BlS2JydX/L+7WsMY8T3o4/ZfnHK9k/nc+bLBWVVYgUR8WL5E0VqGgz0GKZx2l0+oABHDFNjceSpH92xbd2HaQvCwOVitSAKdGIyjiPiOMJzHCQGjmPr3nWhxyDD0INp6HBaXpIXBcfDkXEAcxwxGLGkS5EW7A87vDA4mbAbHVv2PMZhYHN7R10XYPRsNmtcx6GucooiQ1rOyU8w4rqubuGrKwI/YuwVtm1jmAaObdGfHiMMY6TIc45Zxu3thuuba96+ecOLH58TuB7L5YLzexecnZ2RRLE2gPcKy7Ipsy3pbo0hLMLZCj+e0mR7VFMTeCG+6+I4gqEt6NsCxw1JpkuK3Q3ScnCjCclkSpFnOGFE4JjUxY66q7RQMVitLnH9EKV6bOe0ozqSJImIkgm7NOWw2yEGsE2hhdrWPLj/mL/5u/8BUlBUKTfXN6R3GyQGSTLFPrmrZovVqZVER2wOxwPffvc1Ugpmc02vefj4U4RlYlkSU1hUdcXLF88wDZPVvfu8f/eaceg/QijuthuMcWQynTOZzVksl5RVifR/4ufePMV/DdOkVYpjltI0DVKYRFFA4HtYtiQIA8LQw7EsfM89sYcEtiWJJjFRoj/v49jjBz5+GGBagrqq8EMfMCjyimyfckxzDFMwGnpUZNsuPQb7457dbkfXDViWQ5kXOsNkOfiey6g6LNuiLCuqqsK1Pbwg0pTkyQQ/0jwk09DFskJqoG3b1kjbJplpC5+wXfphxHVcbNumH03e31zz7IcfyNKc9e2drm6UAlPa2EIyTaZ6aJ0dUKrBsR3qTLOdHD/R8IW2JN3dMA4Kz5G4lsS2BFV2pDruCZMpqjpijAbz1WPCMKRvK/qmpB8tnGhC4EqaYkfdldokPhqszi71xVP1WI5z2lEtkjgkTqbsspTDbos5DB+F2rU1lxcP+du//5+YjiSvUtY3a453GwQQT2bYrsMwDEznZwRRhCkMeqU4Ho98++3XmAYsFgv6TmmvsSWx5B+z/S9fPmccRi4uH3H9/i1D3xEEf8z2j33PdDJnMp1zdnZOWf7Et/umrWnriqaqKfKSqm4p64aqVdq1YoB1ugiZJrierSu4bQvTMPFDnzAIGTEZGQmjSBPllKLMtPOlbVs2mw3p4UDTdvqAasB0OsN3fUxL0rTNKYcu8XyPdL9FqQ7XDRBC0tYNwnbw/RDX8TDQYLBe9QRhRFWUtG2DlBJTaPNLpzraTnNWLdvmuN8yDD1dXWmkzjBSNS1X11c8//ElruPjOA59P2CaJp3qUaql7SpsS2Mbq6bFcwNUW9K0LZbt43gh0pLk2zVVkesjhepoq5z09h15qi2HfhjTFClBMtUN0XmKFBLXtaCr6QeJEyaEnk1T7Gnakq5rdfrh7JIgium6HstxiZNIVzzGAdPJjH2esd9tMfoeW0h6VdO1FRfn9/m7r36LdJ2TUG/Zr28R40hyIksPfc90tiSMY0zToO97jlnKN99+zTD2LBdL+k5x/8GTE4TCQHzI9r96QdcqLu8/4eb6iq6tCcMJAwOb3ZZedUynM+LplPN7Fz9NpGWRU5Q1aZrR1C1tq6hrPc9yPRcpBJ6r3epCmriuQxT6p676FmFJTbazpO4jGpQuVzge6QddtlCWFcd9Slu1p757zc+fLRdUJ4xLW7cYpom0bCaTBM/xcB0PUwrqqqBpGuq21knLqkRKSdvVp9/+DnMcGYdBZ9YNcFyXXrUY40DX1Oy3G7pGx2Fc19E3fEZ+fPGM16/ecEwzTCFP0F/NWrWlwBxHIj/Ec32ur3UD3Dgo8mzP2J9yXW6AwUCR75HCxDINynRDuV+THzb4fsy9x7+gKQ6Mw4AbxPSqps12lNsN0rRwXQdDaaHaQULoOTTFnrot6LoOox9YLi8I4oSuU1i23lEdxyaMfGbTOYc810JVPY6Q9KqhbSvOl/f4+69+i+175NWRu9s7djdrzHEgjnUYURNN9NDeNA3GXl9ev/v2X1Gq5Wx5xqAUF5ePcX0XYWoIRd20vHn9kqauefDwCXe31zR1QRRO4UO2v2t1ZPpEg/kvizRLS6qipm10h2Y/GhimLnHo2g7bsTQtT5r60B/5CKlR5bZtMQ697nAXgq7taJuOrumQlkPX9Rz2B9I0RUqDTrV0nd6hXcejV9q4st9uGHs+iqupaqqmwrRMqjxl7HtczyMIQg6HLcf0cKp09KmrGksIhG1rpPlkimEa1E2NMepIsL4EtijV0netthsKwcu3r3nz+j23mw27/Z6r9++o61ZXdM+1QXcxX3D/wQN22zuyY4rByKA6qqqgrnNsx8eSGj/e1TVtk9JWOaM68ZtcHz+M6dqGu6sXmEKezsYAPcX+hnKzRpoC1/sgVIEdxESBQ1scqJtcP0/3A2fLC8JkQtcppOUQxxGu6xCEHvP5gmNRstttQCkcYTH0Gsdztljx91/9FjcMyauUu7s7tu/XmENPnExxfZ++75nM5nq0ZWrOV5pnfPeHf6Nta87OVqds/0P80Mc00AjOtuXtGx0xf/DwE7Z3t1RlRvQh27/f0zQNs+n8p4n07as3HA8ZTdvQDgNqUKi+o24ajnlOWVUopbAtG89zTzuNRn/7oU9b1VhSI7jrsiI7pnqILS2qoqTMC/pW996rYURaFiNg2SZVUVJXFV3dEYYBXavolOJwOFKUDW2jKLNMd4laEtV12EIwnej/eSkcpKmTp1JogEHb1IzjQFVktE1D3+tyCWka9KPCsm1s2+HZi+d898239Kqnaztcx2MEqrqm6xqGUTGJYz558hRUw8371zi23oHLMiPP9xjSwbRsBkay/S1NscccDOQpJ2XbNhqYZbLfXFMXGaZ0sPyA3nYw/ZBh7CgOa4q7NQKB67kfhWr5MXHo0pVaqKrrGDvF2eKCeDKjUwppWURxiOc5+L7LYrEgLU9G5q7DFhbj0NI0JYvZkq9+81v8OCKvUjabDZv3N5i9Io4nuH5ArxTJZEYy1ZU8/z7bX1XFx2z/6vwBQRxhoH22Tdvx9u1r8jTnwcNP2G3vKNLDx8j0/rCnKqs/qcM/O8y/3W4Z+xEv8gk8V9+OgaHvUEox2DopahgDTdPqPiZp0tYNfdvhnEgejKMu+DJNmqZhODWPWELqs103EIQhwzAQei5SWjiWpO20N6AsSlTb0XblqcPT0EbaJAF0y28URjAO2vjStTCCG4SEiX6j7vueD3WmpmGAJenaGqV6GDXzczQE3/7wHd9/9z2dGrAtm/vn5zRKMRomdVXSKYVv23z66VNWqwVNlVHXJbbjMA49dZliGBLb9WBQMPY02YGurrDChGEYcGyXLNtT5xlBNKMuUxw3xHFdLMfBlyYlI6YBQ5FTHNcwjgTLFZ7vUpU1vXQRXkQEZLmLF+/TAAAFGUlEQVQe4LuEWMBifq7x4vstltQWwQ9dBMvlkru7O8bdhtlsrgfyfUvTwGwy56vf/AO/+6d/JD8cGLc6jrK8OCeOEwwDqrL46KQ67LeMA2RZxvc/fMNnn/6S1epcP4euLjEMg/RwPGX7a969e8PFxX0ePNRJ1GEcSCYLjocN+3T/00Ra5RVF3SGLmvk0xrKlPhibwGgwDLqhou8VRqvdvW3XIaUkjkM4BdvqoqJuG6S0ND9z1OwofEGXZqi2w3EsjS/0PJpKn4OFEBjCoO87bNfBDwNNKmlb+q5D9bpxDsMgmU5RJ3jW7v1bbMvF9wLdJC0lRbFHmhZj3+smScxTRc+ItDy6vuPF65d89+0P7Hc7hJQsl0vuXz7mx5c/4LsupmFQVRX3zlc8ffoLHFtS7huMccR3HCxjOI2zXPpO4Z3NOd69pWv1Q0EYz2jKHGWOpNs10XRFul0zdC1ONEGNPbfv33F2+QAjSChO/VJDnlGkt4zjSLg8/yjUQbgILyY2DNLsiA76RFjAfL46CWmDJfWOesLFcrY843Zzy7g9CdVxTkIdmcRTvvrNP/DPv/tH0t0WdrqyfXlxjyhKTh1eBVE80fjy3eYk1Jwfnn3H008+53x1znp9w3J5gWmaHLa6srJpat6/f/sfI9PDQDJbcjxsfppI+2HU5t+mY3fImCQBwndQ/cjQdgjTpFcDtWoxMU+zRf2TUCfDQFtr/6kUgg/ea8PQlThS6Ld527GRlk2rFPnugC1MqrImTBLkCIYc6foex5E0tTbhNk1NOE5wPVfn/puGvu9JDztcP8TzQj1/NSS73VrXbgsDP0wwMfSZuRmwLcHueODlq1fcXN+y2e7xHJ/JZM7q/IKyKug7hRWaZFnFfDLl6Wefc7Y6o8wPtE3J2fKMxWzC0JaMhs552Y5L39Ua0SMdRGjRNBV913A43iEtB9WUNHWJ7Wg4RZ5u6JSu/lldPCAME3L02XnIU8r0Tgv19CJUVxUDDqYbaaGmKdU4ghtjMTKfnWEYBvvdHZaQhFH4oUGDs+WZ3lG3W+bzD0JVNHVBHMb8/Ve/5Z//+X9z2Nx9DPidXd4jDHXXfZHnBKds/357hznwx2z/4085P79gvb5mftrV99strqM7AG5urhjGnocPn/Lm7XOGcWC+OP9pIkUI4tjSYIdWsdkcmU4DHEdiCYEaRuqmwWDURpRhRNgSxvHUptZjSan/kSxBUdQIUwMD+mGkOcVHXNdhGHqKY8aIgR2FTBcL+qHDlJK6rHEcF8fx8GchRZ7hBwFSSs3wLwqOhz3CslFdSxRP6LqGphnoj1sc28Z3HMaxRxjgOq7uOTUF76/veP78BZvtjqpqmMQJneqI4wjD1GnLJJnT01PWFb/8xS+5vHyAY9tkhwLfDQhDHyklxzRnGEFIF9sPSTfvMYSF7fqUZcrQNlTFEcMQYAhU154QQA51lWlKS3HQP/txZHX5kDBMyE7PvEOeUmV6ZBWd3cM7wSoGHEwnJEkMjseUCsCN9ZRkegYY7LdrLGkRhsHHyrezszPW6zVsN8xnc30x7XUVeRREfPXV/+J3//SP7O7WH1sLV/cvdLYfgyLPCAK9Q2/vbjENkyzPefHyGcM4cO/ikuv3V8xOvyy7uztc16eqS27XN7os99FnvH71jLF//ydlaPyRxvzz+nn9Za4/e7v/ef28/hLWzyL9ef3Fr59F+vP6i18/i/Tn9Re/fhbpz+svfv0s0p/XX/z6v4azqhcK84LZAAAAAElFTkSuQmCC"/>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3" name="AutoShape 17" descr="data:image/png;base64,iVBORw0KGgoAAAANSUhEUgAAAKkAAADnCAYAAABlh3YzAAAABHNCSVQICAgIfAhkiAAAAAlwSFlzAAALEgAACxIB0t1+/AAAADh0RVh0U29mdHdhcmUAbWF0cGxvdGxpYiB2ZXJzaW9uMy4yLjIsIGh0dHA6Ly9tYXRwbG90bGliLm9yZy+WH4yJAAAgAElEQVR4nOy9V5ckyZmm95hw99CRWlRm6daNBjAaHOzM4Sx3ONwdXuwNb/i/yF+yNzyHPAe73J0dYAaigQZaVZeu1CIytAsz2wszj/BIUVXAUPRFW1VmRLh7mJubvfZ97yfMUjjn+K58V77NRf7/3YDvynflTeU7kH5XvvXlO5B+V7715TuQfle+9eU7kH5XvvVFv+7k//pvf+xyk5MbgxCKdqdOt9tER2AsOFvghERJhxQKnAQMCIvWEc6BkBLjLBLQUiKVwhQOrQU6UlgrsTbHOhACkloDk+dIJXHWAQalIur1DqNRDxA4LNaCEALnHDiHEAIhJUVeoLREIADn/zkBziFlhLUWrR2tpE630WS902Wl1aTT7CCVppYkGFJSxiAdQnYYjySj0ZTzfo/eeEB/0CMtRsRLDhdpilQwOZ/gXE63KWglhv4UeiPBJDNEKsJah7EGrRKksSAchQUnfdutMSilMNYCDik0eZEiECgVYY3DOYO1DmuN7yypEIAVBuEEhbUooRASkoag1pR0EkVDx7SjnJbK0VqQZppBptjvTemnjmkK1pj/18H2pvK//e//QVx3/PWSVCy+Kd1Vbvbr+u84oPRsVe/qZkdc+b9y/HKlbvbd8ujss3OLFV9qzHX1CTH/gps9QGhH5YEu32v2XvhXUTnjWOwi56rfd1zb474xlZfFjhLzBl77bPOrrjnuKn3sZk84q2Xh2YQom3FzO78l5bUgFbNfsDDgr/nOotvVventjTd2DhBiEVB/YG+Ka9oeBHCYUO4SRKvFBYAKD3RRgktUZuvs4AISxA1Yulz9DY1evOaGZxfV45X3ZdMWnsstXjr77rccpW/mpCU2XClJy5l/CXUzgXDNyFQ6eUE6Oje7XlTOLNbhrlQnuLlfF797c++7yj9CWxbrYBF/ojxTuXvlvAgTavHOYv6s1ck+u9VlVC0eErOJcM311zza5UPVJ3LVqSrc7Cm+5fgE3gTSBRy6ivS5rkdfIzLKc1d4wlXpWJXEc9i6cPwtuvTSHFn8eEmilM9zOeomqsPnkTgbVFGZTtdp3HKyivnPFWlZEWPutWLyUrvfpizo98WJ6NwiOEvN8G0vb2fdi0tE0y0+2ZUuvHzgqrZZ5E/Vw85Vzi/qPCHeZu5XpNcN7Zqr+PkQVu9bnRyEgfUcLvC4sh3VybDQrKocZeH9Ilevit7Ls3Xh5UpFAlERFjc/59VKKnxYBBl7+d7fsvJWhlMpDKo4nVkS15Zqr1x30Xy6X2v/iMoAVIW1WPgQ1OhV4LpK/deTOzfnbKV6oKolLrV5ZjT5D6XSdzMAw1wyVpp9rSS8CqxFMF/HoG8or9EuJTObj5u4cudvNzTn5c2StNLRc7V4wwx+zVOXBH4OS3GNQeC79IoEuknbLbAFd8Pxm1vkwjO5asuuUQtzA0NUJsolSRq+W/LSq5r0qlwVlY8e9FzzjWv4z5Vm3iAwKoK6YjZQ9nGVunybyxtBuiCHFjjlVYPm2u9fEmTXE4UK1MoRpjpwQb5dUUvztpTXXZabN5UFSROQVYLVA1BUQBJUPVV1X3nG8KuqaaqXzRWEmHfC6/jIQsVX3l57ffXdTEtUXy+1dcaXrz7Ot668BSetSA9XNWCumb038EwuH6sO3uuQVFWh7vKA3EApxDXHrjRjbrTMfb+LSrYqoeeDOVf1C00SbnGkrzKVy6de38ZLpPLqVGahP8Q11y7U5LyeuFxP9Vm+zeUtQFqRVpWj4jru9lb1XP9xfuh6J7gHk6icv+aqKkcTlwaRmUyccc9ScpaSdI7vazhp1WAKYF3QxOFcqVbnhsm1D3lNuQTyyxJbvIGrCq5Azl0Brlh4J8WVw9/K8gaQXgKiq0qPxav8pYv+TljkWVcl4GI9M4kgRKn3F9pSVfev7deZw/Iyq7vUmJlmmE/BuSu4lKdVFi0C1yxJ5PW3rn77KtlchMxlLTG3A6uT9VpZevnO8/lZqbLKSWearvSTlmr/9xY4/9+Wt/KTVtWbqwzswmNd4l83CYySDtx8/vozzlVBerVDL9szN5CBhXZUJemCUTirrPqgJS+df67MzsWwazg9h/nNELjevSyu7cBr6PA1D3ZFKlCi87KQeF1/fpvKW0jS8C4MyNXlJlVYXuVlN6nvSqXXcq3FDvUi/EYGtSCNxZVjVyVpUPblpKucX5yAgtJPejnqVBWkQrgZKBeoQ7W5s0k876erbrbLWkbcyNvfDNbKBGRhOMLzzB37i2349pXXZkFBmG1hEFz1Sf3ZS++rR26WH6Kijy7zS1fe81JxXHU6V+/gLgnAqy2rfkHMB5G5hrjx2WZSUcxCoFdEdkWTlIxFlA97GWRi3sbqMf8MN8n9S18P9OpKqTbLzV8XainnsZg92P/DZbHCq8/0+93wjSC9XK27gV9dVbI3NOoyqa2q6Wt6VFQG+cbIyJXb3tSOS62dgXPR/b/QqPnN53z0Mreh5Kki8NzSVeVCDa9pz81q5kbNcbWtlXYunAwSW/jaSgu/Wq8UcjYBrw/RiktS+9L5ym0vkaT5JZVxneug+fi/CbJvlqTh95yPurmoAMQl9X+NAr9SY8lIq/kqV14vzXBXqvsFaR4e9orYfJuZGsBZcuxS7btqZ/rrqs78EouL0a/5LctWyWorwsEyCWWxvB6I1XaUE0sIN4Owc3Z+pQBkyZsdsYqp6Yg4AoXPF82NwyJInSBzAuMkdmakqmtb4pzv4AV9t5BuONc0i490s4vreiBfX94A0rLx9sps8kcXb3LZVXi90l5s5nz2Xv48OzSnD6Jac/n6JkBWETx7nHmaHpc42+UWh5k095HOvYvzSVaZIdWKKjmbvhkCnPV3DNJNCun7DoF1FuscAu3B53zCs3MOZ03Io3U+GdtJhFA4ZwIVkoBESP9gWkUkiaaWSOLYITODFJY8t6RWMUgNw0nBNLOY3ANQVnxSNxC1G7VCNfFozpzmCHFX3rx9eWt1P2tIxbK4NPyXr+Yy15y9EyzOnCsV3cDBqgeuXnGDurpcf6VNC3H7ClSDqpy5mirfKgHmJZcCV1r25YAorMtQSiCEDD8W5yRSAkJisTiBB5YzCCQOi5TSUwUpPFBxHqzCIVD+Hs4CyuPdGcAhkQtyDgFSOiIl0AKELVDCIZwjzwRD45jmkGZgCkGZMLSYV+vK/4vltSCbt8FPTnnpjED8AQuW3lrd++LmsekrPM6/E2WHBUpw/eYTVSC5QADspcoWwTYD4CUte+miS0K48qEMSc4G3fMxKRRCgJIaLTWRisE5lIpRWmCcITdjnJIUNiMvCoqiwFiLlSCcQkqBtUUAkr+vFAYR6nTWUI6OE37oZlOqVKVSAhbhZJCoFikkc7C4QBcEQlgQCqwNNMUy1yoiSEVFJCWRcGjjkNaQG8vEaaYGpoUjtw6LwwqBcM53DWVfVUdezLv+LRTXTZfMNe3b0LF5eSt1X+VWM07KXH5d58laCDMGzM6E1UyyXdfYCvSDtPHqzs544CwvUjjv/pndCMAgtZy3l5A64kywayxCKLSUREoRK4XWGqUkUiqUlJ5zSoF1DiMMzk0prMFiPEhNQV4UCGWAyK/dQmKtwVkJQiGVQGuJkAItBEVAgFfLFhYAETpFKpyxs+iWszb0rV/35Cwz6e0nf6ikCqogwaQMP65A2gKbGzIrGBcwLWCaF1jjpbwQCmEdQt3sLhSLv96qVDk+gJ1RoyuM9LX1vBakHkdznuKBVuFfoX+vM7oXWI2b61vrrJecwmEsCOP84jLncNYhhMEaSxTFCKGIkzrj8TDUqQGHcBaERrjcf0YFqT1XjV5Vu9n9ZupZgBQCpTwwa1FMrBPiOCGONFqXCwpLg6oI4BvjhMW6nKLIMdYijJ8EUvrrhfCStygsNiolq5hJwZISuKD2/MST4BwWi3ACKTXWWbDFrNs8ZQAnXJDKKvSBCNy21GBeqkoh/QQ1DmcszlryrGBKRGYExkhyY2dcWGCC1K7SswWDoDL2rwPYTe/nx66Tpm/y+b4epNb62Y0HkpKeI81UlQAVRf4BrAkTzXeYKDuK0InOgRRYa2ctky6mMJ7QK6mxwuCMw6ic7tIW6XRMEifkeeoBLP1D2lnysQdBUJjMVF6lY2WI/ZUDQpm8LKUHZxSjo4goilBKz3ihJ30RttAetC7HiSm65rB9R5alSGERrk6kYrTOZv2UWYd2YKxDWIGQCuEc0kmsAGdlsNDLrpDzOLp1SCGxQntqIj2Bd07gXIFDBlAprDMVoJWIVoAEAYUtKDKDszlZZikAYwSFVRTGj6MUGuGM58luwRS+gocFrVWlAJffA3PtWhVW888Lk+A67lsprwWpLQxCK0xuydPC+9SCxJqlrc1UrwIcUvr3frDBWosKS5mF9FzJ2MIvYZaOSClAI6VCiIgsS3EO6s0mtVqDNJ3Q6S4z6PeI4zrT6RgoKvTB4ghtkr5zyr7wE0XMVHzJSaXSJDomietEkaYexURSe5AKTS4szlhwEmc0WS7ASQQ5UhriWOKEo8itpx7SkiQxUmY4Yfw5U8wmR7A4PXWx/rkBpJRYZxAiwjm/bNxSIJwC4ZBC+OXgQZ1LpcLSYxnq89a9RM34qkMipAVhsA5SY5E5FLnCSIFxijwPdQTJiwDpVcwlYF0ScaWBVf6uCtuZDboIt2oG8ZzaXK39dcL0tSCV0rtCcpPPLFKCWpABDGL2YGUrRVCBmkajyWjUR0pJnNSRUqCVJs8z8tyraqU0CIhUgjWWTrvBeDpgdW2bdrvL159/SndpBZwlqTeIpgPIvKqzVvpBEw7hwDqHkjJ0vAg+UOPBgQXn3SxKaSKtiCJFHMfEsZekWmtAoZzE2YLCGYyBLNcYG6EERColShxaS9Is95JPauK6V+HWWHJr0TisFEjp1a6SgHVoIXFSzPNnrPOT13ruXapqEfifdH4PAS81jTew3NzoEk6C8FTJSzOHEp6PWuEwQmBFROoMhZGk1lJYz6GddN74QnjWay5DpWJ8XFMWoSzmwrMMZrym/D5G1OslqTWePwmBVN414myBEBqEDDxmzokQ1oPWgbUFWilubd9lPB2xvLxOe2mJs5NDIqU4PT/FFgU6jhBCUIvr5PkUrRPaS13Wt26zs3ObF0++pllvsrL2MQevXtHtrjIaXYAVpNmEAu9P9APuHdY+GcWBM0ipAevbF7ihlgqtFEkUkUQxcaSJohgdaZzQuMJ4f6XxUrrIBZkRCJGQqJQkSqk3JNPMUuQFzhkP+EQxnRQgJblHLG4+cqUWnjnPvRT2hpB1BllKXlE5HyablGCdDM8qsIFeCSU81RJqJrW0JEhTiYoijJUU0lIYKJzABkkshcBJGb7v8D6yt4DNFdVefSuqF/gnv2xwzRjZ2xlhb+SkRkikEMQ6QimFUMpzLBF4lZDImUoNDxlmclak7Cyv8sGtH2JNzq0773LRP+Pl0y/Z2L7NyckBUkaYPCWOan7nESmo1Rts79xndWOdrd07dJeW2Fy/xfHhPt3uBkmtjs0Lzs6PfDudpTC5l/w4pNJzAMyKB7CQEZGSJFFMojW1OCGO68RRjNKSwgFKeKPIOQrjDbk8Fxjhne+JzmnUFZNpgjGebyvtaDRjsmkOpU/T+oktrTdqSteXcgIrXNBCXvMoWapsP8F9P1Ys/8BFXehrKRWls1xIhXNegjpAKYWUnoZYobBS4aSgMAJjDdhgvJZQEWEii0U335xCXgKTKG2AeeuuB5y45l34fMnVeHNe3JtAKhwI6dWgAKmkHxAROrRsajCWlNRerWJQKkariOGgx9ran7Hz4F3ipM5dIdjZvUdRFEzHA3rn55wevWL91h0uzg65c+994lqdtfUNao02n/zxX1Kr1VBK8b0f/DmHL5/QWb7HdDzE2JzRcMhkOpgZDrMIziyr3yGIcK6Y8VQpIxIVkcRe7fstfzRKlxzWkJFhnPGGorVkmSHHS+hICpoJpM3EbzdkHCKCejOm35uAsF41B4llwx5CUqjKCAVm54KTTHgx6wGoF4wYa+2Cp8p7QSrjFKSi590FQlqUhij2GsMUAoR3/AsUUoStfZxFaY0zjgIumdnXACygdjEULq4BWMlXb/AGvN7jdKW8wU8qg2EChTHEyvvuPM/T3r/myg5WOBFIvlMoqUnihM3tHZJmg9X1HQSSbDxg9/a7OCHI8jE4wXgyoN7oMBleUK/X0VFEHHcQSrJ75z1MMUEguf/uD7B5xurmbU6OXjHsn1FkKdO0yoG8RLe2lJzSW/RWgbAoCYmW1GJNLY5J4pgk8r5SEQwI5/LZmDgExlqmuSU1DqVAK9AipxZHjFNI05yoFpHUNXFdktncU5+Qaidk8DAEp7sUnks6FxwHzgNGODlzJQELz+E1gwRLcHkF91PpVQn0wGtbSxxHNJo1Ih1jjWE8JngHwOHHzzlTMiQUwaMxs4YuA2zRJXVtqUjdRWPp0kWicoGrXnx9eb0kdQKEw1gbNg8Lakf42oUQZRYfTvjOiuM6RZHTbnfYvfOA9z78Abd27yGl9lIsSshNTqPZRUcaKTWt9ipCCNqtFd9qN3cV+edUTMfnJLUGt+9/wNLqJsOLY5K4htaxb1NwhAdLxbsQZxa9mW0VIIWkHiXUa3W09n5RHUVI6ZilhcgSIILCOgonMMaSZgaUpaYcSloibYhtTJF7DhvFkla7QX84nWka706aD5sHaunXLbmnofQri2DV4wTGOg8oGTZvcy4EJDzgvD8YkIrSJyilwFEQqZhIC5JIkccSJQs/AVweXi1SaObg8wGDxSSRayTrDYb/1VLxlIvys7j0+e0qfL0kFQ6YJzF4Ai9Bhpi09UCVQnuOhUPrBC0lS0srvPfRD7j/3vepNdqYbEqRTQFFXKtRZFMKY0gSRZGNEAh0rY4tCk/4dTRrhnOWLM+JkxZRrY7SMUmtQdJo4M6CihRexBmTI1A4UYRoVRFmkfdWaKWIY00caZIo8Va9ilAq8qy1CCACpMzDbngF1lnyPPeGkrY0IosWBbHWGKewhUXVIlrtGpNMYkrJFqiHCwaej74ZvET1aXJKeAe+CwaFCrzTCodEeWkpIy8wChN8rBLhqkZJkHxCePcfEEnpJ6G2KO1VvhB+oroZ2EvqIKgG1ueAqkJJVD5fAtdMCN/gIZiN5ZwK+BbbCjW4vrwWpFpJ8qKYSSgJlOuYfLDDG1U6inyURFikEtSbS9QaDe48+JhmaxkhFJmx5LlhOhkgxxGRUEitUQKOXj1Dioj13TsYk6GiGn6YFdbkTEcDakkTpSNMmmPzgiRq8uDB9xj2B/R6J5SkzTnf0RJvWAjvnEU6kEpRiyMSHRPryFv0OkZFMUIJ7w6iTEvMsSbDmgJrjI/VO0dRODIHShQorYm0d9ibLAcjqdUjkoZiMiZQIhG8c8FPipwNsAfr3CovNUiZx1BKYedABqNJShHi/VQkcRG4tkLKwmMVwnabGikzlJRoHWHIsXkIhYqQYxq8CFJGN4KsusOLB9ilJTcl7Cp8tXyu6+D32hzVyzh83UkpFUo5P7PLsJvzVqAIRF1LSbu9HGaqJEoiHjz8iKWVVaT0ajibTrg4OeHlsyd0lpao1Wukzlvhr148xhaGbDImTSds7txjOjqntbSMUjAe9Dg7Pabd7tLoLDMcDsjTnMl4QLu7ysr6BsfHexRFDkiKIgNn/V6klPF+hxUOhSRWEUkcE8cxUYjbSymQSvuJIQxS4EO1MAtIWFuEvUEhLxxaKoTM0bUYgcOYAmtj4kjQaGomIwJYPI1Q+ACAp0eeRiE0ILHB8nfOgQxJ08ainB9o6fz3kOFrOPw+sF7de+teABapPcidzXFIIhURaQdiipSCWCUUrqAwhjJnsYz3G5tVqOfrrZsbw5uV43OF/iZL6fXn35hg4q3lHCdDClmQoEIIlFQ4ITDFlHv3PmFte5vV9U1W17ZZ2djxuZDW0j8/4T/+H/+Bx0+/obu2xkcffo+l7iqjYR+c4/z8hOFkgnz+lD+WEf3zU9Zv3WJ5ZZ3nT56Q1BIuznuouEars87ZyQGN9grOCra27jG86HFysoezgmk6nM1mJZVXKc56KqIksY7RShJpTRQnRFrNfMCYMgAQVJGx3tkt5naqcw5rFXlhQDra2pIkkulUY40fkFo9Cj5lvNM8SCyFosDMAiA2/PbzSKCkwIocK7xf1xnrwS19ZpSzc94oS6crXroWpkAq4bVZQIuQkiwEG5RU+HCqQJZephkVETNX81x7V5OGbgLRonElrpy7SUaKS5f9CySpsyHxVkYhehL8fkKihSROEowtqDfbjKd9du/+Fbv338dZQxTVcNZy+uopkzSjsdol2kvI0pyzs1Mef/0ljXaHSArPIY3lybOndJpdBqM+/d45SyurpHlOd3WF4/19mssrTKdj0umUVquBMYb28ip37j0kUpLz3jnRMMIUzKSgC/5R5QRaau8fjZPATWN0FCNV5KWSFCGJxO+mbLAUwmCMxdiSl4NxktxKsAqEJKlLnJCYwmKNRTlvUBpbJtSECJANmViEiT4zhHzKnBA+P0FjsbPUMTGbdEIKZNCoSswllS187oPSeGktvaItChBpgbFiLuVC5pgMXgW/2qFi0Vf8TVehc+nIlY3rFt1LjrLqS3L5Svrmv0CSGmuwIcFWColSCqUjhHMkcZ2ltTVAsrPzgM1bO6xu3iKO6l56nhwwmUwxRc7+3h4/+OGPWNvY4vTwkJW1NTZ3bvPl736LQnJ6csAkTTk5O2F76xaHR4cMBhesDvtIEaF0TP+iR3R0QD3WTLMMrRJqdU1cS8AWWFNwdn5KHNVITTHjWjKQIiWV56FaEylNpOMQnJAIpSiz5iGEGJ2gsJAbS+ECDw+da53AuAjtBBYf5KjVYwb9nHSaYZTfWrywMngYSsvdSzEX0g997Edh8YkwTvit3LFFCGsqBBIrbAiYeIMJ4a1+pfwksWHghXSeomlPx/LMYU3uvRSz7cZLL01Ae5lz4UI91s2umtPQqlvqcrkBYFUyKi7B+42egcXyWpDmReE9e0IilR/oJEpQsabd7XJ79yF37r9Dd2mNW3c/xOYp+998jsFRr3d48egrVje26Xa7DIY93n3ve7hpxme/+AX1Rps4innx8int9hL90ZjNzU0ODvb8fa0iTpocHu5ROMt4PKLe6lLEkvFoSO+8h9aCzZ1dtIroLm8yHF6gdUQerNvZ2hzhfZNSiZDYrNAhVU8GiWWdxTiLx6fff74wBlsYn4QcIjU+UODj68ZojPVBAC01o5FhOhljIx91ck7NR0qETH2CEYULTvvS7RPUvgw5ZtL6vfILb/36mL3XbE5KpAWUT4pxIsfYHKlAa0GcSJSKsc57XU0hMYXA2tIYsyihMWIx68lZO5eGFSBdQz8XSonH62IB4jUVLVb3B7qgymiIsRYkFNbQbDa4d+cerWaLjY0dPvj+j4miGBxM8wm6UUcLxWgwoNaq83LvGza27tCJG5zu7wOKpaUNDo726XSX2N66xZPH35AWU5SCvf19ussrHP3mF5ydnLK02iWKYp4/+RSJotGIePHiJWmasdJdZnl9neGgj3O5z2iqtTEmAwR5mgbB4N0yidRo5ZDKu1OlkAipAZ+T4KzBmCzkt1qM8Ra1DbmXc2vVgJM4F1EUAme9v1VKSZp7qW6tmKlDKQSW8o9fBHUrNNblIbwcMpiEAwqEstjwBzJABcNOIJRASoUVDleAihRSaVTuKIyPMiWJJEpCJpgzWCMpcoMpDC43CO1zF9IiZ748prTwywji9YZRlbQKrjn/lqC7esW/QN0rqcFB7izS+axzawuMy9m6d58773yAlAKTZ5zuv8Rah7MFWV5Qb3e5s77JfSF4/PmnHA0HZEXBi/0XnFycEdVi9o/2WF1eY3V9Heeg0+5gKHMrBV8//YqPmz/g+ctnnJyfMxz/iiSO6A/73Lp9n0k2wRSOpNFm2j/lwYMPSccjbJEzzSZk6dQbIPgojdaKSOuZX1RIGVxEXqIY6yisC75RH2XLrJmFR0ur3KcVhoynqSadWKLIZ+JLHZPlBUJECAki7AvqPa/WW/LeH+CBTmnte2nqo0EOJUJajJIgLbV65BNgnE9zdFYTxZokbpJlU7JC4chQ2iebKKERIgInyYsMZ0MOgs1ptNrkxuCXSBnPfyFQk7cD2PyqueSd58MvuqIor7vuyFvc6rUgrcWKtHCYoIqklGxu3eb+Bx/xR3/xt3Q6PoVu2D/j2aMv2T/a54MPP0EAF2cnWCuI4hhXWIwUtJoddjZ2Weqs8tUXv2Wp3WVleQVTdPgvP/vP7G7f5uzkmNFgyLvvvY/AMp6MyLKM8XjMee8cU1g+eP8DuktLSAn7r56ysb0Frsm7H/8xz778lIOjfcbjwUIihpI+610pFd6roLbL9UIgCt+RuckprMEF15M3mkL/h+UlYVEmRe6YDHPiWkoUS5JaRGZ8iFhJhTVh/ZFQwcfsfbfOGqSKgrvIzgyqGRl0QdLHiqQe+1h8FJHlnoL4vFVJs9VCZYK6qzEan2CtQ8sYrRKSuEGe+6TnWNdRNa8dGrUm08kIEccUJoeimBk4V9cBVyB1yek5A9l1QKsa8K8TlP9S677RaHrrMM2Ikpgo0jSaTf7kz/4N3c4qpsgp0gnPvv4dw/GEpZV1anGdUb/Hy+fPGE8mNBpNvv7mS9ZWN8AKUIparU6j1WAwmHByesz62gYfvf89Do+PiJI6z3/7O3bvPmAynVLYM7SMGQ1HTMZjZBTx5PE3fP+Hf8rSSpvxeEqk6yztrhLFPpJ1enrMaNibRVSkhEgqYq3RSqNVHNYAVfygDgpJkKIOawyFyTHGzizscrW7Cr3rLXpHmlrSSUZSj4kSTVxETLMy6Xm+0LBcdjwbRVdRr4TlLyET3y9nltQbGh0L4jgBJdBRk9HwAqU0eT5Fakm3sY4UFqks0/frHwsAACAASURBVNEFsarRai+xtLJJ/2LAynKLk8MTTJZyfn5Cs9Hm7PyYZqPNeDqkKHLvasTMtMq1ILsCNnGdgFwwmPyrmB+/ybv/mvJ6Z76QSCVothrUGw2SRsTu3Yd0uutMB+fsPX9Ed3WDi/45mzt3MHlK/+KM4XBEZ2WF2/Umh/v7bKxvY4uM3mSMlpq4VuP99z7h6PSA0+NjvvnmS1rtDuvrG6ysrHFycsSLVy+p12PiRJHlKVme8vTZUzqdJV6+eMnOz/6Bv/6bf0MUaSbphNXmLTAF23feZTwecXZ6zGg8xBifjaSVRgew+lQ2EcKmXh1bPDCM9X7SvCjIjSO3hsJ4aVr6jb16tv5bTpBnlnRsiRNHHAtio8hGBUKAEgprvbdBOO83FQ5s+ENhs+UfwkPZhNzOSGkajYQkUQhhWVpaZjQd0ax3MUWOkjFZkbG0vMnK+ib98yNinXARNYhkzNbWXXbufUSeppz3BnQ627x6+hXGWlTs8yg6nS5KCrLpBIkgtxXHU9USKsH2Bom4eHoOYD8RZyvNoPTVCjnzvcvXZEm/FqRZllMIyfr6Bu+8/z6NdoMf/smPiOIaJptQX1qm3llh9947FIVFRJJsmvHy6afs3H2H0WTIKJ+ys3ObPJ1iD49I4oSL3hmfnp7w3gcf09ipo6QkiusUecHYTrl79wGPHz9iNOyhULS7XdrtDs12i/OLPp1Wi9998Tl3Hjyg02ixvrWNM4Zs1EfHmo1bd3jw7kd8+fmvmEzHIAggjUOiSzBmXFh75RzGlFa8Izd++W9uHTb4El1wT3n73PtMFd7hX6SCYurIpwZZF2gVDB3maXiqTCgJtopPgBHB5SOYrR9ygHDoyJEkIJVFq5jl1S1q0xFRVEdJhVIJzgk+eP9PaLQ6HMRNbDFlZbRBvd7l3oMf0G6vMhoO2L2TIIBXd+7w/OsvOTs9ZmVtk+XlVVZWN8ltwbh/gTOLfyKtmvNZtrf84xYCMeP0snKuXFNW7kC4sNNL1Wfq5oZ5dafG3xuk4zRDxjWMsezu3uO//9t/R7u7DM6RNLpsNbuY6RRhLcOzAybjCWsbWyFCdML6rR0++f5tjIM8m5I5x+C8R6ve4Lzvw51JUmN1dZ3JZMLp6SFK16jX6mxtbvLs2TMu+me0u0s0Gm3WlteoNzISJVjqthicn9E7OuLW7V1ubW2TZym1pEanu8r3fvAjjg6eY88tGIuUgkhJtPJ5r0JKDzhnQ85osOKtB2xR5ORFRpHnIeRpKSMsfgD8khSBoygsWWqZjHKUcDjp+aiU1nNH5zPpyzX+rhxkK4KEDZGbMJ5SKpIkQkcxYIjjiPXlTYx16FqDbDoFJ1nbvMfS6iZxlNBoLpNPJxhr6XbX8TmAknq9jdYR1hh2tu+zsrLF3t5ThqdnOKHYvfeARrPJT//h/6SWJMRRNJN6JQ2Zg2y+FVHp7ZiBzXn/coGdO/BL6epmntY5aGfGmqBMkv+DQDpJUzQQ1RK6K8vUG3WkjrF5TpqOScdDBifHPHvyhM7yMkIUXJydMegPWVprctEfIp2kd3EBriBSmma7xcGrl0gHX3/5OUmzxsMH79OoN9hc3+Lx40cgIxr1JnEc02h20DphfS3hpz/9KdY6Gs06P/6rv2IymTKdTjg9PGb0YIRWAq0TLIJme4k7Ow+RxJyfvULi/bzzRXAz7x7O+qUyxvqFdYUpKExYumwyCpNTrpKdZSAJKllIkjTNQUoiBSTeD1rm2lqyeaZRWQThGokU3ur36lASR94TIYRF64RWax0dt0miiFg3iFdaCCFZ37jrcw6EJEna2Lr/O6xCSKaTEdlkwvDiAqUlo16PtZ3brK3vIkXEy+wLH7AYT9navMPm+m0uBuek6WRBqi1ujUkAcEijDBJUhoWWuty7QPkfrTRKK7QMr8pnoQnplx6VewOUebd/EEillDTbXdY2Nrh99x5R0gQHRTqmmE7JRmNGoxGDyZC1W5vUGnUO9g7YfPguzThhOp3y1ZefUW90ODo68I5nQEQRLmQWbazd4vT4kDRN6XRXWV3f4OXLF8RxRLvZZKm7jI4ERZbR6rZJJ2NqSRRS/SyNRoPf/vZXxEnE9z75Pv2TfbIsJdaCVrtNUld+X6QoQilBFIwmV2764c0FHwp13u1krcRYibVgrN8MwoVklXKNvS0z7wEhLNZKstRiRgIt/QpQqSxFuXbJGsCAU7NYvXBi5m4TQvqFepGgVvfrruq1Os3GEu32Bp3OFlJHSKdY3rgFzqFURJZOydKU8WhEUq/TandxxnDw6iW/+9UvMVnK+vYWj7/8iv/p3/8vWOOXQSM1j774LUvdFT745I+5fec+9oUlTpMAOB02zfDZ/R54AWTBt1suDZdCVMA8l5A2JGqXklKEH6U1Wvsl5Fqr2ec/CKRaK5rNhA8//pg79z9ECMW4d8TRi+dcnJ5yeHhIc2WZ7e3b1OMWzx5/ReEEt3fucHpyyOH+HlLF9Hrn7B2+whkQSrK2toXJC5QQvHz6hLyYMk4z1tOMra1t7t29h7GOdqPJWe+cbrvDNJ3yg0++TxIlCGWJ4xrD81PWV9fYO9zj6dPHLHW7rHRaNOpNxqMR3e4at3cyhudnaJ0QxTWSpO7DoeX6Iufmqlt4YHqrPseG9U3GmJkdIZUC44JdEPZhcn4bnaIAm1pEErbVCfkO2AgzsyMcqkw2LqUpEisMSniDLtGaeq1BLW6wtfkQpZep1Ts4K0lqMVEIPeMgz3JOD4/Ii4K2cZg0J88zHn35OdN0ynjUp/9Vn+WNdaw1HL54hhCCUX8IKAprOT3YZ2VjmzxPQ8plReLLMgXQS0sfdtXoKAqSUofk8RJ4CqWkpzvK7wgz47RU6UPI+rJhL4fXkNLXgvTh++9y/70P+NO/+GuiuE6eDuifHLP37Cknp8ekDpb0JsfHx/z8p//Aae+c9Y0NPvv0FyT1BiqKuHvnAS9+9U8cH5/SaXcxac7J6TGTYR+tNWlhUFITqwiJ4OjwgOWlVZaXl2ls3eLxo684Ozmi1mqSZ1NevHjKR+9/yNb2LV69ekGv32d7e4fBcMRkMuV4MiLWgpW1NTrL60RJwunRHnY6RQuCdNAhJOk7zP9pbofSEZag7q2lsH6nklJGKOmd5AUhUhSMHIHyhpUAWzickehE4LTESMKyYXAUKFELXiYRXFReQgsn0UpQazRRKqLbXsO52ENYJZjCILUijhtMR0OSeoNR/4KTg0MKW7D39DFxklDvLNPvndO/6DHJphydnjA8v+C9OOLLzz9jMhqQZhlSQWEc42nGYNhn994dNra3SdMJUkq/V0IA6Mxpz0z5zEDmAkWyYfWGcxZbGIzNyK0NaY7GG6YhkufK4xVwCuDdj//y9wfp3/7tv+PjP/kRGzsPPeG3jn6/R294wXA6ZXvnNr2LM6TQtBoNXh0d0uksI5zjd7/7jNX1W2SFYZRmtJdWmYz6dJdXybKMKKnRaLQQkynDwQVTM2Y4PGdze5cLdcFkNMDlE4rCopzFGL9Gf6m7wqNHj3BS8eUXXyJ1TLORYE1BYSwXvVO21ldptpYAaHeWuX//fQ6ef4USgAlrskLHl4vlpNCkReYjPg6csxhCko0zKCHQKkII71Q3JgURBfu9oEyWLv2gTuBXv1KErCMRIkAFjnjeBgF+axxHlNRYW1mhsBPa3VVwTdrtHeqtFSaDMf3BAdy+RzoZ02y1efr4awb9C4qi4De/+gV//uN/Re/inGazwbJZ4fzpEyaTKaM05fDwkJXVDc4vzsFCnufUk4R+v0e306XVXWE66pEXA6w1FNZijPWRKuuzwKz1RqYN4LSuTFKp5I5WDCEp1Ix7KhH5tEhRegQCDZitMP4DXVA//PN/xfLmLkJAPp3QO3iFVAlS19m4vcTm7l3MaMinv/hnfvfocza2d1lqt/mv//dPiOKEJ19/hcHRXFoKOb6K5aU1zs5OPFkWgsJkpGmK0jU6SyusrW+xfWuXk4NXPN1/wdryOksr61il6EU9fvJPP2FjY4O1ix7rW7e4c/8hzuYUJuVgf492EjMcDjnaf0WcaFbXVtm4dZdR/xgmk7CLipypGCcKv+NI2ClP6cSn1wVVHLJPUHGM1hpjUuIoIQ/WK1L6VD4z30/JGuP5pip3cvF1IMwsPGut84Ed4ZPJtZZEEUwnA1Y3brG6dpssVURxgzwvOD86ZTgaUWu0OD/aJ5tOaHRXODvzxk5nZRkVxTSU9Vle9QYb29vESczJySHWOj779FP+7Mf/HVma8dmvfs7m5jbDiz7N95oIoRj0+/TOTpll+c/AptE6noGuBKIQZV7r3JgSVReUmPNQEfzSsjScZPkqwzL5P9C676xu+Bh1Nubxr39Jv3/B08dfUesu887dj4h1xE//6R/5zVefs7G+w+72Pf7TT37CP//zLxFC0l7qsrqxQaI1y8sbdLpdRqMBcZjBUZywvX2HlY1tzk+PyPKMo+MDsnSKEt53muU5UVOyvrbGr375z5yf91nf2EQryeb2Oj/8wQ842H/F46dP6Y+G9I4GdFoNJuMRt7a3WVpepdFqs/vu98j6p7jxlLjVJApLV0CSFxOKfIozPvFYxzHgiKM4bNjiUFoQxRo7zVBSgRZM07H3veoEQTZbLOc3CjMI6ZdvCGtw5WYNUvvtgtIJVpbhT+VXrcbQSGrUdAOlm3Tqy3RXbnF2fMKLZ08ZjUckScynv/mU0fkp//rv/h6lFO12h/sP32NwcYFxlu7yCvv7+9SShL/513/LydkxL1+8xDnYf/mK+/feYXVzm1a7S24NZyeHHL1axmSOzZXbM/9nFWRVw2cGMOVXXpQrMEpDava9AOQ5aMVc6opK8Om1cdM3JZjoGGdyJoMLJukI6yw6SdjZ3iGdTDjvH/Ps1Stqusn+3iv2Xj7j5OSUWrNOXKtz7+FDmvUmAGfnJ/T7PR/lUJp6o8lo3Ccrpuzeeciduw94/uQRtbhOmqU8ffQVO3fu0mi2aDbqxHHMxtoqD9+5x/LyEu3OMp1Wna9/+2tEUieK6ywvL/PV3lOEEsTDGoPBkJP9PZqdLsu7H+KcpTh7gYgb6DjGTXogNabfxwz6REmdZhQh201ULabZv6DT9emCSkCz2SRRiul0ikQQCYktcpSOqeuELEvJncMVYfcT4RcB+lxRP7iNWgO0Js3xK0AQKC2IE00UQ7O1gpMx+VSRj4Z0u5asKPjd558RxX6lQ6PZ5OT4iJPTU7pLXfIsI9KKeqtNp9MmShKGwyHpeMynP/8F9U6H1VaH8945R3svef+DD/nhH/0pw/EQJyzPnjyhltR57/t/RLe7vABSv715FWDMX6Gy9ik45gMHtcZibe6pgikweUFR5BR5TlEUFHlOlmV+y6XMG3t//Xd///uDVEqBMYYsm9Bstnnx9DdsbN3i8GCP3Dj+80/+L54+f0at3WFnZ4e9F4cURUG9Uef23XukwyEvHn+DEhKhNRtbW1hjGA4vWF7fpL20ijGGXq9HnqasrW6S5zlTZ3FaUeRTer3Ub78duMvO1hbbu7sstxtMpik/++IL/uqv/oYsS+m0O7RaHbI856x/SqvTYjzqU2812G0vI5MGUXcTogZCxYjmOjhBvTUiGvfQzTVQmq7J2XpnxHTYAwQvn37JoHfM2soWR/sv+OLL35BmGUpJMD7zS0SxD/eFZGmHRIRcTxCzpHEhHIX1643K3UiiSCMTiYol3dVNGs01plnG2eEJjc4qvbNTdFJnNBrQWV6iu7LKytIS6+vrFKZgmk7Yf/mS9z/5Pr/9zW/AWT7//As2t7fYWF2j226BEAwO95gWBYd7+zjheO/j7zOdjHn4fo3u+hoKgVLKc9LCBO+GwZiCIoAszzOKLCcvcvIsI8t8wMMDLQ/7fBUhelf+hJXGyqt7pdTsNY5jv2I3+gNdUAiFUDWkTPjm6y+p1VukownPnj8jSuoMs4z3Pv6EbrPD/t4rssmUXq/Hxz/8E0yec9w/QDjBJJsiTcLXX37F0vIKQloGkwnLK6t+MwituOj7tLpakiBaS9y595BESba2d1ldXWY88C6l3Elu373L6vIyv/v0N2RZwc9+9o80OkuMxxMazSbOwtLSEpPJmPGoj/jiC5aWVql1l4iaXYrhOVF73a9Xp0DohKi7Q7kZm5AxtahJrbUGQGt5AzMdoeKEVrfLyekh+4eH3po3U5TwngkpfbDUWbC5QUUSpxVYEVYBgBOGOEoQBqYhyTpJtI/5xwm1epek1kVmium04KJ3zrPHj5lMpnS6XXCSje1djg8O+fUvf05raYV2s8nGrR2UkmxsbfLs8WP+h7/7H2nUGqysr+NMwdOvHnH/3l1Wmi1WNtd58fwZT778HGNyNJJWvcGTJ99w8o//QJ7llZAls1el1cx3WrqeojgijmNq7RbtyB+Lw+ZvcyNJzGLzPmfX+glQhAlQ+EnwB4HUmpyzl8/4+rNfMuwPOD09oTcc0Gyv8M1nv8bkGXtPn/OLg33G0zH1pEGj1ebw1XMuBkMa9QaTdApS0Ts75bzn1es77z5kdXUNpxRRlJBOpuhIc3JyQJzUcECj3qDdabO2tUHv6JDf/uZTfv7Tn/LuJz/k/Yfv0Ds9JQuJG08ef8Pd++9wenhAEjc4Ojmg0WjQaDa4s3sfIeHk8ID6aMDm3QSbp176zXYCKbe4yRFhBScuwxkPYL/a2aHiFhv3PuaH6QTxi/9Cr3dBkWjIjZcGcURhHeQGQ4opCuK47m0vm6GV8jmtcQLWYUyGcZI4VtSihEgnSKlotdc5PjrDAgevXnJ4eMDB3h6rH39IIeDw1QuW1pb56r9+wUfdJf7Tf/wJf/mjH2PSKef9C5qNBmaaoZpNismE4WREXkzpHw442HvFyxcvkEpgs5RbO3c5753w9VdfsbVzm4fvvUcUwFbNwitdT16yGkxRzF+LwkvX8YSpKTBFSMopzMxAtWXo1LkZP61Grf5gwykd9jncf4rSMU9fPmY4niKF5ODR5/TOz1E64uWrF0zz1Hew1ix1lzg+PWJldZ2jg30mmV9+PBwMWFtbo92s0zs/Y2Nrm6WVdSajAWeDM5yFPJ2we/sBzXYb52BtY5vbd+7z/NEj9g8PUUlEUksYjYbsHR9zdHhMmmecnp8zmf6aek3RarXIsoLR+BEf3H/AOw8fUNiMqFaj1u4g4og4XsWZ1He+jqHcoCBsrwMaMx5SpENUUsemE4p8jG52kFHM7Xe+R6vVon/R4/T0mDydkNSbJLU6w36Pw5NXDNJzkJrYxlxMz8iLgjj2m7zZIkMJSRxFOOmIY42OFHEckSQNemfn/O7Tn9M765EVKd+82OPRkycIKdhc3+BZr8fu7g71JObn//xT1ra2Wd1YQScJjbxJc73J9s4upweHDC6GTCYDptMJB4dHNFptnBBgLVla8Pz5c6SSnJ0cYfOcTqOFCwk3fmWCm8foZ2lNlxJJBMF6r7qRnF8+hfAGpbFYN3dnFUURpGiQprM1WL8nSPPpiKXldV48eUqj3kSgefb8OfsHe8i4Rk0K7r3zkCLLefHqBa1uh8F4RLu7ysnxMYPxlHSaMhgM6bTbNGo10jRlZX2ds5MTRsMBzVaL9Y1d+r0Tzs5P2Nt7xcbGJvfuvYO0lufPnlJrtWm0W7y39DHra6vc2tnlxYvnFM7ywQcf8+jrbxhnFiETLno9hNYsd9rESUKWp6xvbKClpr12C3SCwGKLHGzmjRcZAcavgXMF2egMM+5TFDlxMcEJRb2zik1HiMjHxld232f5lmF71EOoCFXrIgQYk9Pv7dHvn5AXGdppvvjs56TDASbPyW0esu0NkdCgIKknaBVRazQQSCaDIUeHBzx69Jh33v2AjY0tnj9+ilCSn//yl9y+e4df/mKfvb1XrGxu8aO/+EtGgwHLcY1yh4T9588AyfnZKSdHhxwe7jOdjqjFDT765HscHh6xvbPL/skpvVcvabYaTLMJjVoNhMNJNwt3Guv3FTCBoxbWS9AqwIwJ0tMEHhqc/TYkoPjtQ9XMLScDZYiiCF2rkeibofhakEZRRJFlxLUm3UabJ0+e0b/oUas3uLW9y3m/B9YyGA1Z7q6RT1OclIyGpxwdHqEjTS2JWFm7T6vVJMsyWu021hSk2QgrTPCbKaLY56pKHGfnpwyHAybDC7a2dplOx6yvbuOwLK+u0+50MXnBu+9/yMnBPqPRlCgvGIwHdFttxpMR777zISvtNklcp15vMx73sKZAZinoBBU1cTYLi+v8/ki2KBieHzM8OyLSMVJpavUGRTqFpuPi1TOSZhulI7/h2vCC9u472GIK+QTZ6KCSDqv1ZVa3/GYVDti68xGj3jGnx085PXhBOp1w0T8jLyzNTps4FtRqTbZ23keKJaw7obO8Rnflgv3DfU7Oznj4zkN++Ed/xGe/+TXTacqTp09p1Br8z3//78mzDAeMBgOcyTnrpZwcHbH/9DkrG+tM84yXL18Sx5rT4pwoqXHr9g62KPjo/fd5Vk9IJ2NevnzBi+fP/N5TM3kY0nCknCWOqAovjet1aguhUU2kdQillo798u9VuWBEzY0pE3I4nL1uNcBbgHR00WPvxTPyyYQvvvyc8XRMVKvzwTsf8vLFEy7OzimM3x9KxoqaqnN4dMjLF3tM04zlpTbRUodIScb9PiryPEdHCVtbt/yanUDGG7U2d++/ixLw6a9+hhSSu/fucbj3krPeGdPRc4xxvPfB+xw8f8mrgwNqtQbfPH7E8719oijik8EImxfByQwHBy/otmuk6RIbO/eRtTp2coGd9olaK5jJmHzcJ2p1MeMxg4szJsMBJk9JyTg+OaSd1BD/jbT3fI7rTLM8f9f79A6OIEArrzJdbaZ7ZnZjJ2L/5t3e3qqJni7XVXKUSJEECMKlt9f7/XATRjW9PTEcRKSAgBwknLzv+5znGEngQFLIs4LY3SAqCogCgbtCmQ/xVyusmoOuWQhCRpn6CEWGoDcRhBKr3sesDejsPyfypkTBgsX0ktVyRrPVJ8sCFN2i3T3i7PSSyA9IkypOaHdvj1a7zWKxoObUqddrhIHPYHePTz76mP7OgNH5OZIAi/mU777+M7t7+0iqQpLHKKrKer0hyzKWizmNZpMgDDE0HdUwWEwnHB89QpAkBgcP8DYLFFmpuE9ujvQb50B5O60XW2DlN5up7SYqTTLiKLl1MfyEthK4twz46UuUPvBJGoYeoijy9fd/YjyfcvzkOY16m1c/fM/bkxMarR6WLjMaXdHt95nPplxdDlmtPQzLQDMMkijjyr2s3ilCwb4g4tQcsjyhIOdg/xm9/i6bzZLJ6Jx2u0tvsEORZWyWS6azGRQlvh9Sb9QYXl3y9uVLNq7LcrXBcOqomkav18HzXGaTEe1um/eX53jLKc1uj8ef1kAsSdw5giAgUZIFG+aX56iqShonLCajamNl17DrtYoyklXG0xmtVpP1+Brfc1FVjXJLvtu1NpvVgixO0VOLeDFEa+5SZjGCrFdCjTIHoVLCC5KGWd/DrO9Q7xyTpSGyYlDmEYJsEoc+7uyb26P59OyM+WpNs9FAMzQuzs5otTucn5+zv3/I/sEhcRgyGV4xnYw5Oz1h7a5Ii5ydwR6NVof5bMKf//jHSpEkiOi2w3w55fvvvuF/+y//Jy8uLpBVleloTLvXJwoSgjK6BdlPh5xtbOX9F8I2v1b4KSl/wwoUN8f+drdfVO6D8mbFWtzt/z8IpBQCF+dnmIbD80++QJMU/uW//hPLzYZ6rUEW+YzmSyzHIU8Lzt6fEwQhtmOyu7dLkafEYUIQVKKFer1GHPqMh9dousFg74DAd9msZxwffwTkJFnC8fFjxpeX/PbyPYZmMh4PWS7mODUHyoJvXnyL3WwhiCKmYVFzbJ5/9IwiChEECceso6k6SruNJIIsSGRxyuj0NWatTpGmON2daqovINisyfIC265RlBmGZYGs0pNkNrPKTaBZDqqmgygxnkz57qs/Mdjps7P/kFqrU+VdrdeoXkSjv0Me+qiqtRUIFwhCBdYyTxAkEUmxqisHJcg6ZZZU8jhVY7FcsVou2Ts84Prykn6/zy++/Dn/+E//yMH+AZIg0Wk22d3b4+LdCa9fvuDbr79GkGSyfFsMsSMynUyZDK8xahbL+RxNMVAliU0QcXV5xXS6wDEN3rx+TeD7WDUHTdVuAXczjd8c0eU2KONGIHJfYHL79RY690eo+2tUtraRG7CLggCS+O9aU/5dkH739Z9I85xeu8d3L77m5asf8YMIWVGZzyaYpg2iSM2xeX96RpTkGLaJbTmYpsl4fE0aJSAKKLqKbugIgrQ9embU6g0kSWY2nuBYDVqtFnWnjigIzFczPvv0S/75N/8vSZJhOnUEQcLbeLy/HPFFb4c8L3A3C+yaTa/d5YfvvmZv/wBJBEkUeXj4mIZp8/a7f6XZ3eXtyY90ujsEnk8vChFymHkusqpi1+pYll157vIcp27hez5WvUm5dX16rgdlgbuaM9u4tDt9NrMpmm5U06koMR9e4a8X9PYOkfSQaDlFkCUMp4agWdtf39bKV+TEmzkSAqvFFE0zkHUdd71ib/8Bsxc/oGoGw/EYVVNpNesoukq6ruR0Zydv+Or3v+P9u9NKX5EkpGWBF4S4nsvl+zNOT05pdto8PD7Cc338zQrDNFhs5kzGI5abFbZVUYWnJ29p1OrbftMKasLW6yLeX3Fun7CiKFbag1uV/v17Zn7LENxM89mWtsqKezTWLcg/8E6KBL1Onz/88Xe8ffeOKEpI4pgojispnixhOSZFluN7AXmeoigmpmMzXyyI4xRBqESzqqyQ5wWSWRnxsjTh+uoM213z8PgZ0+mE5XKGaehYusrBwSGmpvLrX2d4ocfRwyOKIuerb79FMwxWqw2qqjCezOi0O7juhsVqg2nNSSOPZs2m26yhO7sIZQmMzwAAIABJREFUQsm7d+9ANrDrbbJCRJE1Nt6CrCiIPA/TNMiSGASJ6eSavTRns1rQ6vQxDJ3NakEcZxRFyng0qX4JZUGYpoyuhzTaLWrd7m1QWRwGhME5s+ElncE+sqqiKnrFJGzTs1NvSbpZ4mcps6trRElAQiQtC3w/Ynd3jzSOSZKY0Hd5/PQjDo8esVyu2NsdVEFlAmSijN1sYzs1Gq1WlfCyWRGmMZ1Bn7LImY+ndAcDotCn9AM6vQ6T4RVWs87lxSVRFBBFIZpaFa9l96b2W8L9HuhuAFjcpp78NA7y7jrA7b30htAXfgoxuPf3/U+DtNPqM5tOWKwXFEWBrCpYkkSapiiKgqKqqILIfDwjShLqdq2yEFCyXq0pyyoROSsyJLHENE2KssD3PSgddLMSyxVAFAWUJfjuhqRWQyhK7L0DPvvkcxrNFpZp47kbXn7/ihyBJM8pUoiSCEWV2Lgb8hJ0zUTVVRBhsLNDbzCgLEUURWU8vKbMc2zbwFsvkAWZ0eyK/mBAmlWhFkgyqmnx9s1rbMdhPJsiSxKz2ZTB3gF5kWPXGvhpRg6odh0/DHjQbiOIMoqssJqPWUzHCIpOu9MmTSIQla1+VcCbXVFmMUkUEgcRhlUjylI0UWc9n2HZNbwwQtN0lus1Qlny7uycZ8+fYxkGWRRBXvCvf/gDP3z7DQgivf4Au95gMZvh1BwUTWewu8+bVz/iex4bYUWt0URWNIZXVxwfHzOZjIjP36GaNs1OhxfffoPve2iGfguwu7TtuwHq5u4pllServK+gHl77Bd3cr6be+mND+pWi3r74sNBul6vub46J88KNKWK/Y6jGEEQkWSJbrfH+dkJ0/kMRa4aNwRZx/dD8qKSpZVCibmtRMyzlDSpspP8wEWQodnpEkchaRqTpVkVf1hkrJYLxuMhJ+/eUmQFy/kS11szmk5pdzrUaw5//OOfCMOAVqvFfLFEU2Q0TafZavH80VNsw8Sdz5kvZuw+OKLdaLJZzHAaDRo7B7z69s8EcUpn94D5ZIgkKAh5Tru/x+XVCFXPeH91QbPWYDybMRzPePL4EaZp0adHu9lEV2SajV3Cjcf5xSmD/g6W0+T66gW6U+fo8RNySuIwoEhCBFkhDkJIU8xmC6ul4s4mxHFCnuecvjsh9FzWro+iqBzs7/DtizfMFysm19ckUUSSZvzht/+NP/7hd8ynMw4ePCCOI7I0wXfXzMZjNN0kSiMURWRnp896uWI+r2zPx48e0d/f5/rqmvP3Z/QGVbjw3v4eWRAiCtK9oeYvALa1idwc0cU9oBVlsQ0bvgsdzot8q8ktb4XO+Xavf3NH3b4LPgyko+tzlu6mokOKkrKAJM+RVYVGp42uKRR5iaqplCooqoZlmozGY3RdQ1OrlWKeZMRhTJZWP5hq6DSbPXq7uzSafaIoQBAEZEUljUJ+ePE1tlPH37i4oY+7XqEoBoZpYDsmpmkyHY8ZDkccPzrGdT2yNKHTaTMajzANBVkU2KxmaEqHOApIvA1pluF6GyTTQt6sqNdb+FEIaYG/WDKZLdkd9Ko3oShg2nUESca2asTpBQvX5WFRIOU5ZZHRaHRYrVek8ZzReITdaGA7NcIgYO/BEWUJm/WCPE3QFB3BtpEMkTQIyfMER+4TrObEYUScJnh+hiTJ2E4NZIWLi2tkRSKII/zAoyhL3r8/Yzwe8+P3L6i1OzQ6HRynhigrXJ2/ZzwckuclzU6b0XBI5Lks1y5lWdKo15DlymfWarXZ3dtjMrxmdH3F+7endHY6lHmJ53m3gMtvBM/3AHnz9d2maUsrbcvkZFlCutnjy3oVbbQN5pC2wcWyJG1rge72+x8EUsO0kYV1tR1QZCRBRC81nEaN588/ZnR5gaJq6KpJTo6l63hbvSiUKFt6J4xiJFmiyFLm8wWyrlJQohoqCGLFjyoym/USzbCxak2KPCdMEjTNRO9oyIpGWZTs7R2AJOOuNxXgNZX1alkpa2SF1XRGmvTQNI0wDLHqLcIoZrVecXF5Sd2uMbo44zrLEWWVLMuZXF9xcnbOcDLCsCwKUcGp2Qyvzum22vihy+7OgFqjzWq9gbWHpimcnrzFcGyyJMSuNdg7OGIymXBy8iOfffYzXr56SWPT5tFHH5H5PmEcYxgmi/kYz/XwvJvAX4HYcylEBd2wkNOC6cU5o+mI5XKNqsiMx2PqtsX19TXuZk2j08EwTPYPj1guF9XatyzQbYdOt4OkqLQ6bb7+1z/gbdwqSj1JUDWF2rTBjz+85Jd/9zeYtslweM1kPKPe7WDWdOI0RZaVKvFlS87fmvJuooqkm0brm4Kyuy3/LZ+ab5+sRbG1iedVJH0e3pL4WZbdMgUfBFLX83DDNbppUhegoOoH/fyLX7KcDPF9D0mSEcSCMi8JkgTDdtCKAlmUqnZlSUbXNbI8xzQtRFnEdBx6/R1818MPA8yaTa+3i6op+J5Lr7vDu5PXLJdLTMuhblmEYYCqajRabRrNJv/0T7+mN+jSbrXI04wkS5FkmSSJmU4mDEdX9NtNzt+9pSwLOoNdpPGIUpXwFxGlKCIVEY16g9liyvevfuDg6Jg0jXn56nueffo5J+++ot/tgQi9/i5dzeSf/vH/QhThZ598wmg6opY02d3dQVJUfvz+O2RZ5uDRMxTDolGv462XzK4uK4FxEhBEEUmSMp3P2Hg+jqZydnVBmWd0Bvu0uj1+fPeOs7P3ZEXJxg8osoznTx7y5u3rSgqpm+ztH5BmCYoi0x/sYNs2aZJimDZR4NPr99F1k8l4jLvyCKIQ0zBIkoR3p+9wV2sePXla5cw2W1W+FDmdWgvTtrfBwcV2QKo0ommyBdhWyfST4emGC72lorYJhPf0pjc8U3Fvoi+3vqcqM+tDQOq7SKKMSIRu6CiKwsPHH9Ft9Tj58XuSrMrElCSFrEwxLQtDVylLkTgMyZKEPCu3nqCcJIlpOg129/ZALLEbA3r9PRS18g7VrAaSIDIdjzg/PyfJc+xane9ffk+73cGp1RAkmRcvXhDFCe1OEwSBOA6xa3Xa7R7easHu3j5WvUmnt4Oq6uiqiiKqfPblryjLgvVyg2madFpNfD8kDmNqrTaPjh4jlDnj2YzHcYJVq+OHIevNim6rx2ozIYwj0iTBcWzeX12QZjmyKOCHEZqqkMYCXUR+fPEN+weHPDg8ZrVcsJ7PQBJJwpj+3gFZXnBy8oZQ15BklWa3x2y5BEEiiAI8P6AUJRaLFZ1mHW+zYTJf0mm3aPd6NDsd8jTj+NFTxpMh33z9FaZpsXv4kCJv4blrJFml1e2ye/gAURDI0oTxcEiWlaxWG17/8IqjZ8ec/Pgaq1bDqdU4PT9HkuV7uU13k/vNwFTemOiKmw1UcVd+ce9VpcLcUVM3d9mbgex2ScBNN9UHgLQoSpBESknE1k0a7TbHD474859+x3w5QxREFFklzRN0U6fX7yKJEpv15jaJLs1SBCBJYhBKoiQljiL6e3s0Wl1qtQamXUPVNHx3hWGYlIKA06izWW9otTq8/vFHkiQjTBJEEq6HY0RZxjRtNus1YZpSEwXSOGRnMODwwQHPn36MkIXESYJl2syG1xw+eUwpyDx+/hFvXn6PZVqsNxsUXefo8Ig8i4mCkL3BAMp8C7oCTTW4uLxg7fl02k0eHT+lv/cA3W5y+vYtgR+hairtdod3Z6dsXnyDomjo4zGLxZz+7i5RFCJIGsPLS3JKAi+g2epSZBmqmHKwd8j51W+5ur4ii2NWa5cgSgijCNPYIUmrVr5f/vJX/OyXf0WZ5/w///h/U7x+RZImPH7+EUVRUq830FQF17IIfI/d/UPyJOf92VuuLq949PgxVxeXuF4l4RMkldF0QqPRxNBNhsE1YehXq8+tCgruce1b491/t3m69z1RFKtuLPUmGE68E5Vs7SY3u/+br0VJ+v9B4f8ApFHsYRk1RFGi1uywM9hjPB4xX60IvIBSkNhsPGq1Go1Wm3qtznw+JUligsDf5slUapqbeJsizVnOFtTqLRqtSmDRbHchzZlPRggCxEFIs96i22qRJTEFJW4QIOkaq8WcMI4Iwoh+r8tqtcLbeJAX9Ls9ZEOnANIoYT0d4foeM32K06iznE4pBRFJKHEMA6vZxPV8Ou0e0+mE/t4D5leXDK+v+dOfv6KkJI0jRrMFDw8PKYqc4dWIv/2rvyWKQtaLOX6w4tFnXxLHKYHnohsGdq2NQM58OUfVTJ5/2mM5G/Hm5ARZ1bi+HlIUGYfHz5jNRixWc9aLKevFjFqtxvV0xsHBPm/P3pMmKfWaje3YNJt1JFGm0aru3MdPnxPFATZi1QMgy2xcl1RVqsk7z1kvFrw7eYPv+ximRRjGDPb2UWYzJtMZhq7x8acfE0URaZZQc2yKbcqeKAr3QHajqL/z1MtbkN34629UTne0FdyYmYqt2/T2CXtjK8kzkiTZVqR/AEi/+OyX+H6AH/h0+zt4rsdoeEUcBjhOHd/3yfKU3s4esiwTxTGrZbVilCSZXMyqihZNRlVUylKiyHJm8ymSJtHdGWDqDqosM51PSdOUsswpioSszEmjhMVyxf7+AePReBtBrrM3GHDy7j2r9YYwjIASz/eIophHj47odQb88MM3LFcznFqTnmagqDqL+Yzr8ZgHhw9xw4jn7R4nr35AmsmYhoFYwng65ezyCkFWWMym1Gs1BFkmTnJWyzlrP+D6eoSuVA3Ivc4AQZD4+qvfUqs1yIsCw7RJooD5YkGzXrKaTxmNJkiCiGZYnL/6nn5vB0USUWUNL4x5+/4d68DjQauDZTrossvDB/vMp3Ms2wEE9nb3SJKE3/3XX/P5z35Jb7CHu56jaTpJmrJerZBliQeHh1xcnuMFAaUo0N0ZYHkey+WKq+EVD4+O6e8MmE2mzKdTAq9KojE1nW63S7fX5y5YrPp8UxN0cz+9leYl2XZAuvE13a1M7w9TNwFnd0PXNhFFVtGNqsvgg0DabndRlA3tXo8kjll7G9IshbIkzQJUTabX71Nv1pBEldHwGgSh6rNUc9zNmjwv0HQDyRC3xqscp2bTanZIkoSzs5cMBvtV9qgIaZIz2HvIfDpiNpvS6/dxNx6CIOL6Pp1uF9MwSZM35HlGGAW34QXrzZLQ6xD6G0bzMWatgSTCwYOHjEZDFospSZbx5e4hfhizmo1xPY8ky7EtC9f3WXk+URwjZimiLCNrKg+Pj/jhu5cVl7i7y+/+8C8MBjv86pe/Ik1jRpMxmVAFBm8Wc3IB8qLg8nqIZVi8Oz0lKwpsy+Tyeogi6Xz86c+4ujrl8vwSy7JAKNjbecDOYI9vXr3m/HqIJMnVdirPUWSJZrvLq9evkEQJp9Gi2+tScxySOKXZalMUJd1eD9MwgKqePIpC4tBnMhpj1RxM08LzfNIoYmd/l9F4xGQ8Ig4iWq0mb96+3XLe3ApI7igm8S9oJBVdN7cepXtMgHL3+TbRRJKQ5C0jIN6/GtzcSz+QgkqSGFVXUTWDd2/fEscJWZYiySKGaVJv9EjyDFUzCcMYWVawDIPAD5hPpyRpiqGbJEmEUlaGK0VXMU2bIPDxNis6vQFJkhJFIZIiV/8T/Q1ZWvVz5lnOn7/+mtXaY3+/Ss8bT6ZVA0hRkMQJmm5Qcxwc2yEvcyzLIY0jFEXi8uKcQW+f129eYds2mqogJgGOZRAFHnt7B6zXa5rNDgKg6yppntOoORiGhayIfPHlL/jTv36FYWjMJiNARFcVLs7fkaUphmny9Ogxa3dNmCQsRiM0w0KQJWrtLvPNmr3+gNF4wsm7t9imzdnJKw4eHLNaVOr+VqPJg/19RuMRiqpXAb3kJHHKdDrHdhzCwEegpNVpYzomk/GIwWCH+WKBKCs4do16rcH16IooCKoFQlFw9Pgp/f2HxL4L+TsQJJIyZzWZcbCzh1NvcHX+kj3X5+NnH2HXnAqEyh3VdAM0URLv3UG5c5JuP8qbQWnbUVSpnraepuQmmDgnT/NqzZptX/kHepzWvku31ee7F18RxDF+sEbTDAzDpNnuoRs1ZotpxQBsuzzDIGS+WFUbE1VBFEFVdQSh2kh02zuoqkJelKzWK3zPrTKnnAZpmmIaGrqqkIcRo+EYzw0IgpQoTonihNVizmwyIYxiwiiuKBlBwDRNGs0mvW6fOPJQVAVT11hmGdP1AtUwtqtXHd/1K+6QnFq9w8ZzefXqBx49ekqvt8NnnxZs1ktU3cB2HIaXVxwePcKQodv9hLIocGyLssh5d/aOOC/4+aef0+vvkGU5o8mEJ886HD14wPuzU549fcb1eMTLVy/pdPrIosR6tcbdfIUXRJVjdr1GVXVOz04IXJ+a4/Du/TlpUbB0NzxVVTaeh2HXGezsEUcRYRzz/vIcXdeRVZVer0eaJhWboSkIQolhGtTqdfJ8wcu3J4yuhwz6AxzHYbVccvH+PQ8OHjC9HnJ6csLe7g67T47uNk3bKMwiLUjD9NZEl6XZLfeZb8GWZTf3zr9QT22fylu1yq1o5SaP63/08e+CVFMUvn/5Z/wgJE0TTN1GlFXSrIZTazJfLoiCALVhAjlJEhFGIWEQYJrmrVLbMHSKskDTdWRZIo4qeqUMc96f/siDo8doWpWtObpyeX9+yu7uHn7gI+sGolgljIShz9VoTBhVXu3A82/dioIgMth9SK/XptessVkv+cXnX3LSfYNs2qRJwlcvvqPTanO2ew4ClaDCcGjWGqw3HkmWEAU+g36f/b090jRD1w3GkyFNx0aTBA6Pn7CaXFMWBVlRIikqsb9C03U0VUMURZbLBWkUoioKrWYLx2nw8s1rZFnC1HX8MGByeUW93uJyeEWWRhw/fMzJ6WtMy2H6+oy3Jyeoho4gSgReVVYxn0758hd/hShLeJ6HYZromoZp22i6QRSFeN6a6bBKMEQQiIOAUeAzub7m+vJqqzYSME2LzXrFbDbjycfPqTVbhFHAm5P3CJl4Sxdt7U23deh3Aubqdafgv/tri7K8vZ/ekvk3Fun7NFV+Q+L/L4RDuOsFsqRi6xBKoGk28/WKUhCIwpD5dIhm2iRZRJrlVZhsmoMAhqZhWxWdlBQZqqKgKBLr1ZI0y2g220iSShxHrNdLZMXHqbc4u3iPpmkkUUIcZYhFRBDFqJqC53kIskrkV0EVfhDS67RQVZlmq423mTNXCh50O6SygqJbfPLZl2R5Sa3mYNsWv/+Xf2a5XNAb9AnjhNM3P5IDx0fHNPs7KIpCFAaMRyN2BntYrQ5BsCbLUubLGXueSxAE6LpOo9NlP804fPgIp94kLXLWG5eDB4e8/PEVrWYDWZRZb1a8fPkDR4fHAGRpwny5Zr7cIEoCg+6AbqvNxvPo9vpYtTNq9Tr9fhdRFJhPFmRpRr3RIE9i6rUDsqLKQyiyGElRUVWFIEzwPB9BFJleDYnCmPHVFYHvs1muqdWdKjHbrJYjRVbgRhvOz854/slHrDZriqwkKcvbAekWbFl+p8C/eVrebIpuEvPumfNEUdjGvldJJxUtpSLJVTKfKP+UERClD+RJm402ouCyKjaYmkbguRXlYTWZzUcIkoJtN1muZuQFUBYIori1F+RQltW9Tq08L2kaVes1WSFJQnIKOs0ept2i3mhiWjYPHoRs5mNOTt7w/uoSy6ohSQqddoOr6zFqWG1sQCAvCyRFpVavY255QanT4PLyHadvX/L42VPa7Q6SmHGwd8DDvQfMpzPSPCNOUnIERE2jbtlVqdf2F5EkKUEUkSYRpiJhmDbPn3/K6x9/YDq5Js9yAn/D4OCIdl4wHF4RJxF5HKPp5rYHomS5mDOdL6pVa1HQrDdw/Q2NVpNuFPHq1StMXeEqSZBlhf7OLlfDS2RFYjgaE8cJQRhgWQZRHNHpdYmjiKvrK/YfPOT0zSsa9QayrOPYFlmaIcsqK3dIiYCh6liOQ63VQrccNFUhjiKSIKyAu14jyzKj62vSNKPR6XA1vCLTo3sBDhWQVF3dmue28Y/SfYDdu6vey32qnrT37My3/VhFJQXMtvfSrbjog0AahhGL5RRFs8mSmCTNMQ2zSj4WBDTdJIx9dM3EW2+YL2bEcVIFzIoqSDJpllZKKFPFtFrI23dXkmfs7D+k0WqhaDq2aZGmCZG/4fJyRJzmlIgEgU+96fDgwSGz+QrXdatAMEpkUSBNI9rtDvv7+/irKd7G51c/+xmGXNKoN/GWC+I44sW333Lw4JAH+3tIiopmWDRaKv5qye7uLmdn75DNqoqy3qiT5SVnl1dEcUJvp7KEGLqBKEmEnsfp1SX76zWmpuG6AVmWc3Fxjl1v4Po+IJCUIrJhIKkaLVXFsk2CYIPneTzY22O1nLNZuwRJRpRmhOMh+bYBT1NUXr85pebY1GyL6WzB4aNHzOdzFMvi7PSENM8QZAnX3xCdx4Shx3q9ZjIeIiKQpRmHx4/x3BWNZovlfEbgeawWa8qyClgrioLA96GckuU5R4+OaDRbt/fHkntbpXslbFmabSmoeAu4rEouudk85Ter02L7pBVueVNBEO6oqG0WgfShZP5yvUBRDCgLvMADWUSTTHw/wLHrFAJkSU6apFy8f00QRixXK3RVRZJUgjCiLDMs26Fea1Df7ojjJKJRa9Pu9rGsGu5mycX8HXEcMZ2NsesWxSqj6VjMVyv+5q//geV8tj3SYrI0BUoEEWzbptPusbd7iNDt8aff/4bsb/6ajz/9ORcnrzEMnflihRfHXAyHfPT0GfP5At00SKOQ4WSIZdvkWVYlK1sWRVqxDZ/+7OfUbRtRKPGjiMVySRKGbPwNv/q7/0Cnv8sPX/0Rx6nYiuvRiENNpdVosZgv6NQaiBKs1mvKNCVwfRbzJeP5jKePH2M6dQIvoNXuEsYRG99lvVgxX7qYpkGe56zXLoZR9aUe7u9VYZWixGh0jSyIPHn0FEESWW82vP7hRZVxRUEYJAz29ri+uqhWolm16XNdr1LIl1l1EiETBSF5WiKrCuvVmtF0QZqmt+CEG6pIvP18H1ySJKFIKrpm3D6EhG2A8K2ifwv28n4+aX4XIpFlyYeBVFUk0rIkiqt8n1anz3Q+Qt2WVJWlUBnEJqeomoEsuFUOe5YThD6malR2gjghDEOYTynLAttpIMsKy8WE8eiSIPCJ0wTTtBkM9rm+vsQLArICFM3Atmxe//hDpa4SPMqyRJZlLNNC1w1kRcBz5zi6RrPZYDK+ptVwiOKYOE2ZLOY4tRq7O/usVksKIWf/wQOKJMEydAzLZjydUGvU0FSDlyffoigSvW4PXZa5Oj+lPdhl5bk8ffIMoSg5fPiI89NTrFqdj7/4GV/9t3+uVoumwXwxptWoM5pNabdaUOYs1iuux9d0Wl00RWG2mFGKEqbj4IUevh/RaDcx7IxkMieMIkRRZH9/wE6/i6lr/Pa3v+ejjz/CdBqs1yuG5xfMZjM0y2S9WiGKMr7nISCgaxqL+RTbroodsqKgYIGmG1AK5FlSgSajMkymadV6mMbs7T3gpgFQ2CaMVNN6fguuW5BlGVmWEMdBBf57NpHblJMbIco9V+kNe3CjB/jgfFLHajGLJnj+hjgJSbMIgEarQxonrFYrlu6SjbfBCyL8MKIqxa6CafMsrjSoUkqcJMiKTKPVptVpIwgicRwT+AHNThfTtPH9DS+++wbXCwnCiKurIQ8OHzIeDVltXKIoIk+rEi9V03n85CmOY1X0S6dD5m34+Rdf0Gp3CLcxiWGS8vDRE1RNRxNF5ospttVgdnWNpio0epWZ7fHjp6RhTF6KBGmG7dShKFiuVoiKjiRKHB8eIxQlQeDx9R9/z2Q6od8fEKzXZGWGKElcXl4DJfV6E1PTaDeaOJZFnucslyW6pbNaLWg3OoRxRBRGNOtNLi6/R1MrOaKiSPh+gCiKrFcugRegayqX1yPavR1+8egZ6ru3RGnCm9ev+PIXv8Sp1fC9DdG2gUQQq/6oKAoQRQl343J1dl41SpsGkmDh2HWWiylpHFGzHRRZRZYE3r15RZqkt2EQNwC7fRJWo/9P5HV3xLx4+/XN3VUWRTRZvr3jSvf3+VsO9i7Y+H8SpJ63IAiq4oZas48maewNDlEMnXWyIs1SNEnHXXtsPI8CUDWlio+5cQ5KQpWbXoIkgaxJlGJx+87M8wgokKQqxLUoQNN0gjAgjCLiNGU+nyMJ8q16XRAFFE1m0B9Qq9dQZZl2u8u6iHn6+DFCGhN4Lhvf5+NPv2RweIwgCCymY8aTIUqWMBpe09vdRy1ymr0+O7s7LCcTdFXjsy9+jqkrbDYuaRKjGRatdo+sKImCgF1jFzcIETWVi/fvSbPq7qVJIg+ff8R6tWI2naHpCucXpxzsHWAYBmVesL97gCjInJ6foUgiiq4jynIVialIlKJEZ7BLWX5LWZb4QUhRlNQcC8N2+ObFDzz79FNWqzVPnn2ErilMJyMarQ7NdhdJkvGDAN9dkuc5iiRV1J+qsHOwj7daMxmPCP2QIivQdRkZkaLIqbc6tPsDroffkOfZVj96D2A3YpBbgN3b7Qv3Kao7fekdlXXPfXrPhVoUBVmW88F6UlnSUFSVdmcXVVHxQxdblVBKHddfoWkab89eslyvyPIcy9QQBBOxrGyrRZmjKCqqVL2rBUTKtMRfu6RpTJomOK0u/cEh49ElnueRJAm6YaLKCpqu4Lor3M2CJCmIwpiyrAxde3t7DAY7tFptVKWSoclCtW9//fIFmmHT7w+I45TNck6eZSimRZTmjEbvefbRJxRlyWI+w7RqKKpGLggV55ok5HGCoekkTp1arUEYRWxWC9I4xqntY+oSqqxSlDk7e7tMRkOW8zm9bqXj7PYHSGU1TCVpzmw6Y29nl81mg7vxaLZaBH5AXhT88P13KEoV/zObzQizEsuycD2/GjyAMIqBkiD0+OarP7FebWh3uvi+R56ndHs7SI7CbDImiaPKTJd++SpeAAAgAElEQVSlSJJImmUYhkWwcRkNr/FdF4GSogBBUEGW7inzSnZ3+txylyX/Hbj+LYD9ZTLJfc/9Tz6Eu083an5x24z3QSCVFBnbtsndkNWqsuZaVp04jFgu55R5yXg8rnrVt2EKiiyTpxmyLKFrlYc7j2OKIicIPNIs3boRE2rNFv3+HmkSkGUJgiBuL9FVRLiuG4iCwMb1iePq+BFFAd3QOT4+xtSrFo40SvE3a5ajCzqNp6i6gWaYpFnKbDFHMQzqWxOa49RYzKuEv6PHTxCB0AuZDke4GxdFVKi3mqwWCxrNOj1rB1mUuDp9iyRJXI3H1DtdxtdjQj9gp9NHKlLyNOGzL3/O1fUVo6tLjh8c8vLsFEPT0Go2i/kCTVHIy5J379/z/NkT5qsFmmFxdTWiKCtZ4/nVCFlRqDccVusNUVSdHrWag+t6aLrKb379G548fkyWpXiuh6woXF5e4q7XeN6S0PWwahaiKBElVWX46GLE5PqS1dpFvQGuaZAXBeq2NijJq/vlYrHc6kC5Bdz9dOabJ+Z9gFUTu4hym/T8l/Hk3JL9cHMVvaGlyg+P2SnyjCQuGI+vqDWaOPUWoihxevYSQRKrNabtkOYgSTJxWlmekzjGMAyS7ZFeliWyJFFkGXFeoigyVq1OZ2cXp+awmE+QZYU4DhAlgSDwieKEPMtYB2FFRxWVEkcQJWqNOpoms17PED2Z6fiSeafDbq9Lv92j5TSYLhZbZVSI77u0uz1kSeTRkydcnL0lz3Oa7R6r+Qyn1aTIU2QBBHIkCsoipShykjCqynejiHqrwdHTZ2RRhGVbvPjukoeHDwnilEfPP0aWJM6vLpFVleF0zN7BIWVZ8Pb0hE+//JLp6JqiLNBVldVqQ71WJ88KhtNF1V0qiUxnC/wgYme3Wh97XoCqKsiyRCkIXF6MSJMUVZawDI1as4lpGGR5ytvT10yGI8hz7JqFKusIgO96hF5AEodVI7Qko+sGqqKS5znydhlAUaCZJqZl3NWsc2+leU+4fJNQcp/UL4qSPK38X3eT/L1mkts77c1T9k6Zz4ce96JsMF9ekRY5umFi2Q7LxQRNtanXbd68+QHbtkizlCiObvkzcXsHDcOw+pfIEoIiYVg29XabRrtDrdGg3d5BkSUkWUEU7zzeaVawXq6I45gwTBBEmarrW0CURXrdPpqiYZg2WZow2D3gwe4uf/35F5RljFNv0OoPmE4mqKbF7sNjFsslq+WcVqfHz//qb7FMC8PQkft9gs2KtBBJC2jv7jMfX2PUWrjrDZpe5SUZhk6r3aUQRYbvT8mymCxLqdXr7Owf4m3WvD87peHU+frtn2jU6zw8eoRhWbx99w5LVWk++5g/f/MViqYyn01Rtv523dABgTBKMFSFteuiajq2bRGG0VYcXxCEMYoik+cieV7y+s1b/sM//D2arqNqKkmSMpkuiKMYcShi6SqGpkFeIJBXD4oiRxQhSypOU1Zk8rxAkCTWqxUdP8Rzg232U/EXALujkW7vmPd6mH4SEVneBkXeKfrvg6vkp9/70ASTOEsRRZG9gyNanQF5mpDEKQgC11fvicKw4tFK0FSNIIopixJRlMiTlLLIkWQJQ9ex601a/R4HR49wnDqKKlMWEEYRIJKmlUghTlIEUSJOUoqietcWeVptNYSb1OCCKA7p9Xe5vHiHY5rs9vp02k3yKGQ6vqbR6dDf26fV6SKrFYdXq9Uq6zIwvLpA0XU03WA9m2LWGzx8+hRvuUQUZQxdZzUdIWsatXYbXdPYrJbbp5rCeDwmilIMu8Z8PKJEQNbVqolZklE1jd/85tc8e/aU48NDlss5tizz9//wH1kuZvzw7bf4vke9XqfmWIxnSwqqJvFW3UGSRbIspT/oYTs249GY3Z0eWVawWKzQTZPhcMT5+wv+43/+3xmPhjQaje0Rn6GJIrkoEOc5kqJQcZ0gSyJZkSJICppuUJY5aZYRhRGGqpMlCd56RZ5lPwHYvwWov8RVJdq/C8a9Ie6rAogtx3o70UtVSfC9AeyDQOpt5tQaTertHVbrBWEUcnb+BtN0WM5GxGlKHFeAKSm2oC0pyVFECUWpohNr7Yp26vYHGJqOVNV+kOUJZZkjSRKrxYT1ekWaZkCBLIkoqkIYRreXcQHI87xanx4cUZY5iizSdBxm40uSx0foqgSCRKe/T2tnlzjwKcqS+WhEkSXEUUyexlWgrNPk+MljrGYTx6ljmjZr3yX0XFRVJaeKkOm0WwiiwPDqitVkTGuwQ6PR4D//H/8F3VC5mowZ7AxYrgvWizn1mk2n20NSdZarNb/45a9ot9ooiorvbsh0kzhN2Xghrh+gbet3EEqSOGUw2CFK01uhBgUcHR2yWm148uQxw+GQdqeNburM5lOuLy4QFQnfC6k7Nv7GQ5UkKAoKUUTMi6q3AAFFMxBEkCSJPI1BFCnTGDQFRLg6fwfb+Jy7PXwV43gHtpspfzv4iHe0020k9A2Mbw13N76oYnsFTCveNL37/geBtOY00M0ay9UM19uwmM+hFCizlDCOKJFJkghNMYgjF8uySNKUMs2QVXVb+2jRaPRod3bQVI08jcg1BagiIxVVQY4k8jRFREBVFdK0qpe5+8G3wQSCgCyK1GoNVEVluZjSbHZJoghJgSzLuBpPSNKU1WaJIAoE7pr+w0fsHD/m4u0rsjRG03SefPopUgFf//73PHz8mOl4zAPbRjdtdMvZLgzWDC/eQ1li2SaeF4CqVX1NRcnDgwNESaDRaHF+9o71asHOzgBVUag7NbqDAT++/IHVcs5XX/8Zx25wdfme/qDParUkSTNMU2cym6EqCsdHh7x79x7TcYhWKxRZIUlihtdDJFlGNzTen71jsDOgKHNkSSROE373u3+m3mjiblxcPyC7EX7I0u0ULcnithtURtWUbQ4TmKZBkWcEbqU9Xa0yHhztk2dVn+oNyKpjP68AVlQAy9Kcu8Cy4idH/+2QdHvUl2zbgm/ge/dE/vdFUP8+SHXdYDYfk6Q5SRiyXM3RDYON5yIrGrKsk2Y5vudTlgWarlQXa0lBVTWkoiD0XTaLMZG/xLAtDo6fYIoyuq6j6yauu2a9WrBazpEkCUM3KLfRg7JSeWiKG7AKQlWZY1tM5yPqtkMUeTx/eIRYxhwcHaFpCk69yWY5JYpCVoslTnNNa7DLk08+5+S7bxhPhjw/OsbbuPz25DVPPvucQauNLAoEcYRdb7KcTfEDn1a3omN+/P4Fv/r7/4S3nKLoNoqiotsOvrvh5MeXKKpKs9Xl8dOPCKJv0R0LuYT/8Hd/z/DqEtOpsXE3XF5e0ul0aLQ6rFcbTNuiECQ2a5fTs/c4joOkqJRlQV5kaLpKWYLnB2R5dtv5BFVs0Ww6QxIFlrM5YRBh2Taz+YqyLMkokbKMUpYRJLl6Ym0zQ2+8SVEUoEqVPypNEmynxnx0SZ6nPz3WyxuS6i8Atv3D/c7620VSeWNs5vZP3GhL7yftCf8rx73rbhAEiSTyGY7OiRIf3bDIyxLDtHE3G9I0QZIlTEsjDFMkMacUqiSLPAvI04IojPC8DV1NJc1iVFXDsusICGw2SxaLKUUJhmMRLpYoioRQisRRcLs7hqrWsFZ3KNIUSVT41a/+geXoHfs7fWQhx1su2KzWiIJIo9kmTjJqnTZFKbCcTZAFyLOEi8urqtWkP+Djz79EEARs294Gua4IfI80z9jf20e3LAJ3zf7+HrZtEnuVJjZME9IkYbVYUG+0sOtt9hSR9WrJZrXk4cEBb968odlqk5QltuWwnC/IBRgvFgRhwHAyQ1vMMTSV95dDlusNv/jyM0xVIk0zVEXn6OiQ84tLirLAdhwCP2S92eC6le41CEL293YYbi4p8nzbeaVQZtktrgSopmhJJM4SEi+h3WxTlD6b9YpcLqk1bEzTrAKEo3Q7IHELzDtI3m+7u/taksVbOur2+Jfuym9v/jk3K9Z/6/VBINV1nWjtcj08xTLq6HoNWdeIkwjPXZLnCXbNRNMMfDckDKpWuzCIiUQPVZQwdQMRAcep02x0sa02eZqynI/J0pT1ekkcR6iajKTqyLJIu93j8ury9oe/+Y90ahaff/4ZeZ6xWs7QVImD/UMMU6fbaLDZrImTmPl0xuj6GkmWOf7kc5I4otvaYXR2hiAqfPLFzxiPrzEsg8PDB4wu32MaFlCQJhH12g5WvUka+czH16RRRL1RBwGsRoM4CnFdlzA8QTd0VvMpzXqDYLNhPK18WQgCplm5AfZ2dxFliW+/+QZZ0fn/SHuvJsnO/Mzvd857vEufZbuqDYBuAOPIoUhpVxqFdLURvNEXlUK3YoQiFFpxd0kOiZnBzABooNHdVV1V6d3xXhdvlmkQxJBgRnRUVnZl2Sff8zePWS/X9Ls9ttuQ+WxG4Emv/Lpp+PrVa6bzJcLQGQ56pElKkReMR4eE0ZZ8r0YwTdm81XVNluWMDg/QV2vKspSGbLsY33OwTB2lbinrClCxVHmVS9I9Md0wUFsFz3MItxuqqsTvdhCaLkH4Pcz5h4P69/7tZ57Ngw3SXgH9AOwPmPlA+71f4d8AUhSFxeoGy/IwTIdtElLkGevVgrKsCYIAx/VQ0Yh2KaBQlhVRkqK1DR3Hxuh0EELFsh1QYLtbsN2B0BTqsiKPYxxLCscUofPppz8niRN5EjfNfqcrf2BD03n2wcdQ5QSBT9dzWS0nnJ59gt42BN0u0NDpj8nSFNf36PX6zG6uubq4oH90hF/EZElGlSUUZUuehbx5c8Ho4JDe8ADDsDBNkySOWM8W7MII1zKwNJXt9AY0iyQO8YdDJu+uWGxWXLy9oNsfoGgahmlR5hkXl+8YH4yIdiHnT5+SRDv+4i9+SVG3/Lf/+rds1mtePH+G69p8880rXNukaGQQQt02uKaJgspqvZZWRrbJxeWWsqwxDAtdE9yEN5yeHmGaFnVVomgqi+kSRSj4vrMfsO/nz4qKoRnYpo5pmqCo1FWL78oxXlPf5p5qlEVFtacM3kk/uAfWd09H9mC7veK1tLL8vJ2ltq0UFN4O8L/z9k/dfhCky8WCMpMpw0WZYeg2YSjrnf5wiO/4tMBmG0oFYt2QZzIsQTcNORft92mqQkoZskyyopoKJ+jsv/EGoarYjoswLHrdAyaT31DX8hIlNEFdSf1UEATomqBtFE6PTyjylJ7nES2nCN2k3+3R9btcX11xfP4Et9Mh3i5pm5LtesXo4IAoDAlXawwhqPKYm6tL/MBjNV8wOHxE1bbkRYHt2Oinx0w/uyHabmUsou0yODrBNAy2YYRKw+Pzx6iqwPQ6uLbDwfEJX/zhczabDYeHR7hdm29ffct8McMyLLazaw4OxmxWK5SqYbvZIoTBk/NHvL68pKxrsrzErVukO7TkdFqmRa/fZblcsV6tOT46RAhBluVyqeK4uK7HYNAn3EUMB31MIW2HVvM5bVmjC+lsTdPspwmwXi4IPI8aqG7lHLW0SdrD7c7S8YcA9r55BO993F3r1Lbfefx+rvoDJKgfBun11Ru2uzVe0KNWalAayrLg+OQJtu1SFQlpUrBZrYnCHev1hjiJcRybTqdHp9ujVWSuphAau/UCw7RQNUFDg2HaKKqgagqE6aEqKm/efMlquQBFwTQNkkQCW1HBC6T/6SpcYbsWcbRGQ8EyBI8ej1ivl1RFxfmzD9Atm6osyfMct9NH123yJGY5m2N6AdFiwXy5xAs6KKrA6/YpkoSmrimzlCzMUVSFeLelNxjx6OyRPC1aqJqGaLch3i7xXjzn6OAAVQgu3r7C1C3apubm5hrHC3j+4jlvLy9kRtXJKbP5jOcffcKbN695++Y1jmmQ6Cq7JOVgNOTtuwlZnhPFMbqmUZYl08mcXkd6PQV+h4t377AsA8d18IMOq+WSk5PHzGZXuK4nydkKjMcHLJdLgm5Jst7JMZQQtEpLXqRYpoMXdMmLlLptyKtCJvfRkBf5PxvQfxdYt+iUIHuwnXpA8bsln9yl493mlnK/Nv3+ouJfCdLZYkavOwQEURJjWA5e0KHX6ZOXKXlesN2tWa7mUnaR57i+S7fTxbVdLNsmzzKUVhokVHWF47VyiN5AUWSgtFRVi2FrJGlEEkdYloNpGVSVuTd/kDddF9C2GJbDsD8iXU/57R8+5z/9p78m3e1I0pzeaITf70OjkMZb3KCHEBqWKW0obyZzHn/Y5eD4iCJPSLOK7WJB2yjoqoqpIYWDlsFv//7v8Tp9er4LdY3puKxmU8IwwvdcwrVJvItpUIh3ctA/ODxi9fWWJx9+yOnZI7784ksUVSHPS7748ktW660MS5vcoKoaQtPo9fuoekyrqry7nrJZbymLUhKfK3kZnk7mrJYrbMdhfDBitV4zHo9I4pCDwwOWiynj8ZjVcomqCgxDA1UhjkJ22y0CGbvouh6arlGWGY7r4XV6bGZXZFlGo+lYtkXTQlbke4Dd+tt/D8huwfjgUs97J+0DBtT+JKVu93TOB0CHHxSN/iBIHcfFsG2SJMQyDCzbwbEdoKIocna7HYv9H7hu5Hqv0wkwTQeQIKyShCRLcDsdPD/AtB0UVZH666ZF13TyqsBRW4QqME1J/TN0g221uxtnqEJebhfLG84fnTLqdvntqz9iOy6WrtEdj/GqFifoYjkuTV3RVnJ7Zbou4WpOTUOv36OpG/pHh6RhRJFNyYoSUZc4gUuTJkTbLf6gi9vto6kNr1+/5tnzT8mLDbvViu5wiBCCdBcxubrk7KNPELsVmzzjzTdfM+r1EcMRtuvzkz//c6Ltiv/z//jfyfOM8eEhVVlQ5DIEV7dsFCXHNnKWuxDTMhG6RttIRlbWZpimzna3I8sLqrom6HQwDYNwt2HbgqYZNE1FuNviODaHB6dYrs1scs3p0yfUVQmVDNqt6oKqKVF1jbIuKIuE8dERURhTlAVNVVHkBb6lvccbvVt1VvW/CLD3CCXqA3+o27hx5f1Y8rt48v3jPwqk49GRpDCrHVTdwnYDFKUlikLKsiGOY+I4oWlqhFAYjQ9wHMn8TpOMxXKJWtdYrkd/dIQXSCY9ikrTVFIxqMmmyjBtymKF47iU1Q1JkuxXrPKHtW0LUxf4ns9PP/4zykzawjz++RPJoDcd9L6L0C2S9RLDcWibkiILUVWV+WSK49o8Ojtju1mzXa3xAh9oOTg9RaWhzDOKosYRLdPLG4ajAevFlI9+9gtG40MW8zkH549pygyhmRyenfLm9WuicMPN9TW27/Pqm9/z/KMPaVHwu33yOCaLU4Sm82fPPyavZX3c8XwOj4/4/R++4PH5OV++/IoXHz7larbCdRxuZnMcz6HX75ElGZPJXAJAVbm5ueHs9BRNKES7kNV6zXDYx/N9NCEoyhQbm+OTR6xXC8TzD6jzmjxJiMMdbdtiWg5C0zFNKZvuDQekaUG4WaHTUlXFHbC+D2B395X79+9z7m819txppeCeUdW+R/+7p/f9KJC6noOuG9S1RkWLZuqkWU5eyKzyLM/QdAFKg+v2sT1Pssm3EZtwy3qzoet4nI4P6Q56+J0upmVR5ClVUWI5LlVV4LoGaSo7+iiPyLKMqi5QFEWSHxQVwzQ5Pjrho49ekKYbMlNhOrnk6bOnWL6H1ZE2kJvFHE1T9lMBwXI645HX5fTpU5l0cnMpT/gtqLrBxcVbPvn5n5Nsligt2K6LaZmkRYXQdAzDxfc7lFnOcNBjt5F77ayoWM7mbNdbWkXw7uKSn/zi5xweHjCZzDl/ckaRJUS7DUkS0VQ133z7Csu1yVM5q82KgqqsmExngMrR+IiToyGXV3OaumGxWKGqCmVe7Md0OmVR7oMtNjx/8cF+A1jh2Dab9QbbtigKGbczOjjk7PwZ206XOAzZLuZsN0tUVKgr6axd5jjBSKpt0ytUTSfoBCBkY/UQOrfgep9Xuiee1A209ffOPR9KQ+70T8oDZr6m/nhXPT/oI4RJGG8RrUqaxiRpSp7nrNdzAGzLwjT7aIaG0Ew22y1xHJNnOWVVo1oGw6MjeoM+rh8ALYoqB/NKCyjS7Kqocqq6IM9T6rqkE3SYJvJrCKFiWgb9wYCj4RhDyFTls/MPieMIzXRoygJ135TVeUpaylrOcByuL9/i9/p0ByOyVDZSSrsnW7QQhRF1UZFEEaPTU7IwZnFzSX84wu10MC2LcL0mi0omV9c4jiWz7HVBfzTkYDzG1nXKLCPwfY6OjhgMh3zz1UuOjg/57J/+CV2DX/zZzymrir/5m/+LbRiiKGBY9n7TFJBlOU8fnTBbbNH20ZBZKuXF2n4L1TZyl143FaDQ7Xepi3v3GF1VOTw6Js8yJjfvODg4wbY9FPZsNFVlOZkTbdaYloeKSpGlGLZFMByiGSE3kymaadxfvnm4Jbpn4wtVRdV0udsX6n7Hfw+++9N2TyS5lTx/53Py4Ov820HqeyRZiWnalGVJnZY0dUsSR+R5huW4GNreb1I3SOKUIs/Ii4K8LDEtk/HBMUGnh+d3UYXcWFiWQ1XKutYyPdI8wTIdyrzAsW26nR5FUTG5mUmA2ha25aAKhat3r/FMk8C1OBgNGR4cSJcTRaVIEuosZbdaAA1ZWqDSMJ1Nyb59xV/+6n+laRUs26TMchY31zw5f0y/28U8OgSlJU9i4jhEs0yKIkdVBavZjHC7wjQMdF1Q1zV+d8B8NiONEy7eXGB7LsvljMFgKE+/omAwGvLu8h3r9Q7f61KWFV/84XPaVsHxPA4Ojzh7dMJgNGSzkSeupkpewMF4xLvra9brHMezUYVKluWgNAihQtswnU4ZDPokaUKRZ/i+T9M27LZbTMsiTVO22zW6btzNN/2gz3a5wjBMdvtUGTOyMB0Hy/HpnPbRbPd+c3S7PboFqarek57fA9h9R3+37nzwnFsrydvyQX0I3H8PSFU01LYgSyMaRcG0fPJyS15k6JqBHwTQ1ihoNIpKVYQUWSEJvIqUGxu2Dur+9NQ1FBSSOCTLU1RVjliUFmzLoSxL4jDGdxyuwgmKsn+O0mLoGscHx4z6AaPBgMCxIU/I44giloFhWRRCXVHVLUrT4HZ71GVKGKeUZcnVq5egauwma1zHoawbet0OyW6L43loQlA2Lf2xQ9ANAMEujGmFwPQC5jfXBJ6F5flcf/st1CVHp8dsNhvysuDLL7/h+CgkCHzK4QG2ZRCmKf/j//QficKQy3eXzGYLHp2eUNUNtmkwGvRp64ajwzG//odfkxQ5VV0TRRvpGtI25HlJ28pZaaM3Urnb72DoOqauU+2bWtMyEYqCaRkYpoGh6ximiaKobJZzdsslmtBp6xbX9ymKnCyNUdqacL3BdnyyLKM/Hkty9HdOQPWfAewWjO+ftLw3D70vCx66Qpd3Fjz1nRTlR4F0s11Sty1VU2J7fRbzCVmaoAoYjIZYhkGSpOiaw3a7IdonfHhegN/p0e1KGXGvN8R1bEzTJM8SaBWEKmhRKKqctqlpS9B0gaZJ9WBVFniOQ6oVlFWDqkpTMsex8D0bpam4md7w4ac/xXBc0t0GoQnSKMdxHa7ffsv5aMw2iXn64YfE4ZZ3l5ecnp0jVJW8LPF7XVRNJ0siwnCL3+0T7baMj0/2WUQwHPXZrlb0el2uLt6im31cxyUObKaLlKs/fAGA43scnpwQxzGHR8d3vNKzJx9QJBGPP/iQm+t3vPjoGYbjslyuOD05YTKZoOkG1IUElDDQDZXdJKQoS1BkHVfm8v7RwZiiLMmzgsGgi6qpdwdAt9enrnPausbU5MYuTRMUVMqiYLVa0BYVtuXRomDZDpYrT01FVSnKjKwo6ekGg+Hgvv78IYDVzYP4m3ty9MPu//b+d5ZU3D34JzZPf4JgsqbTG3MyeEYSJ1R1QZqH0oTLDVBUAa1GnOXswg1lJUnOddPQCXocHhwxGo3x/QDTNKnKgroBVdPRgbqpsUzJBVBVlbKsKKscaOj6PkLVCdOEJM0YDQfomsLR4QkdW+fi1TfEWYLlyKG95QVURY7td8nSBKEb0NYITSPdxriuhyIMXNdmuVjgdft4ns9mtWI5W+C4PqrQSeKI7XKOabuoqsq7V9+SZRlpnOJ6AbvNjs1qTTdw+fiTD9keHdLWsiRK8pp4vSDo9TAME1UIiuUCw7ZpabFNQakI/st//TuEpu+J2C6r9YbpPKSqwfMDzh494uJyhqIoOK6DoQkwDfK8IMsKPvjoKVdX7yjLElUVjIZjhNDodQcYpoFQWhRFsvAn02uqoiBLUjq9PourKzabBULTpfOg61JkFZquEy5XBOMDlpslaXE/n74D2b94RW6/g7P7OelD8vMdCfrBSOqhk/SPAmm3P8b3O6hCZ72bYVoWnbaDEDpNU2HrLqqaEu9XpabtkO9ConhHt9+nbus7KUmWxqw3C1CgqWpUVeC6Pvk+w6lFIaliGZtS7/fTZY3TSkHZo9NHHPQHRNsVVaTw2e8/48njDxCmjWFapJsFYZQQxymaAqePn+K4Lrv1CtPQWCzXdDsdNusVluPQH/TYzhfYnsvo8JAkDFkrV3R7HTqDIW1dEkchi+UCRWnQdYFt6KyTFMt2qOuS3/79bzh/9gGKImXDVschDbcoQme1WpNlGQgVpWlZX13z1devmUylua9jaChKg2N57PSUxWqOaWrQ1PzPv/oVf/zyG6I4QxEqdd2QFwWqUDFMg4u3l9i2JUFAS78/xHYdonBNRw3QbZe2Veh0+mw2a+arK8oiJ9+n7JmBc+cTWhZStlOmGbbnMZ/P8TsBTVPt680H9SW37Cbx3uVfUdV9JtND8R13l/7mIdd0nwtVVxVNXVIUNXUjXUx+FEh9z6fMc7bhFIHA0AWB/4jl6obAl80NtPtRjUUYr8mymCAI6PW6BN0+pim3JmkS0jTNndGVrgks06CpcppGABqWaSGEJm0eS1mbFWWCYRg4rk2Zp0wXawyhMhwd8oq/YqEAACAASURBVNHzj+kNRmRRTBzFWIaGUG2W0ylFGsto7u0O07bIi5zVesVms8LrDllNbgiTlBePjoCGi9ffcvHmNS8++ZROf0BTlcRRxGK14tHxEbv1hl0iXex++Rd/zuW7CxTTotzTCZeLDdPphCdPH2P5AcvVkjRLEUIjSSJ6/QHPP/kJZ0+fkacJSlMx6HbJqwpFVeh1pf9SuN1xfnrOL3/xM65vpszWK7brEFDw/IAkzaiqQhJoPJsszVAVhePTRxR5xtHZM5k8mCWsNws0IbBsmySMaJoWr9OjSDOZyuy61MghvxAKZVlgOA6+5+L4Uoryni3OAweTuiop6uo9A4m6ru7LggfPu2NC7TdVEsAPZST/Di+oNNyxiyKiJMRwPAzTRqjgej7DzpD5anEncYhCObTWNI3xeIzn+3SDAULTmS/foaDS7fWwLEsKwDRDvsqaRsYEKlDVJYqi7nfuGbQttu3g+T4//ckvCFyHtMpQVJUXoyGWaaIJQVVJpWWeZndacyEgS2Imkxt6wxG94RhVaVksl2y3G2iRDn+qTpKk+IMxmuWSpTmb1ZZ4s2AbR7RNTVWWCFNQRRVK3bKay4Tq47MP+ebLL6izlMcffkjZlAxHYxAau82aJElxHZuiKvniiy/pdnx0P+Am3HF+fEhellxPplxNJ1xfT3ny9CmTbMZnn/03sqLg4uoKoenkRbH/Q7fswh2WaXL25Jz5TCpHkyzGNl08r4Nj2XR7j1ktJ8RJQhD0SNMEx8/wgw5pFFJlYJs2aZzQGQ4py5xWUYmzjKYsMWyH6eQG4C7i5vs4pLfgEkIgdB3dsvZ25bdmEnv3PVXe/756oX0Q9PCjQLrZbchymSXa0tDtDlmvZpwcnqDUYOgWaRKSxjFxHKGoKl3f5eDwEMvt0LYVaRpSFCXd3hDf78rgsaqhrkrZwdbS/k8VQr46s1i6xakKTV0T+D1G40NMQ6XjOCTrOR3fxQ8CDE2VGqa6IeiPePW7z3j19UvU/a7eDQJ0yyYKd6iqTpan2F5AWVb4HY9ws+PmzRu8IGDg2ggFplfXFGXKy2++oaoaPNdH1U2W6xVV3XJ+ekxWVlC1ZNGWLE8xBeRZwpPHT7Bcl5vJBM/3KIqUJI1RdZ35ciFDzD58zvnZE/7L3/6/aLpB3dQ8/fAjWkXbi/I8TKGTpjFV3ZBmCUVeYTkmge+jC5VwF/Pk/Bl1WUrCjhC8ffMlHzz/CdvdCjfoMjo6Rrds1suJlKR3ulx++4rDk7O9olehrEviJMLUTTRN5qquVku6nQGnZ0/fi7RRFbFnN7X3THxko1RVNU1d3aU3l3lJVSUPfKDuPaHuT9h7WQrw4zdOqhAEfpc4jekPDhGqNMLyHJ/J5Iblespus5YUPEDTVY5PzqQhmW7TNAppFsnoRUM2OIXaUhYlVV1SVoW8hLSt5JZm0hhN1w20vb21pglM22DUH/L73/8THT8g3G7odDooe7pZFkVcvX5FZzTisaLwzVcvOf/oHNcyMDdbXr58hRt0eXtxxcnZKQcnPapcnk7r9QrNdQmvronCLWWR0xn0yMuKoNPBcxyUPaOfKsO0dNI0papK2sbD1DRM2+R6MmPQLRGGQZ7EmJbJarFkG+7o9YaoisL/8B/+I4fDEUWR85d/9Vf8f//5PxN0u4RhSF7kfP3NK3ShstlssUypi492a9qmRlMF0OL7AZ7rMbm5RFGg2+0zPjilbUrauqU7HEnVg6rgB11M06Qsci7evKE3PKAqCw4ePaJMM9wkYrvZkOcFRVmyjmMCv8u7q7f7KBz1vcz6Zh8e9p6M+cF26ZYh9RB0t9KTO5nJg6bqT4HzXwXSwO8Q7TbUbYlp6pR5hm3a5FlMmkSE4Q5oZdiYbdDpdhgOxlR1SdMqpEnEYjXn+PgU17HRDZWyQp4uqrJ3DpbGEkmaUFYFraKgmwaeUHEcF93UaeoaocgYybppefTolPHxGXa3i9Atbt59jrBMBgdHUNecnZ8xHo2Y3lyz2YT0RwNmkxnDQZc8Scltl2i7pdftgNJi6YJ5uGU2mdDrBiRhxMcff8QuirEtj9ViwevXFxyOhqxWOxmoW9bSxOzZE+bLFVUFm+0aJ3D56suXnD8+5+zJM7746mvKBpbLJU0Lw26f+XSC53n86le/YjJfkOQFQafDN8tvmVzdYFkWL376c37/x6/3hsGQZRlRklJkKZ2Oz2q9ot/r8/zjTxC6RpbKGnSzmcnAivMn2LaNECpPnn1MnheowHa5II1CiizHtFxOzvqsV3NW6zXbOCYpSnzfY7GY75ve9vuBdoeyB5fwW0bUXaPFXYnwfeFkP8Qh/deDtBNQ5hGa3QPauyJ5U6wpshxaME0bw0jRDZ2zR8/QDA1qlV245ebdJdt4R6fTp9eT46Bqbw2oqNJVr6wqhC4oipymbTEM867AbhvQdIOjw2MsQ+fg8JCuZfLixU/I9hGQTV1jWBbLxYL1zRXRbkdVFcxu3rFbh3hBQBTuyIuMsyfnWJaF7riURUpv0OXy9QVpHMtLoGbQNJCkMnVlPlsy7jccHI3YhU8wVIWyaVguNwjDYL5YUhQlDVAUJbZh8O7tOw6PxnS7PfI85Zd//guiOEYzZFLgr3/3G0TTcqbrlGXFfL6gNxhKxr1u8vTDZ9xcTcjy5K4MkkEKNeE2lA1OUaF5OqPxAVme0neHtK38GMexub5+c5eHWlUlhuVydv6M4fCYrz7/R/74D3+PbTtkcUL/8JjB6IhtHBH4PmEYUlUFVSW1Uv8ywG4R9v5J+HBOekvTu71a3o5EFe4FeQ/XqT8KpI+Oz7F1ixqVvE4Ji5i6lcYPMkvdwLQMTMtkMBgQ+D553YBSkyYR89kNqmFiGIasXcqCtpXTANoWTWg0aoPS1vJV1bZYho3reBRFRllVuI7Hs8dPOBwO6NkGapExvXzDo+efsptd07QKcRJzcvYIx/eIdjt225XkF+xSTj2XMArvCvS6qkhXa66vb1hMbijKEsuy6XQ7CE2QpCkjFbbrLUHgs5gvCMOEw4MRl69fUdc154/PWK23eJ2AP3zxBS8++YT1ZoboBSRJgWEI2rpGAaJYTh6ePnnKP332GXma0e1I0V9b14yPjnj16jXvbq5oWxj6I1RNY72WeibHdYjCkKaVjsyGJUMsPN+lKBLyLCGKQ4JOF8s0EKogS2Oi3RbX8RGGwNZURgcnLOZTeuNDuuMx0XqDrmks51N6wwOGR6e0qobjOdCAYeio6l72sdcu3Z+U9yvR2wgd9UGXLhOdb60eb7OctPs9vnL/Fu45pz8KpMODYyzbZrVaIAqVwO8QpyVlqyB0jcDvUBUltpUSBFKoVrcVaZqQhjLqezSS+aFC6HdHvGXYFEWOrhnQQJ5ne829BoZA1zSqSuY43Rr2RlHE8fEJ2+k1nu9DU+KNz1hOJ5imhSYEV28vmM1uePXtWz799BOOj8Zs1yvqRsqjLy8uOTg4QDMNOr7HN199xdHpCZqhML+5kqOnRme9WqNZFroQON0O6+WS33z2jzR1w1//b38NVUNRN3Q7AT/7xc8QSFZPmqQcHB6DJqho0Bybl7/+NY+OjzE1BaGodDsdijwmjLZ0OgFRHJOVBXEc8eTxM3ZRiG2ZhLstvX4HVWgUeU6e5TStAq2CaVg4rsvkesrJyRm6rpGlsdz769KGUkFls1pg2BZ1WdHpDnFdm9OzJyxnN6wtW+74HYvJ9IpKUTk8PEZRVQnmwRBd0yX4biMb1Vv1534wD/Jc3OuXvmvxeF+jtlBzF834fafyjz5JhSawbAff66JmIarQEJsVs8UcVQg8xyHcbej3uhJgQtAWKkmcsFkvcByXwfBANhm4csffVDQUVEVKmiYyJa/KURQFXTPRNY2iLPez1ZhO0GM0GGP5PpommC+XHDx+gqHrUBUIpWV4eEy2W1M1Da7X4fj4lCwryJI5mzDCCwKyHAzXRTFM1ss1h6enxGmCZzsk0U4aJtQF89mck9NHZEmKIgR1XSKEgrAtfvLxx8TbiE7XR20btqs1eVkRhyEHB0MaRZJhFCG4vLigqitMS2fY76CicXZyTJInOMaY+XLNZDLnejLBtgwCP2C5WjGbzWmo2YQRlmWS58W+xgNVqNKUoa5wXZebqyviKKE3GCKEShRtGQ2PwFbxOz2yLELXDVQU6ipDaAaWY3F8+piyki6HddWgagZZnDCdTvnoo4+xbJs0TtE1UwKh2WeDIjVX3738Sw2/gqpqd9uju9HTnT35+8a5+yP0rt79odsPj6BWM4Qm0EwNV/gYlk1VFsyXC1zHxzUMmaNkWWiGg6rq1GVInkagKHidDpqus1ktKYqUti2xTIu2qciSkKKSHbah2+R5ghAKStuQhGvKNKXJc0kvUxo0Ibi+eM3wYIzj+QhNJw03aELF8fvyl2Hs0HUNz3P5h7/7e3TTYLMLGR+NMWybPK/xHBdlP5A2NY3tZkma5hwcDFF1g+0u4dzQURQdVai8fnXNYDTkcDTC1ky2u5DtdiNnuVnO+bOnpFmG1+1wfT3FMkxc38dxHd6+fc30+oZBEDA6OsW0LCbTCZVpMD48ospzyrrh24tLup0uV9fXeJ7DaheiGzZpGpKk0niDff1W1zXbzYbVcsn4YEwYbaFpEIZOo+qE0QbbdfcepQZFmaIK6a2l1Q15mtA2Ff3+kHC1ZLXeEBcFQiikScw//N3f8pf//X+gfzK4ywC9A9kDwgnwgFd6yynd25PX0pZclmwlVVnePfbw/x8O/n/0nHQ2mxB0x1iug0qLIQSmLs2/aFv5i9B12kYSjJu6oi4S2rrG9Tr4nS6K0lBWOVUlHeTyIoMqR9d0LNenrlo2uyV1LRuQpirI0ow8T1GUFlWp6boBapWT5wlPXnyCpunSx0gRNE1OlaeYlsXXf/wDuib4+uVXmJ6DpulYTUscZXhBQFNK52PDMOWpuVhS5glFVaMtNY5ODnn+4gPm8wVl2RAEPrbr8ejslNVigSLAtk2KqsIwTU7PTomzDNM2yOMM2zBp6oY8STg5OaKuay5ev2W5XFG2KpPJlM9/8xvOTo/4wPbQheD87AlhKpPtgkAeBG8ur3j6wYc0zQVlXRCF0pVZ0zSaqqYsC8JdSKfbIY5CkiSiPxpztX2Lo9gU64wsCRmNjxj2j6gbSeDO0gRUjSiOAIWTxx8wXf0ax3EQmsFus6ZKY968fsnR0RmmaexTRe5Bdjv3rOrqzrbxjvj8YOb5nojvnxlBvP8Y3xlL/ZtAulrvsNw+allBXcsocKRpRBpuiOMNmm4SJSmW0KjKTP4Si5yiyFAUKUvWNQNVbVFaaOsSmhrddDAsl+1qQVHkgLrX1+zTRVplT4DoUisNVdXgOB2qrCBu1viDA1Y3U17+4XecHB0zGA8YjeWoSdEsdEUmlQwGfQ5PDtmudvJ7dxzKumJ+OaXTCahracygAIvpEsd1yIqK1WrNdhcxGg+5+PYNiiqwHZebq2sUWoRomd7ckGYZH3z0lCSKOHp0wue//R2WbTFuTnj60QvW6zUq8ObiAqGqPPngGWKv57qcXFPGCaPRgNXKpa0qZos5aZpR5AVJnGLoFrbrUtcthq7j9nokUUSWZ+SzjLOzM+IkoixK2qYiz1KapsIyTXloVAWGZRNHO4qiQBUmQkguqWk5nJw/4dXLL+n1bfxOF1WohGFMln8j2fJ/AmD3c84HMmfZut+xnu6q19ud/r75UhWkOdr++T8KpGmas1wt0BMH3zbRtUpuc3SdsEhREdDI/b1lWuySkDRN2KxXCE2nLgrSqqRRFGzbpioyWqVGqCqaptPUBVG8BBqqWm5t8jTah6HKztLUVEyhkVcFp2ePSHYbhNBRVZ3tfMb48BDNNCiyjNViyWK15pd/9RdsVituphPyOEXTLLwAbNtltViQJhmoKnVdoSgKftCRwro0Id0zjfzAxzAMmqpilaT0+j3atqSsMoTQ+fqrbxgO+ui2yee/+wOjYR9UmC2XmJrOaHSIaGE4GBJHCS9evOD3v/uck+Njwjjm9bev8Lsd/L7JyeER3d6Q12/eMF1taFq4ePsGVVGwHYcwivE8T+7UPRvDUKibGt/zUIVCFIZcXbyWjil5SqfTlapa00IzNKl90nXefPMluu5QlQXr5ZJWWXH86CllXrBeSb/U0cExk6uLPSkove/meTB2ugWYosAD8473pM7spc537ynvCfZk6fBQhfojd/dRHLJLdnR6A/TDE/KqAqSloBAauqFRRitM08TUBFG4JYpDiiwj6DkkcYgQKq7fRVUVmrrCMg0s290bLGyp6xalUahy6URclSVCVdFti7at8X2PPNlRWyo3b9/S6/UIBl126zXffv0VZ0+fkNPS1hVChbLMuXr7hiDoYmuCbSF5ALqhoRtyNulYOrQmr18uefL0MZoqf3G9XpfFYkV/NECpYTWf09gGqibDZTfzBYHrs40TbNfh4OCAq8mUJK+Yz1YYlssnzz/i+mZClkmB4tnTp1xf3/D5bz9jvdsQeA6e47CcpQy0IdvdlkGW47sejmXw+PSE9WZHHEecnT+hqkq22x1xW6HpKo5touCiKOp+WC+5C+v1Et04wHU9SSncSp9VIYy9hWaK0HWmU+krleU5l9fXoAj6vYE0L0sTikLGkoe7jfQPfQCwu5NReVCffpdy917ww0NK3u3u/54o/ZBc+qOZ+evtltVuzTka4/EJYbKl4/qYpolm2aRFAqpKtztAoaYsM4o0w3QcNEOnyFMcx6Vpa5I0wtYDLFNDVVvyNJJjE8OiLSvUtkFIIQ5K26KqUNcNvhfw9NkHGNSkUbSP8ga706F3MOZmMqFtKrbbneyihcF2E1KWNVEc8+zpY2xLBndFmzWK0EkzSTB+/skn+I7DZrWgRnbxTdUQRgl+x8H2LKqqxtR06iJnu93i+w66UDk/PWK1WeE6Nh88O8MyLNqmochyPM9FUQXr7RZD1zB1Qaff50PT4NmTp1RFSt40lE3Far2iyBJePH+Oqqr0+gO6nQDXddA1gR+4HJ/cS45Nw6KuaynMM0yZKyAEvt+hBUzLptMfkuylI6blYNoWq9UM03SlI4qigBCYls3bt2/45V8e0xM95lWJ6/us5jMGw9Ed4N6j66n3883vuz285LffeQvfz8D/IYD+SZDu4oTZfEa3P2K1XhHFOzRNwzRsbNsjTQo838fzfOLdGqGoNDT0BgNoG5q6hL39o64rmLpKW5fkZUlRVlRliapoZGVEU1doqoKiqdAoKELBthz6nQBb19BUFb/3mPnNNWWeU29Dbq6n1DSslwvSLOP8/Izjk0dMpjPiJOGLl6+w3A6O69PUDWlW8uzjx4SbHUWc4Ax16iJlOB6zWi0pioKg1yFb1bz99jWPzx9RltDtd/j65VfUjUoD6LrOLkxYLLZ89NFTlpMFT549YzZfYuoahmVRliVpkqJ6FjfvrplPZ3RdhzoviJOUIi8xTYOiLCgELJcL0qzkZnItjYIdhySJWW/WxHFE29aURUZZ5fi+z8HhAQpgOz5Bp0vTVKRZRrNY0OuPOTo6pchzXn/9JUVxjuv7VGWD63lcvXtHqyj4fkC426KqKqbjoTBlODigbRvSaIeum+8DbG/uIL16bgEGD72hbuvO+8H9++C+X5M+yCL992icwiRG1S1QBNeTK3TdZLfb0nVdPMchS1KEYaIJlSyNqcoC07IYj4aslwvQBLtoi987oGNZeLZDectJbBtUBSl3aCQrx7IsSVYREqSOZaHUNbsw5PDwkNnkBq/bxdJ1vn39hlpVWCxWTCczWgV2YcRquUboBrrl8sGHz/E8m3C3xu8MsF0pYUl1jVUibWd0IRiM+pi6xmoTktcNpi7wfJ/tOuJnv/gFu82GNC84f/yUKIrYbLaEuy2+7+F6Hm1VE4Yhj85P2Oy2JOtUCvgWUy7ehKi6yXq9wdEF19MJtucz6PVYb7YcH50ShVs2uxjVMMiygqaBTndIGG7ZRRMs0yaKd/T7AzRdDtc9x6elxrJs+r0BtutKCc92ue/GS2hV8qpkPp3SHYwpighVmMxmM8pKDt41TefLP/6W/+4//i9YrkeRZ7iOR5lnaIbOwwCxfwawO+redwD5oI69B/J3bq1cj96982O7+6Zp8D2Ppm7Y7Tb0OkPKoiLTCzxTxbYs2qqiynOKLCNJUwaDIf1enyRck8Y1RVHiOQaOIcjSHa2qoagGQuhomonRNLRlhqbKjQxthRAOqC2u5xN0OuRpwvWbN9xMJxydP+b00Tn1vrBHUcmqCtuwmM5XlFXJk/PHvL24YNTvSfFaq9Ad9NGQXbXvB8SuT7ffwRAKWRKTRiGWoUNVQ6PgBwGiVTFsg0DrMwoP0fbdrh84LBZzzvs9ws2O/nDAxbsrbiY3XFxcc3g0YjxWieKE4WiI47lEcYxlCPIkY+y5mL0OjmvTtir/+E+/ptt3aGkRNES7NbHv0R8OSdKE9XJF4PsMByNevfkWx3HJixTTtqXJhlBQhc54fEJTSZZ7dzBgu1lJ+5wGlosligqbzQrXkzFBqArb7Y5erwd1y+NnL/j2q9/LF4HfxXHdh/3O3U15CKr3uvsW6vvQh1u+8EONlFxP3+uj6tuo8vpHMvODwEcIOSsripINGzRD0Ot2MU0NTU3RhUoebyjLkpaWYX+Aa5iYmnQodj0X35Fry7ppMHQdVTNpq1KaiuU5lm1DXVCXNZ5pUuny1TfqDTGEjtK2TGY3RGmGrmiku5Dh8ABUna9efsXpoyek4Y4oTjg+PcIxdU4OD4iThCzNGZ+cQN2yWi9QmhqvH3B4eCC3XmFCHIUIzaBqFdq2otvr8ebNG3zfZzlbynAK06CqczabFZZt0ev3ZY6norDebEiylMV8ztnjc5qm5eWrNxyfHNPUNZevXnN4NOby8h1lVjKdrzBUlZ/87Ccoispnv/mM9WaLpgsOjo7QNJ03l5ccP3pEr9cnDEM8P6AsCyzDwLZsNF3H8wKapqYsS9x9o+17Aev1krzIcL0ARRGE2w15kuL3+ywWc7764o+YhoXf6eIGHqvVnK/+8BvOnz7j/PEHzKfXNE1Jkybvi/CahnYPrLq5j3J8eP82zfm7wWM8GGHd8aj2G6fbWemPAmk/6KCZFlmWcvnuWlqB+x6apmM7AbEZ0ZQNYS2NXTu+h2/bKO2+vlRh0O3jmAJUBd1wMS2Psi4Rmir38lmIo+s0KhQUMoWvbkFp6fYG6LZN4Ois1zqnp2MOTw6xgy7acoeCwvbgkHfTCXa/T9vUqK1CnqV4jkPbKvQHfdqywuoa5LmLFfjEqwjLc1EVm6YqpVAuK1gtl6R5DsD5k3Om13PKokA3bIq8RAUM3SBPM8ajIZ/95vccHx/QtjWLxYIwTXEdizgtyMqC2XzBrM5Js5Knfoc4TjBMi9dvvuXTTz+VAsPRiCDo0FQ1URpR5Tm9QZ/JfME3X/4Rt9Nn0B8QdALSOMJ1XAaDAY5j49gOZVVQljWaZqLpOoZp0zcMNus5LS1ZkbNYzOnOJvj9Ac8+/ISvX37FajGnKCvOHj/lqihkBPnkhv5wTKvAdrMhXu32QR33gOLhkP729OR+d9/ywEP/zu3klhl1C1DuPt99Xfojd/fdTsBwcMBsekVdJKyLjJPjR3spg8BxPcrdhqoogYZ+t4uuVlR79xDXc+kFPq5l0qoamqFJi+oGHNtHCIGhCtQ9zxRaFIw7CYguVMbjIdFsgqJAmiZEYUTQGzE8GFLkKYNenziO96FZupxtKipl0+A6MtbGcQMWVzOCQY9wHeL7LgotdV2xWixpFZWbyYykKLBsi5uLSz79s5+S933W262MAm9lvmc3CJiv1uRFxuigT0PLNy9fMTweU0cpv/n8DyxmS/xugGGYRLsQx/Wp9vnv49GIMpfZTE1dkqURhqGhmiZer0uRpjRtzeRmwma3o64KFKUlSxPKskRomlQl6Ca6rtO0NWWWkWUJrt4BRcUyTXrDA6hbBr2GNE6ZTq7RDYPDkzN++vNf8v/833/D9c07NE3l5ORUstTqijSNUNoW07S4id/enYrvi5ThlnSHcu9ootzt7aVboCY0hKajaRqapkkyuy7f1zUdTdfRNR2xZ039KJCejgb0+yOqJOJofMDNckHdyDVno7TYrsdmvQRFpeN5mKaFoTYUTYPQdTrdLo6loesaCBPTsBBC0CrSbbhtGmzTBqSu3tY1GaOYS12+zJ4vaGixHZfpfMZmt6O3WZBsd3SCATtzjVZLaXRJLS0j8xzXs1nPt9iOgdPU1K2GYTmEmyVJHMtmL0lBCKY3M8q64fjkhHC7oTcacnN5g25ZzOczTF3w7NlT0rykyHMcx+L6Zk7QDUiTjLOnj1mvltBWhFHByekRmqZRNTWX7yb84s/GOK5L0Ony7uYGTcg/0JdfvsRxLWxD8PjsMds45foqoqkKzh4/Rp9MiNOMIi2oqoo8yyjLnCSK0Dpyvauo0LY1aRySJPH/T9ub9UiWpGd6j5kdO/vxLfbIrTKzqrq7ukkOZkaECAkzkAaSfoGuBOhP6laABEIYUMSQzSF7qSUrs3KJPcLXsy9mujCPJavY3exqygFP9/CI9IjweN3Mvu97FwQgxQg/iNBKIbXiiXKj0NMPbyjzpSMHpRlFXvD1V19RVSU7sx0eZSOGtsXTPrv7h6y2lb/naTztuRRnrdGet33M3Veevpvz32mePlKP/o4K/oEO+kfLR8bpGCEsYeBztHeIDgOCQG+t/Dw8rQi02vpBhQjbIgYwQ+XSRaRLZQv8GKmdpSHSIxIazw+wbYP0FWJLMokD53cUVLWLstEeq5tr6rrm9bvvMIPh/etv+fv/+/+kLir+u//4n9h/8oR8tU/dd7w/P6NKEtq6JclGvPzZc+o8JwgCdBhT5wX5ZoNMM5LZCGMs+1nEgKVqevb396nWGx4/ecTZ+SXdb5VrswAAIABJREFU4IzAJJbNYo0RijhzY9NNkbtuQRjRNBV9P3BxfsmjJ49wQREJZdMz29+h6w2np6eO3L1quVqs2Nnd4emzx/zTr37N+ft3HO7u8fjoiK+//pKT0zOQkiSK2T84ZL5ccX5+zt7+obPYwbqWVNcymewyn1+iPQ/pad69fU34NCDJRkRpwmRnH39+wYF8yi//7v9xsTa2Z39/j5ubG/wgoK5qAj+grkrCycy1kKzkr/7b//AAYPfV+j0r/yHAtufNh4RnYzB3R4Lv395/7cPn+qNB2g8d9abA2o7ZZMxkNkH4IVKAxaA9n1GWsV7njgGuNF3XobUikQnWGpeGoUOEH6K0v6WvhShP0TQtvvJR0hBHIVkc0fUdHpJOCfb3Dzg8fsbJ++/Yme2h/RBTbPj7v/sljYq5yf8P/pf/9D/x6MkTlssV67LE8xTS92jzisLzmE5GhGmEsZKmHMiyMbODGb5SKF9Tlw1pOmI0cfHnQRDQlBVaSAYBo8kI7WkmoxGL5Yr3H06QwnNGv0EEwNnFEqsULz/7jIvzM9qmdr7zCCSSpqmJo4CyqrHGWfvMxhOyJObocJ/X337Nq9dvOHj8hGYYqNuONM2ct2oQkOe5MynrGqQK6NsW7XmEYcJgBoqiYLNxcTtt21A3DQpJGKVOJh743Jxf8Bf/5q9YLq6ZX52QZSlPnz1lvVpTFQWbYoNUksl4SpZNKNYL+m68Xf2+TwS5/5hb2D5YFb9/uV9AHcylu3u3srrbHxuRk6+pm4aiqEiyhOl4F6sVbd8zGEMYpZjxjGgxpyqcLU7XR9TDwKaoEBiSOMXTPsLz3TeU2vkR9S3KGjzlEUUxu5Mpnidpypwh0AwezPaPEOC4nduuWt00ZOMx+cUV//SbS3zgf/3f/ndWqwVXV3OeZSP8AHzfkYUvL6/5fPclKkyoyyviLGFoa9ZNh8FQFCVlURJHIU3TkY5HvHr1muefPqOqW7775g3ZwQhrenxfESeZS4n+7AVgOT0/Z71ckaQR4yzh5NTw7sM5//Yvdgm0z2AM69WS8cQZln32k58SKJ8w0vzy735JMhoznU756utvePbyM2Y7e1ycX1K1NavlCiGVk+QUbkydbZvf3dDzMGluubjG026RuLm5IQgjomzEdDxhsrMDFpY311hryJKRi3+8WTAMHW3bUFU1Wim01qRpytX5O/quvNPD366i8gfNe2BL0Ll77KP/8b0W1vfI0NZa7LDNK/0xIF2sllRlibXOHzQINePpLjeLbb59muLZhiQIaIs1xvToMCVpE6q6IY5jxuMpQmmEcFHZBoEZOmzfIAUoORD7HloK+rZEKkkcRfhehtYeXVWwt7+P0kt6pRBtw9AU/Plf/DvWTcV/+Ydf8j+cXbgVq3bxkZv1hj7sOTjYw1hLOwykSuH7mmyUcvH+PW/fvmaxWLG7O8UawXfrFZ+8/JTp7g7HzSHVukQFiv2jAzwJ7z58wBqYTMdko4y6qPntV6+ouhLhCfqmZbXZMEpT2rrk3YcTdvd20WFI17esl2vSyZiT9x/o6obZJEH5mv2jQ96ffiBIEy4uLyiLgtEo4/Xbt3TtQN33lEVJmqVo5fi5VV0ihaAqNwyBTxBEBFq7QF/PQ3mCui64OD9hvZ6zs3tAGEekacabfEVTbsC4bT9JUvquY5OvsENPXeVgDdrTaKHwlf8AZLf9z3uwfRSOe1vJf9SC+l23Dw10nY/UjwLpZu0MbQ2Wui3ZO9hn1w/wfEE/DAglCdOMKI5YLcR2q28JA5cOPB7PiOMYoTQwoGroBkNveqwd8ITFEwZMS1Ut6buGMEzJ4gSwtFVNV5Wcvn+HH48Zz2acfvuK6c4MT/m8/PQ5V/MldVXiBSFR4DP0PXmeM5lMnRzaD6g3JcoG+KFPna/55usv+b/++q+5up7z4uVLsjQiSRKsUHRNi+16qqbk7M0lT54/Y6jLrelv6No+VYvWAmNbfO24AHlX4zeRs7UcDBdX13i+T9D2HOwf8OjxU7Tn8Q9v3rCYX/Pp//gfqSrX9uq6gThNkZ7m5z/9Kf/0618xGU9YrZZ4QlIVJWmckoxGSCmxWIp8Q1VsiKJ9PE9SViWj8Q67u463EMUZNzeXmIuOKEqIsxFx4s7ho9GUzfKKvb09uL6hrV12we7uARZo6oYkTSlWSxrl/QBg5ra99PD+A+re3f2P0HTPoHIElQfTK+mhfqx8ZLNZs87X9MbiacnjzYa92vnZ07c0bc4oSsmyMctozjD0KCQy8EizhCxNCcII0w8MxjJ4CotBDG6W27Ut1gqKzYpGgac0URiThD46SqnrhuvLa6JkhEHgex5926DCjKsiR5c1O3uHvHn9il/8xb93309JZjs7WDPQNh1KKCSSwe/J8wUf3r/nl//wX/nPf/NfWBY566KkbxoePXnEn/3iF+wc7LE7m2LmlnSU8eHtB9IsJI4d7c1Kw/XimsEMjMcjlusNsR+waVtWyxW5WHF1dcPe4SGjyQysZb3Z4F2c8/mnn/PoyRMmkzFvvnvP4cEhi/kCMI4sXTlfLK3dWV8ISdPWWGvwtEddFtstvcWYniLPt+52ltVqyTAYJpMd3n73msEYJqMR0tOcn37A0y6bajLb4ezta0ZJwNAPbILwrn1UlwVhFFNXG8azXd6/+sY5jzwcc97R7G6ZTk4y4n1PHnJ//d1K0wdHVX50M3+xWnN6eYqwktFkzMnZB3Z2dsiyMaM0xQw9KEkymhDHEeVmA8aZO4yzmDRJnJCMhqE1eNKZXQ1eT1u29G3NgAtRjfwQPw3REnxPobSPjHyUhKIoiUL3Ym7WcxqrmD1+yXp+xsn7tzQXkp/+5Av2ZjtMdxz9zXSGOIpAQmcGmrbmu9ev+PVvv+T1h3dczVfoQHF1fUPT1MzXOQJBkqRkPw/Rvscnzx7z4f0Jq3xD19QkIqYoKpqtS8fNfMmm2DCZZCSjiF//19/QbhWx2tP4YUCxzlFGsryZc56c4GsPOUpZLlfUTc1yvSJfFy4Ud7GkPq6d7kgI/MCnv7VUtHBzc+mmS1HCZrEACWEYs3twhKc8qnKD1k7luVnN0crj+cufcnF5wnx+6caQxlBUNddnbxjHEVkSsY4jiryk6AuqsmQ6e0zkBxweHKE9fU9W/l6Vf4+yP1Awbef54u45vq+R+hMIJt+9f8/J6SlhHBPHGScX5+zt7jPKRozHI3QU4Pke8WhEmqVs5tdYDGEYMh3v4oUJXd86yetWG2OVoDUdwvYMQ4vYEpx7qRB2wBOghUV4Gik9stEEqXIGK7BtzXdff828hvWb9yQ0vH37ltVkn7osCSY7GDvga83O/gRrB9qype461uWab1695j//7d/y7uySMImIo2jbELcIrfjNb7+mLGsuzy94/PQpv/jZ50xnY04vL8EOeO2ApWa1WBEnEXEU8PbNd5gdw3KxJE5SDmcTTk8+EMcRSiqOj4+QUiGkwAoYT8a8Pz0limOsGdgZj0nTEf/0T//EZ59+ynS2w7Nnrtc8xnJ6fcVoMnbJLtmUm6szNus5i+UNnudhjaVtCqeWKEqy0ZjJdIflcoFi4NmLz3n87AVXFxcIIVBCs7hxW7xoK3Q64/j4ER8+vEMiWM1v+OTZJ3hKkSTRHXH5nwPXQ4D94eu9DPojWTT39pA/CqQfzs45u7ghG7fs7a8ZlnB5fcXL589JkpQgjhC+T5ylTGZTLk+/Q0jcKuKH9MNA37ZIIQi0jxCOtGL6dkuCbrG9Y/v3Q8fQt3jWooyz3e6Buq4oq4Znn/2URHvkmw1v3r7ndF1zNIq4vF7yyU/+LcF4yuzgkGV+xTB0lEWO9hRB6NP0Nd++esM3b17x+rtTpO8zHY158vQJURhyfnHNulgjtaCoCy7nNxweH3J5dU2VFzRlTVEVvPz3T7mZb/CUIs9LBmPZP9qnqEq6vmd2sEdbN+zu7nJ4dEQShTw6fkzgaXo7cHV5zs3lJbGnMAMMVnB4eIQRgv/3b/+Wy6tLLs/OyCYTJqOU84tLurYjSzOCIKRUa5I0o6krgjB2UpGhp60qgsSRyqUSKKGcvNka2qpA+wHjyYSyKJFeQ9c7n9jVKud4MqNqHe83X6/RgabvW6raMMoStOf9HoA9IC/fEVE+ZkDdXh52qO5zR92tG73+yOp+vlxTNA2i9Dk/v2YfxfnVNTfza57zKTJMEMpDp5qdoyccL11KsjUDZbGmbl1YQ+jH6MDHk4ph6KkGF0cjjMsE6q1FbldXRY8wBj/JEFbSdg1t3zGZjKkWc6qqoS5LyvWGm6agqHqkp2mKHNu1KM8nkIKL80v2dmeEYUiRl3z7+jXffPcOPM3x0TE/++w5B4eHxEnG2/cn/OOvfk3dlqzKljB19odR5DO0FT//4iXv3p1x8u6cQSriNGJ1do6xglE2pmo7/MAn8AMiP0QKgYdikoxJgoQoCpC+pqwrVvMLsiRzAQ1KcHp+hpCSZ5884+TtW4oXLzk6PnbndeH8uIbBMPQDWvtuDNq2+FpRV5a+7SiKCuWHnJ+9I05SinxFlmU4WU7HZr1gsrPD+el70tGMNB2zWrSsNmteaoURktlshulamrpGSUUcx0gJfhg+7N7fz91vZ/eGu3n9D0C5Be0PVtXt+PShzPlH5zityprBOIb8YrUhTlJuFgvOzi8oipx49xCERHiacHbM8YsS8e1rLi/OKeuKuszxghAtBGEUorWmawrauqRtSozZ9t4wKDy0AIVBKh8jFevFEoTgySfPUZ7T7AthKcuKtu4oh4Gmd23gOAiR1hDFCacnH9C+h9Ka5WLJ69dv+e79GVc3K6azGX/2Z1/w+YtPiIIQFThbn7Ku+dWvf8tyOefi4oKroyN8rbm+vGE2m/L0ySFV3XG1WFA3Ld9++5bj40PqumU8HrNZ5eTLJY+fPMWTCq19ZrMdbF9TrEr8ZMQ4GTG/vODDySlYy2xnF2MsSRwCghcvX+CHPidnHzDW8pOf/JSvXr1iMV9Q1yV91zMMBj/QhKHPep0D0HctQkDfd9R1Qds2NF3H4dExWkfkxYqDg0cMw8BmvaSqCxCKujO0TY0OUtJsQluWSAF5vub40WOackW3zXV9CDAhxL3b3keaevW9W+fG94MEktvn+0gB9SO3+24YCKOYvu9o+4GmbcmLguv1mvnNNbO9Xbx4BFIhvIT04DnTIuf87B1D51ZB5YcM1iKEdO2h9ZKurrDG3HEUsLhCQfkESuN7ih5BFMUk8YjA0zRljqc8wjihbDukgH6wIDRH+4eko238jgDtKbqmQ2JYLG64nl+xWG7Y3dvjs5efsjOZ4CmNDkKMdfzH6XTsyCzFhtdv3jGKE+wwsDubMspivvztN6TjEUW+QUrN8aMDwihgsVpx+fYSayHwQjypyJKUIAh49/VvmN/coAQcffKSdDyi6QbOr24IgoC67Tk+3Oflixf85svf4qvIqVZvbtCeBmMZZyOKvHC5Ar5HFEW0NejQJ06cvEUqCLQiiGPMMLC3f8CrV19xeHhIU28YjcaU5Rrth6wXly7AQigGFPP5DQdHAaM0pRk7hpvneURpxmQ8Jozi76WEyHtR3vZv9zHA7rmkH02nrOupYi3GDnykLuX31fZ/CKRdTxhElHVDYgybvCDKY8qi5OTkhNkoZefRMSqegtBIP2Ny9JTJ+9csrldoz3MKy7Zm6DratmKzXtLWNcYahHTgtdbgexrtgZISgwSp6DtD0zXsBD7XF2ekfsh0NKW37mWpuwE/y9hLQoauQwaarm3wfUmSjIizmMVXa04uLqmqhmfPn/OLX3yBMlsDXSXINzVt26Gkx9HxIVdX1+T5mi+/ekUQhOzt7VDVNXiSVb6hKms83yVznF1c0Q+uV9g3HTYIMVtXlYv3r/nbv/kbVmVP1zUcffUlP/uzf0MwnqA8nzQdM52MGE2mNHWN9jzmN1c8++QThkFQVQVSyW2MUIiUgqLI0b5mvZgTBv5W/pGTJhlxkqKDAGMHkiRBCYsSgvFoQjKZ0Lc94/GEi5PvCMOQuiio2pa8aMk2Kw4fK463+U9x6ON5CgVo6d0DDHMHsDvt0i00v38kuPvo/pN3VL2HHNMHIP5RIJVCMpjBmSn0PVVVINinaZw+/PRDTBR5pFoh/ADQ6HSfw2cvqYrfuH5e19MDVZXTFGunSOxa90tag6PnCVfkeME2AtAZvJqh5dnzF4z2jynKCjwP5SnSJGO+umQwMMvG7KQJQRAgg4BODHSDxHYtZ9Uly7ygbFoePT7mF1/8lHGaYXpn29g2LVVRYixoP8L3CrTnpM5WwWK9Zp0XnJ9f4mmFlh5C+9Stm5xloxFVVbNcllRFwWw8RRhDu1nx1a9/zcmyZu/xSzJpOP3wBv2bX/H8z/6CNMvIRgl1XXNzecXh7oznnzznN7/6FbPZDl999TVPnjzBDyOWeUHbNc7C3fdRrecCbNsGYQ1J5OP7mjiM8HwfgaXMnQ9Xni+R6ilRGJIe7DC8e0s6GvPtN7+lbRuOjo/I8w2DlVTliifPX3J1fobyBENbQxBtPRHuofe7AHbPI3VS9IecUn5wu537f3T7uy+/F6S3Bvy+9hiGDl/HKGUpqw3X1zdcpgmz2Zh4PEXpFoRGqIDp0XPmF6ds1kvqpkZbH7lZUxYLd3ToajDGbRtWIKVFS9xVSVrhocMUWdQkWcrFu2/J0oy+qZjNdjDKp0OiwoAnR4ccH+y5UasZiEYJ1ek5e+OY16/fcHFzhRKSzz//HCkVy9WKySijaWv6zrmCTOKU9aZgsRAkScLVzQ3zmxVd9S2PDg9dlSsVTdMgJKw2G6qmJkkz8qIg3+SUqw1lPMdOx1wu53zz/oz9Ry/4yctn3Jy9ZxP4LBcL7DDQW8HV1Q3PnjxCmp6/+/tf8vz5J/TDwMXl5fbcGZAkCYcHR6w2GwcRYfGkx87uHlWxdr6tStH3LWCIohjleeggYjLdYRh6ri/P7v7UWklG2Yg4StgsVkx2dugVaD9AYQk8D18L52pYV0SRT1GsfwAwa809H2q7ZQvsnSHEbctJ3bae5MeS5ofJeEJI+FP6pHZwq5yUbH3oXVqbMZaqrlmsFqzXGw6qBhnlCB0CCj/d4/Dpp1ydnd4Rhoe+oy2dHMH2nZPWWoEUBq18Qt9H+84gq5cBTe78pJqyxNY1675A64D9g0MeH+5RD5bpaMJf/fkX7ExS+q5FW0FbN5RlTvBol6ppuLmeO9paFBEEjtzS9y7KOh6lDL2hbAe6vnOykOmU8/MLlsulOzd7Ah2ELOYLmr5nvdnQDZbeWIqqQgro6po0CQh9j7osOTk5RcQTfvbTn/Hs+WccHx1wefIaT/loIfjNN6/4+Rc/5/ziEi0FURAw2qZLX93cgPY4v7xkz0AyGjGdzOiHntVqAbjeJFhHlpaO2xlGCVEU05segWE0mpBv5jRNSRgkTkLS1WhfM9vZRVjBZjNHKN/53XuSpipIw4jEdxPF2NfYsnP6+z8EsLtJ0va6ve/WyFtI31NO7Ee3Dz/3R4K0G5x+JvQlSRgQ+I7kaobBxTdWnTs3lhU6zhHeGIQCoRkfPufJ8/ds1kuatmcYXD9sMD1YcfdDWQtaKrRUToyHQGIQvk8ynuJLyWCuieKYqukZ7+zwH/7y3/HyasEkjvjzF8/IVwvwA8bTKWEY4yvN8uqK1XpF2xq++NkL0mzEMDi3Y2MGpNIo7dO0BXVV4fs+URCSZGMm0yknp2ckuzOuL6852j9gb3+Xf/zVl9zc3BCNE/pBYPICtVW1pn7AeBuicD5fc/T0BUGUOgl0lHD8+DHL6xtm0xnT8dz5DtQVxwd7HOztMAygpPPyTOKENE4ce125REA7GKqiYHFzie95hGHA0HVorbcBbY7fa3u30sVxzOm7bxilEaavUVGKN2iy8S5hFKGEIQ41wnOJeZ6yMAx40uDhBiJROsaKW3+n+4b7xwATdz3QB8dSsPer7P3t97b5f8FW/wdBWpYNnhDY0MeaATE4I9yhG2i7hsEMNF1N3dT4hUcQrBG+BhQyGHH82Z+zyZe8f/2Ovmnobbe1gRwAibUCISy+5+Mr5aZNnk+jfYRQCJyz9Ga1oLzoUFGCn2QcHx8RJzGi71ks52TTHdIs3L5IkpefPufm6pyya5lOJyRRShBo8k1D2VSMRxm9sXRtRVW37gzWuR1Ce4rpdEoQhPTG8P7klMPDQ3ZmE8I4YsdziXQSi1WSumqY7cyYxCPGsx1O3r3B6pSdg0ds1iuuz98TJiN2j59SbHKSdMJoPGVT5vjKc5723QBSsn+wz7ooWC4WJFFI33csFtd0bUtdudZS17RgBqIkQmk3suzNQNtUKG8XIaHrnNQ5CAO0lNT5gkk6pjItSsCTTz7j5uqCR/t76CCkXN8ghXQ5o9JQr69IpjsMfcfQyQdgMg8Axsf3ASEerJvbrZ67rsDDqdMDpv7t534sSLt+oKhrlAJPWqIgpG4auqGl63usELSdYbVZIGWL1Ap/loKIAUkwfszLn/8lthu4+HDqEpjNgBAKicAIg1QSzwPta2cuYQeEsRSbNZiQKEpIRhN00HFxfU1vJcl4RtN0aOUxHo1QUQye73qJSuD7mq4dWFwtefT0CVor+rZ3sg2p6K2lbXvWRQlS0Pc9mzxHKIX0FEmacHi4z4fTU8x7y3/zl3BzM6coK6Ikpmpa8jwnzVxq3mg8IzCWYjlnvc5RgearX/89kTLM371GJDM+fXbkiCNpyqOjI65XC5pyw3y5ZDKbsVotnVf9YsFgB5q2cVHsO7tMZjPWqwVhEDIaTSirtftdPI++7fD9CHB8AScXb/A8yWQycXzQrsJ2JWmW8fWv/57R7Ig4TenakoOjR9BVKGHouobp3oTl2XvEYKBr8GR3N3fne1KQH0yh7nT2DyBnH95uuwK3Z9vBrfrYPyFbdBgGN9XoCoSAOIkYta1753Y9VdeSlwWbTYjvK8KmQdsWISL3fhKKZPcFz78oMAaatqFtK/cDWfeOugWOLxVKelgj6LfVYhiP8Hyf6f4RTbHCCzTfvj2hlx4ySNBhSLyzj5GC9WbDTnZAUeUob4RSgmSUEacZVgj6baqcxWJbdybu2g4jJevVirquXYhu3WKN5ejoiE2Ro5Xk3Zv3+L7ParHg4uKKbJQRRTGmNwhjGKdjdN9RrOdcXV6TPvuc3/z2r4kVdMWK6w8nbM6+5dnzl9h+IIoiyrMPFOsVXaO5vrrm+ctPuZ7fULctBwdHeNIZNwx9h0Si/YDVYoExBl8HBL47fq1XC7TWgHuzZVmCEK4GGI+n0Ls8rL4qCKYpgfZZXJ/jKY+hs85bam8faUqUsE6t62uGoaJvK6Io+b0As3bLJzXmjoR9fx22tpDDDz7vCrHvdQF+DEgBBmswnSAvWqq2pzduRCelwBrJerNmdzpm6G4Do7ZL/nama6VPdvgTXhhLWxbUZX4HFolFS0GofaQQaCUYsPRGEiUJ8XhMnecUmzXr60tuVjk3N3OMtYx3dh1BOk2oCsd7DaKY7159jdY+TdsReBo7GITnURRrZyA7QG8sOogYjKEsGsq6oaoqgsFQ183WcjImjhOwAzeLJXuH++g4xAtx/gGeBwhG4wk7sxlD6cyDxzv7VG1Htd5QtSW+BGssnhRuF+ob2qZms1zRtg1D23F1dcHuwQFWSrTnkSYp+XpBGLjEuCYvUEqRZmOKfMkwuDaZ56s7W0hPa5SUxEGAtYa271xIhu1dv7XcoLMZaZJwefEK01ZMdw6QQpCmKbHRDNZQ50uwAq0065tLQuVvQfQxEB+CjI+Adq9hsg/Onw86qj/A2O/b6v9FIL39ZnXXU9cu+uZ2JTTG0A/uBzBGYswA1vEP3TDJVaHCS8gOP+PpZwtWi2uu5wts75rCWnl44t6iWgiQSmAZaIol5+8+8Pa770jTmKefvEB4AauioGs7PE/y9u1rhn5AKSeNzbIx/TC4LKQ4pula2sWKzZY36kmB9DwMPU3b0LQNQRDSti117UyBkzgGIUjjiMVijlKStm5YzFeEUeTyAawljkN8TwMuuc8OHePxmNUip2kaZNfhBY6g0d1qkfIVBwdHHC0fbVPnBnpjefPmNYeHR+zt7WGtpel6WK/Y2d+jKEpGkxlSeqAESko2yzmZl26Tr1tXQGlN4AcYYxB9yzAYwLkTMtT0TYUOIxSWJEuQShH5Pn7oQ7XCt+BHMbZtaMoc5QnyfP4REn4nwG63+O+dRW/Pn07d5z7eHk631wcf/ykgBTe/L+qGrmvp2paqrqmqinZIqdvB/RC9cX6lym4r+NtfSiD9EbvPf86jywuq5kvqsgBjCDyN72mUVBiEG7FKSRDEKKVZLVcUZUWcZs7QoCpdEScM51dXLK4uEUKyt3cM4Dw8oxjfD/B87Sh+XUffti7Bo+5ph4I4SWjaFpAMvVvZq7ohihJ33raW40fHaN/DWkf0mM6mXF8vCEJH82vbnmZd0O8d4Ac+WOirgiZfgpTu2GItvhIMxtIPhtViTpBNONg9YGd3xumHd5imJU0y6rLE9gN5XTDKMmfDON0lz0uoBHI0pmlqhqHlVlRkhgFjhrtGuhKCOApQDCA1wgROASGdvWaajQl8j0gFpJMZnueRaA9LQlOXLod11eN5Gh1ol5p9K2D6fQD73vUWmPaWJXVPk7qD9v3Z9U/okz68GANl7UR5eZGjA03WjCiLgk2+pkxjysIja3KUl4DQ3CoAbylcOtnlyedfkG/WXJ2f0VUFvq/RvkJ5TvBlDVihUL7jR1Z1w+50jLKgAp8oibm+uKRuapAewtOsVxuyScv11TV1N7B/fHTbXsYMA03XUpQF1kDbdzRNR9O5pDd/SyGsyoK26whCs/XzhChOGDpLUeWMJmN8P3DMqL7D0ylRGNBLsZ1HS4TSKAmm74iTmEVZ0HYGz5NUPUzDiLoqyEYpfmaZ38xJkpSdeijoAAAgAElEQVRWFixXK2azCcY6X6QwSqjqOVfXlzRdx9B3jlEW+lRVvw0KdiPnfrC0bc1gnO/oKI1h6DHC5WMNmxusH2ApCdOMOEno2p4sjV0fHEvTlgxNSRQ/Yy0ExWbO3ugTBq0cv+EBoO4BJu4qeYS4I4/ckUjkNjZciI98SuUW3Le4uKP7/akgBUvb9ORlQ100VEHJeuWc4lZZxigO0dKQji5IlUSG022Vf9+wRWjSgxe8/KJASlienRHoEN8L8aSH2ULLCseN7NqGq+Wc/fGEfugJBVgp6bue+XyOEJLTiwv6wbLTt4xmYzanF7RtT1XV9J2lN86ntKxL17ozFiEFTdPSdS1NU2O3RZ2UgiJfI4VE+x5SKPYPd6mLwrGdJhFSSrR2veLVYsnueELfNrRbL4HJbEr/5h07OzOuL6+oO4O20IuO6XhMEEcYQFrD0eEBm3yNHTr2949csl1REoYJWTamKguur65QnkIgsNYyGs9o2xrTd+R1iec5CQdW0DQNmyJnFLqWnjWAp2mEEwpiIAoTdmYz8rzE1z5x4CNsS982VMUKYQ1BnFKsl/RNQ7YzA/jIqlHerpYPeqMCuPXNv09n3npDDT391j/KbkM1HqY+3379X/73//OfBlJr7bZC7l28Sl6wUApPCaI4YDzK8KUkuDoHa0h2OlR6DMJ/8Cxu258++QnCwglA1aD9YEt69bDSw1pJW1UMW4/PBYLRKGOxWPH+5IQ3797TWwGmY7nasHdwhB/EqK1ozLntgQ4UtumduK4fGHApe0orGIybc5clSvlYDL0RLlS3KdBaEwQKTyrGk5S6cdY/xli6YSDPc7JkhFIaBNT5AjN0+L5y05ooJIxjqqJw/UcjONybkSQj1puNy/6UHgf7e7x549yxY+3EcsJzlkJJOmZx7awiLYaqKl1VPbh2TRynxHHAMBjCKHFz+K5mEgbEoU/iu1C3CuirNab16PuGyWwXa69RniROUmxXuQqcAdO1gKBrSlaLK7w4dqRk42yCbiv27wPsobz6n5vff3+O74qq7830f8flXwxSIVyh1HUdbd+he4+yrFitXbT1bDTFx7GDbG8RUpL6McIfuSmU7e76pyraZfoUPCybD9+hBxCiwyCxpqc3A0OR03U9fT/QDD2v37ymR3F1PccIyc5sxjdff0lZN5yenPLk6VMW8wVlVVNXBetNQdf1DL17QZWUlHWNtZZYJ3dFn+tIdK6Rr31n/2Ml/WBQQ4/na9bza7peEqcueGK1WHJweMB0ZwZtu93uoOtb8s2Gzz99ypevPzCeZDRNy2Atx3szdqYjolHC9fUlpmsJnn3Ccr4g9EOKqiKvKg4PDun7gbatGCwIpRBSoaWkqwqGpibNpoRhAMaipMVYUJ5H3XaUXcWm2BDoDGENWuLi1k2HENBWOXE6plgtUTjWmdQ+IPCkpinX2/z6nr4uufjw5mPg3ZFK7sHHLbGEh9W+/ej+R5S9h+0stwT+Xq7eH7GSuidtWlc1DkNL2wrKomTuLbmez4n9AIREa58kywnjBV46IPwMO9QIpUCGgERGu2SPf0KgJPXlBUNdOL22jl32Z9+D6PGU2I4tA5qqZTyZsFhvOHn3lvPTM3QYMJmMWC7m/OrL3zAauyAFqRV0DVXTuOgdKxwlTge0XUfXOoMuKRV1WRNEGiEsfW/R+tbKxjHf66YlSlLytfNaUkpRFjV91+FhyDfO7U4o51npS8vPPn+JMT2+sWRxyMvH+0x39rherpHa35pmeAS+81larjas10sm4xHScz74vh8g0xFS+9h+4ODwCcv5JaZvCPzAkVUGx5ASQNvUhNrD9yOiMKGtSpSURElGtXK27X2Z442n+EpQbeb0cYipa3w/pKtyinyFH6Z4OqAfWobS+U99DDjugOaw8c8jTHz8z3axcx8LQMi7Uyn/SmdS93Rdb+j6gcF49L3bWi1wMb9yW36gAY+uHSjznESAGsB2DcTqbmwKEhnvED523M767D1t0zFID4bOtYk6wWQ85u3b75jOdpmMA5Ty8bTPZrPBjyO+ffWGumlpu54ojhlPXYtmvd7QNI3b+hFOdTlYmqHGClcICiHp+xalJNaA7wfO49842cWt52YQ+G6rB3rTM56MGAbrlKFYhLXUjYcfRpjFtTuqUHGQRWR6B+0pJpMZBkkcpZRNzSbPCbRHUzdcL5es8/XWo0Ax9K6Rn41G5PkGHWiqvkNqjzQbk2+WWAVpmjEMIVVTIT1F27VEQUQQxPhB6iTSQ0fgB/ieT9c2DLV7o2mtWS+uaIsNfVsCODAXa5T2nQ6NhLbvGPr+I6xttZ8g74vi+zLoeyCF+2HA7eO3XFTjHv9D4/s/CqTGmG1F2TJ0HtgWaRVWCBbLFdeLBVmS0A0DTVVRb8MO/MrN7CNr0Tq5Y8ggPAh3UIeWcGixlxe0fUW9XtP7AWYY8DyP65sbx9T3fXoLr968xUqPT549QwnFu9NT9nZ3aeuGw8N9fCmo62YrLwahXCS2AOqmxVjrCBmeR9f3BFseplKuEkVKlHWdiSiKkLZnuVrjJzFlUYMVHBwdoZRifXNF5PvO4CHJ8AJNPJlyc3lBHGvG0xHaD0mnM3opKZuW2WwXT1mkVezshSzyFYv5zTYt0FDkOcqTeNon0Jph6Fku506OgXETtK3mKYiiO1ZSXhT4nn832RuMYWhqdDYhTEY0zYXrRAwDSkmE6RlqJ0ERQhJECav5JV3bYgZD11So23n7R2C7J43Yh6upZWtQ9vDLHzby73up7uahDv9fqboHaNuBpm7oI43te4T2sEJSVy2rTUFZ1VR1RelLF+NoY8rCzewHaxinU6SOt2NRH/AQ4Q7ewScEvaG8mSOUQHua1WZDFCWMEkfF+/W3b/ADn7KqUJ6PHTqkFDx/+oQ4SZjt7GKN4wQM24N+03U0fU/X93dHFdH1eJ6kbeut8Ayk9OjazpmE+SHD0GJtT1XkaCEYevB1SByFVEVOma/Z252yWs+xSUonW5CWKE3x4xF117s+cBTSdQM9kEynxMmE6XSKNB1h4GOM5fj4CWdn55yevGdvbx/pKdf7xEm7b07ekcQJTdvQ1y2+DinLDU3bEnkRvu9RdS2bzZpis+bR7oRpGiCVoLUCPXTbyMcO07eYxiVsS6nYrG+IoxSDxdcJfd/S1QXWDnTb6Hh7N1e/ndVzP7OX23V1S9m7k5ncfc0tLsXH51E+Prv+aC+oH16cvU7ZdsRNh7IGawJU4KYc3TBQty1l2cC2MBkZ4SQHxmC6jmg8JZxoMB3QgRe5HyPZQx8NJEayKQaqsgScgC+IAoQO2N3bx/cD3v/jP/Li008JwoCmqklGEzA9bV2ztzvj7etvaJuOtu+x0hV8TdPSD844t21bhLSAdHqf3mCGFs9z9jLKV9Sblq4uadqGOFA8ffEUYy3za0k3WBbzFZNsQb4uMZ1FK1hvljx++shZhc922CxXNEbghTHZdI8oHuN5AYv5iq5akaXOma/YrJnOdmnrmrosme3vURclzdY4VyufeGv8drG6YbNeo7XPZrNACvcH7roBaw3L+Q15UaGDDNPnbFYrVKPchLBrqcslXV3iRyGer6lWS7TSKD9wXlxAU25cIJwUCBVsSSXcFTv/HMBu48bvq/n7Yukhk/9+RPoArA8WwT8ZpNZaN3kqKyKtXOSNhIgUpKTrB9Z5zuXNNZ6UTKqavjEIMaCQ1JUkmy0IgtjlNQkniRXCx6Ih2SM8sKi3J3R1Q9V1SKkIo5QvX73i/PKand199g8PCHw34ZnOZkRx5IJtty/E2dklZV1ipAIsXdu6LEw7UBQ1xg4MZiAKfCwCY+w2Vdg6s9r1sM3U7Knrms2i5vDREzbrFTc3rj87m06cMDEv6doerd1WPCunRLFHkmX4YUjb9cRxhh+PMBbSNMWThut2TV7WVO2AUMrZngcBSnn42qeyBYuba/ytbkl5EtFDFKYsFgvG45TOWAbjUlywkCQJbd1Q9wMoj0DF+Fpj+t6Z3UpFX5fUxZogDAmChMpeUuZL0sk+dV3T9y1WeARhSN24nFhHUL8H2QNA3APu/sEfzOl/eOb8wxzSh5c/ciV1xOWyain8Bms1wvPo7xJ3LVXdcbNa40k3Je3aHq0ssR+hfclqPidNMuerpDQiAqTA9hXCKqyRWNOR5wvmyzVZNsXzfIaup+9aLi8vODg6ZDweOTJ116OkC+Y9PnzE0LXUdUXTdBjR0XYd+aYAoKkq2rak3UqDh74DKfG1jxI+XTtgLRjTuapbRqyXc9fmGQbMtruRpQlVU+EFmunBPqbvydcrzDBwcnLOaFKxt39IGAYkozGDkYRxgOdp/MAnX93wzavXHOzvcXB8jBeEnJ6eEkcxSmvyTY7WmroxSOFhhGDoWoa+IxtPmNUVVljKzZrpaIT2I4wSCKkJwojFes18ecPBZEQUZ5T5mjgcEUYpbdvSFkv6NEOHIcZYMB1SWJqu2aolXCfEmoHBdh/B7ncC7Hc8/PFp8/Zs+4A/Km7/779ade/eFU3Ts1qXWOOjPOnOfU1L07TkdYGxBq0kg5V0Q48UlnHUEYU+O3nJejEniBI85eH1A17YIf0IVIKnA2ZNS2U0CA/pBSw3S4Ry7PPPPntBlIxZLZaUdcvPfvYzJ2tpWl4+f0ISJ5RlQTt0WMTWASWnrzvmyyVCuZWz6xrq2s24RlmKRFLWDdl20mUMjrHUdUS+omkqjBnQnt7+0QTLxZL1agMS1qsVQzs4ibHvIxZz4iSjLhdMdvaRqkIgWVhD4Cv2d/cp8w3fffste4fHCAFBEDLd2WWzWhLHMVVTg7Sk6Yi8KIjDiM4YlPYJoxAhBUpqhNJIBEVRsF5tsEPP6ekpkzjckmkGrBBEcUpbX9GUK6rSmZmFQURdrun7HotAKg+EC4q77YHe0oV+ALA7kH0PdDwstFztb2+/4Ptg/hcsqn80SAEGYymbDk9LUuumvyAc9a1saZqOLEnxdMeQb/CVom86sjSmaVo26zVda/BCTdD3RF2PCGpUKhFeQpBOMPaMQPtYz9vq9mE2m/Lk8RP63qXs7e3tIXBs+s8+/Qn7B/sks12KTUnb9lszhILlckNT1yxWawLf+fUPpkEI8DxN27Z4nkZozSbfbF87Qb4uqJuG0IudP7w1jCYZZ6fnjEYTtKep6oqhH2h6QxBqemC13rDZVOweGtJkwmiU4HkB85tr6FNm0wlBFLiWEJa6aZjt7NN3nYsLwhJGEVdXF1RAHCdUVcFkOqNeLclGI0zfOamM79MNLU1rKYuCfL0m9DU3iwVNZ4i0QggPay1S+Y56WVdUmwXjnUOQoIPQdQOG1jXpzYBAYAxI1O9f7B5W8rdtJeHu32/z9nt7/v/P2/3tYXgwroAwYkvkMJauc6yiwNcgFMZC2TTIIKYaWnSjKIoSKaFteoIuptM1FovuO0d8zoJte8jHDwOkDrfGYj7Hx/t0dcO70xNOzy/49PMvOL24Jg4jjmZTmmmFn7qq3Jieum3Z5AWbvHAEjb51Pdm6cYoA6Xp2A9D3ClO6atYPfKT2QFp87WGlJAgC+sEQBCHZKEUp57bc9j3LhctgKvOKNnH8zTR2NkHaD2k7QxT/f6S9WXMcWZat953Jx5gwcMi5qrrttlrSm6TfIOkfS6YnmfQHbsuka1a3q7uykskBQyAmn8+gh+0BgEwms6raaU4EgCAY8Nh+zt5rr71WzuWLa97+9CPH/ZEXr66pv37N7Z2Mh4QQcfNE6WJZ46cJl2ViLDb05FmJsY7lesP+YYtCicluXbPf72mGibu7G/p24HerP5C04dh1FPmaKSTylHB5gbKGFBN9s2exvibFSL26Zho7xvaI0k8YMkqKsfgxpvRXhMgX9v75wW9xSJ8ff9dKKq8jCag/D9h5Hxj6EZLGWsElp8mL7n7qsSrSqCj+l8lj2o7NtGbKHSRNuahJ7CmNhZjIMofN1uwOR4zNBfNUim4a2N7fo7RmuVqyXi5x1rJcbyjXa2IITOPE4WHHse05no74IPRCBfhpoKpF6aPtRrIsYK1hnOXJtTFMfgJtSHEU250iZ5w8xlqKPMePnrFv2Z967m63xBSFvrdxDF1PiAplDXa2s8nLkrc//4RxjsP2gfKV5e1PP3NxeUFRLghE4tgy9uERdB/7HpfluLwQS8wwcjruKaua4+mBaRpREcZxIAG7vbSEfT+I2kmC++2Wuiw4Nic0kUzbmRKpCT4ydEdCDPipR9lMGhgxYowTSSMQToX6OOh+PcTUJx8/iZnHv/62tfQ/FKQxJlF8flxNpdU4DL20NVOk6xti7rEpEILj1DW0PWjrcDYjC6NIlAN+mlBJkdULjFU0zUBeVGhruH75ivVyyX/91z+CSnz37Q9MXcchJf77/+6/5dW331LVa9r+RPAjx/2RbvK0bcsw9PS9jFHEmOj7EefEoS8mMMbSDtNs9aJQxsqbnwKZ1VxcXLBYSB9+GEeUVhxOHYfjiRgjq/WSF9cvyHLH2PVcXV3SDQPH9sSrOPJwPzOu+o6rly9QSvHVt1+JRv9mzXa7JS9yskI0Xbuuo2ka6sUSUkBpQ1lVDJ14ljqTkXxE24TLHG6aMMYSfGAcR25ublksV2iduLq4eAT582VJlpUMfY9SimkYUDHQdSdhdxlHMo6YIPoAaV5Rz6XT3xhgj63Tx3zhV5/4xW//3UEKM2bmA35unYXg0V6jsowQAiGOwvtM0ghVxnI8NWJAlUVOfcuSkpB2hGlkuVwDEayGIK7E9XKDUYoYIi7POZ0a9oeWzdXI29tb/vmf/5kXF1dcv/wKV1S8+3//TNe1xOgZx47D4cA4To+jDwpF1wxYpykqsRjv+56oDcbLzLp1GWGaRL1lUUvwjSNFkVPkBUWZi7/SMJLnMuZ9fXVJVVfkWc727o4XL1/w/t0H/uU//2e+/eF3TP3A1eUFu/0D+/utFC1liRukbTsOI6OPAj+1EjRd1xODzDlVyyXHcYczFlIgRU9RLzBGE85spBBouo5379+TZY7caEYfGSfP6Xhkvaip6zXBD6AMSmmRCPLSArZKE6LHh3FmmSZSUl9kKP1WgH32m3/LXs9/MEiV0oSYGIZpZrOr2cx0Yhg7oYm1vYiHaVA6cep6chexITB0PZVz0h2aZATEZRnRe3RKaJRMO876lQ/bLVOILDcb8szy4c07tDKUiyU2L0BB23RMw0SYPH3XMwwj/TCSWxlRGUZPQhSPp2kkzxwhJhnLdlZe5yCmEzFFxskB0M6r2LfffUfTntDWEUZPWRaPhq7WGqpFzcP2nv12Lzen1rz96Q3OaAHeY2B5sUZbg83FwS9E6IcOO4/OnE5H6oWoiPRdI1BWtaBrWw6nA9bmrF6ssMaSVGIcJ/quFx2tlNgfD3z48IHXL14+jp237ZGrqysu11eMQ8upbTA2QxuLjpEQR6YEoNHnAD0D7udi6FmR/8tgeP4hPSNJn2Pli5HE3w3mW63w8VcYLo+trzQrajBTujTTOEkwhEDwiWmQCVGroe07AYcV9KMQQ3SKRCaM2VOWBX4ssFqTQhS8TinyPMdYy+QDmbW4Iuebb75ms15T1TVKG4iR+/s7+qGl71u6viUGWUliVBTW4IOMWmilZ+OtKKPWSRGM5nRqUST8JKYN2YwD913H9dUVRZGzWq4xLqM5yBRtSqKL/5c3P/NP/+k/kZcVl4uatjnNrP+Ri6sL3r17x2q15ptvvyWFxPbmFqON+C5ZQ1WUdE2LUmDQXF9dcnP7YW6iTGSZo+s6uqGhKAvariGvakJKHA976oV4TY3DyPF05Ob2huiT6Oj/2x95eLjn9fU/kpc13dDTt3uMyxmHYa51EopzofSIH6F/NUqeR+4s9/EoIpE+fl76JL6fQ1L/EWb+y1XBzaH/bKCmOV8x2sCsjCezNuZxC0kpgoKgEMAeCdIQI6u6omtPHI2mcDlaBcIw0p72ZEWG0hlj33DqG/IqZzEsMdaxWi65ezhwODSsV6uZmZ4gTIQQubm5oe8GYUD1vfTrvSf6RPRGcueU0CrhI4zTRDd4rLOM/ZnEm2YOqszgZ3lBWZakBEYbLjYXTPeBzcWGzDm291vu7u6o6wXD2HN5eYlKcHV5Sd8PfPvN7zk1R9abDX4SuZyvv/6G1998ze7hHq0t2+2Wix8uSSlRL4TBny9WFKej0PDGEWcdMQucgrwfWVYQxkly0X5guay4uNyw3x3RxrF9eODU7Lm+eMlxc8/kJ8YQcS5DaYWfRowrHhechHpcdML8nquUPmY4/WJFPT+Q1ffTMZPHeOEcts++rp6oe186vhik//DNBh+23B6Hzy7GWisxNzX2McGO0ZOUw0+TTI8iisZWO5SytG0zW+lYcmsJ7ChdTu2cMHNOkbyoMKWIwx6aDj8F8rzg1LRkmYPg6fqesqoo8go/BYKPjGPD2zdv2B9bfPD4cRIf9Tlv8l6UQhSCTGgNXdPTTQEbIxY1b/8iHGuMFCwiya04HA68fv01m4tLtDUsqprj8Yh1lhQjxmiO+xNd03Jxfcnd3T0//O47UU85Rb7/9htOTcM4Ttzd37HaiHPz6IXcbYzl/fufOe53vHj9+pHscjw+MI0jm81m1n4Sip+zhq7v2B8eMMay3lzMwsQiRR5C4Ni0XF0sWa5WWG04nloym2GAIXiMnZUNlfyblOT6nCeYlNbERxRUnePxWbh9tM/z8Se/4D89fu2JaAKijPJ3Bukfvv+Gfkwc+lv6KXz0vfPosXOiZWnn0Q3JJEWyJaaENYa8EH9OYxVKGUJIDGNgcBPd0HLSGn15SU6Jj56uPWCDAMplVWOzkrdv3xGTFBYus1hrcM7yzfdfcXm5pjs8sN9tefv2HQ+HA10nhhLPtQBQSgoopVBR7v1xtumZhgntDN4rwSytngFwK79sQtxMElSLJf0wcHGVE0m8f/+BzYWohRSlJc8Kfvq3P1NUBe/fZQzTxHG/Z+xbXJaz2ojV5Zu//Eg/DORFQV0XNM2J4CcUScZOgjQqgo8konBQZ3+sEAIheZS2tG1P23XYLAcSWZ5zOuxJZcmhaZiirHJGW5rmhC4d2loYPYpE9P5xJT3L7aj5d45qDuDnAfac+Hz+8nNK3ufw1M8E4ZdS3OfHF4P0+9cv6dqed/dHft62n/RwwViDcQbtLEpHtLYiAz7zN60Vb0yrLcYgRULwjOMk9i7O4KeJEAeWVcVX7qXM5YTAab9DK1HBU9pwPO7QxtEPI5dX1xADmbZ0xxaTV9R5zbu3bzkcDvgQGKcJa+duSXq6uGoO1HNXWXyQkPw3CsaqtSZzDmsdRomZxMXmkourK8qiwA4WP02UVUXbDnz1zVd8+PCBU9PSdh1dO1LklmEaub/fkf+Ys1zUogfa9ixWC4wWc7bMOZzLOOz3KBRZlmO0IYRA9BN5vaDvBFtOKTKOHYVxBBLLxZqH/QPBBx52O7YPO+q6fuTEppSYpp6kLMbItffBEZImy2q6tiOmNO9483sbg2CjzFOcMRBT+KsD6suHesRcPxYj//LxxSC9uljy3etrvvr5A7eHjsE/W76VbI2Fc5j5Pz4XUABJJYy1KA3aaOncJGjHgaHv8HGidJn400cB+VGK3BVMIaBCwmaKCQmuqqpISTH2HZOSfna9XKA1DM2Bolpyd/uBh+OBKSZ67xmbCT8PrZ37emlu1ykFPgQkSZEWICkRFRgjv49zGcaKKdrN+/dY47i6viQGWC1X2CJnuVoyjC1t03C53nBzf08qEsvVkrHvybLE6XRCASFAWZV0bSviY5Pnm+9+oK5rtnc3HLb3fPPdDxxH0TfYXFwwjB1ZkeG9rHJWK9AGbSEFyZu7rmWcJoZ+pKoriryQlS2BtSXDNKJshk2i1NyPI7krMDbDj8O5/Y6sjRrNPF6eEkoZge5U4m/tFEmgPH/4ZXLzrx2/bvkA5Nby4mrN1y8vWBXuox9vjKauKvIyx2gt8zajiDCMo2CjWszYiWnCJ8EdI9JKnSZP05+kkpyZ5uM0zXPZDmeNDJLNXuohRlxmKKqMoRdMtShkaC4pEXjY7x7oup5xmggRunH6GONTPFaxMQkx2vsgY86Pqf18p2sjgTx5Li42VKUogRx2e1BJ2Pb1km++/ZY8k4nKfuhFB7VwNKcGl1lcltO2YkC2394yNEeCD4To0QoW9QK0En3ResnkJ/q+w84yPiTIc9HST34kpYjNhCwtFDrhUmQuoypy9KwGs1gs6PqOrmt5eNjSj7Np8WwrqWfv+mnq5pFowZBldFm4GHEmIp8JzUp9zKb/q85nfz56I34hKPHrofjFIM2Moy5LXl9fcL2pcObp6S5zVGVJmefiGTTDNn70s2MFsyb+LMfjvQyMKYU2Gm2M3LVaUxWlUM/6hqZr0SowxRGShyhEEe8nmqZl6Adub95j56ImxEFWof0DNze3jNNEO/ayhaenrf5sif08rzpfdDnmmfEkQ3s+JozVs1jD3Nlxwt63xrFei1tzXdV8/8Mf6PuBH398w3b7wB//+G8yWxUSL1++5Or6gsmPHI9HXnz1mqKWYu+sZZVlOblzXL14wRQCXSvQVT+0oiWq1WOqopTBjwNFnrFYLsmLAj9OXGw2fP3Va6pFxfG4RxtFJHFze8ObN3/h7bufRMxtTpmUzh7FeGOKqFnMQxzq5XxuBiZ/JHgfz4+UTH7rNPN5FoZ4LM0eb4BfO76s9IxgkptVzdXFkg+7hmPvSUBV5SzrgiK3Ypzlpb0ZSOgECoPRGUoJcF7YTKpkCpzNQMkwmDMWa8SZZLfbkSlYVAU+OlwlL89PA3leMvQDl5fXHJqOaZp42G75L8eW5tuv+P3vv+enn3/m/nCg7UamKPBXio/8nKffKz3lRU+BPNeZMYGKjONEiFHyQ59YLddsNhuGKbC6uGCcJpSW1a4sc77/4QeWqwW3d7cs6orFomZzdfyiSD0AACAASURBVIVzjrbtmPqBr1++oigKimrB259+FNc8J2SaM/U9TCMuy9HKEKYJUuR4PGCtRSUpig4PW5brFSFMs/9RwliDzXJW6wvak0zXLuqK7e0Nwffo6ClcRlRvMEBe/Y7uWGBNxhg7kYefg0duCEtM/gl3+mgO6Zku82eCS/7JL7/xERrwNxxfDFKF5Jl1VXG1qbhcVWCkpbZZ1izqisxZJjxgiVF8e4yxs4S1FCbnoTellJjnKiUCW0rjY0SHRAyRpmtp85y+60EbXsy0tfbUcrm55HZ7gytyrq+vqeqK5WYt7UtjaIeB//wv/x9//uktbdsRw3nFfHZR1VOAPq4Cz+ZrUgKteYRcQpBAd5kBpajrJetZEdrlTlqJxlFVS66uXjL6iZ/+8hN5ljH0vbgdVyX/+A9/oDkcyIsMYyy5cyyWKykKY8Q6IcsorfF+ks5bntP3LQpNnpVkmZuFi+W1Hg87yrycva0Ut3e3vHr1mimMVGVFnpX88MMfePvmR2KE7tSx3e952N3w/Te/J5Ck8DsqFOZZTnquuuMjJ0PrT3PRvy7QPu6mpjMIwKckgF8uIx8fX3Yf0QZSoi4Lri9XXN0fUM6iTcZqVVPkTlTqXMakA0qLjqZ4ARliEkGC3BXSbFMabcQEVyCrwBgmSNIyNNpirGWcJvwsi2icoihzIob2dGIaei42G66vrwk+0LSNkD6M5U///iOx68hItDHAvEWeL5BKc/KuFGcJmPNFTyk97WTz8wSGUVilUYArCoKXXFYHIyx2a0hjhzaa0+FIlmUzL7TAWjidThRVhStE93O5XKKUoihKNuuLx5XcGE3wQiaZxoaQEtZauq4jpUjTDmigGQfJ8/1E1zbs9g8cjwf6diBzYugWGYlpYn3xiof7O6pqQRh7jk2LU4kxBKH/FfVjLijNCwtEtDJP+egMRX1kDZ4+DavfauCrz3z6tK7+1gr7xSCNMxRRZjkXyyWXmyXRDChjWS4rrFWyE2hNYS02y8iyEmXOZhAWq+d+uOKxZ640c68fMAadNEaDs5aicGgFbfQMQ8dqtSIBIUzU9YIsKzm1LVVVcXNzwzQMnPZ7tg87Eesqc5zS3DUtp3HWljpv6erZhXnWGTlv9+eBM6MUKOk8KaVYXWxmYgdsNiuUluAJU2B9dYE2gqF+8/VX7B627B4e0Aq6YYTQ8+L6JWPXC6ElQe5kVzHOcjzuZcjOZpxOJ5qmYbFcE7zYCMUoFMG+FUc8DYxjh7WaU3Nke//AbndCKcP2/o5Xr15xefmCvu/F7S7LiCmiTYEAHYFx8LRtT74owGSEeJpD5Nxdmncefe4kpl90mT6u0xWffOGjZfQzQ808b7v+h4L0HPDGaJZ1xcWiop8SymYUmUMR5AIoQ5ZnFOVCZpeiEKOdcfPKqbHOQQpYLWYFIQUIcjFiEskdow2LaknMPABxNsVNMdAPwp5PUVOWhYxsHB/Q2vH+5gPL1ZLcWVxVgoJV9PQ+MIYzGP3soqVZqvKTkdvHS680z+cdvPfUqxVOK7JcILLMOfowsX+4p+96/Djx8qtvuN9uOR4O/Pzze5arJS9fvMA6y+XVFWWVc3fzjpevvsJaI053c1O767oZWA8YFPnMJEuIaC8p4YyItWVuZuP7ie3DPcM0sFys2D5sGfqeoqx4/+6tcEdjYvtwz+lw4EW6oigs/TRwt71jVX8nkjvHB7SyyI16fufP10zOpD4TYPD4/I9lHHlECB7x1o+e88ug/Lu1oOLjNmioioLNasm+F80mq9VjfpEUmMzOOZeZCdHTYw5otCElL2rOTqAPd34B8+isJT7KriwWS8ZxZIpS3ZfOsjuI6/I0DcQUeLi/xygx4BqD588//oXX15eEvhAO6eipco/vp8eb+mm2+1llqSEFOAMdMUSEkS6LgXVOgmOYyIpcCCdTT4wBH0ZShJv3bymqkoTim6+/4+7mA7vdA4fDARK8ePmSoiwoyoJpmPjw7j3L1QY/jcQY+PDuLWVekRcZWotHqJ7EiYSkyKwlOkucPEaLHaZCMU6e+7sHrBV3vKbZs324IytKuq7j7vaWMi9ox5627UlXinp5wYcPbymcxvz+H1muX9IetvTNAxGFjknWUQUKjVIG686w1PPjWcg+D7CPxCDS43XkFy7MTyvpbx1f1sxPTz8hd5b1smJxOnLqJhkLnsAh1izGiPitteIqLFXiOfmO8staS54X5Jl73IbLohBTqjCilKJtG4pM3qw4iUUPIZFlhtM4opQmy0qaUyscz7LmeGpwSvP7H77l/v4O+2DoJ49X0E8HBj+/jk9vVj17Ij3rSKWUiAHGvqU9HUkxkRcV64sFVVmz3+05HncUVc32/l4MbFcr2lMHKlEvaozNuLq6Zn/YsViW9EPP5HvqukCh6bsTy/UKhbRgU1K07QnvC5zLRFUFLf6iCEFcG2H9n99urTXtqeHUnGSXcY7N5oLDYU82DBRFJZTJacRqy8X6EudyDocjjB1t23DqWnINy+UVhkDTnk3NmOGmGfFIQHzeFv/rA+zj56RPvpE+8/iXx2/wSeeBLBLWOBZVzWa5ZPIHxuBl8jI9Jc3nlSoEaaVZ49Bmduw1YorlMietT2XQVlOVBU7BNBmCnzi0LVZrxhDoxwl1POIWFxR5Qdv2Mz9y5HRscC7j++++E70krWl++I6H7R1FkbOoS6YUWY+em93cNHgOoWhNnjuUMvP4rmypWikcieQ9x+MJpRTOWOIUME4zTj3H44lEpGtaQS/sgHOW9+/f0/c9y2XNerPi/dt3aBV5/9Mbvvn+G/Iso+sGlivhhlZFST/2+GkkzzP6vmHoW65evJobDZ4pjBirCUHI2Cl6bBDSzul4omsHTscTu/0DGmGDjqMnzwpslhOTIoWILoQB1jQnCqPYH49sH+5ZFo6r9RXGJIZxYhxarDGgng/SxfnSfRpkn4nHX3z517f4L3/v6fhyTqr0LA4gWkOLquRqtaIfB3bHjkTEGoPLHJoEyTN5aT0657AmB2ZLHC1qv7mzZEWBQkZ4F3VBrjXjmIlfU3PCaOl2HNsGnxQvN1foEHCZIzWR5tBweXHJ1euX5KXY9ox9z3K1IHpPURWU40hIojTcTZ79qfvogmitcHmOVoqx7wV+UgoD1FbjcsdhHNFGs14uyZxld3PLYrkkhom27YnegzbsHu6xWQYpcdztSMFjjOHliwumYWDoeyGyoDHWgjI0pxOKxHqzEXnKMFLkGX4cGcaB6DtCUXJ1dS0DdylIzjpbNWpjOJ6EUVXkGc1JhMhs5khd5PWrmsVywW63o21PvHj1e7q+Y+x6Ll6+IITI/nAksxsCBpcX0nVShpjOOKgSqt5ju/vzgXS+/c9w81Pq+ay0+mw++tdBWV8G82MgzRQurQyZtawXC5quoxsmep/Ejc1aMWZICcIkF8tmWGdQWLQBa8S81s0KHZmzlHnBsqqonKHrFVNn6boRP01MIdIPIy6LqBAos5wDDfv9gUVdYp1le38vnSCjeHt7Q51nFFVNUomiyJmitBBH72naAX9uQ81F09CPxFnYwijxHci0pipy1hdL/MOJzIohWLVcslyvGMeJGDzD0GKLjK5t2O/37B92VIt67qwJucSPE6v1SuR57u85nfYoDGUh+WeYt1CtNX0/kecrlmuH9yNxGhmVIkQ/w3WGvt+jtCJ3OW03cHPzgcI54qJiGAayzImSnjKk+WfnRYbVa0KQyYYqy8jzGqM999s7VnXF4fTAuszR1qD8NJtszPixOhc/n5bvT0H2VHw+Ro78/XGqytNKfOZPPK3Wf3/HSWlEAXhuiClFVeRcrpY0w0BsOlSKM8YpOCgIG8o6R1kUj7eYMQZnjASCNZR5Tp5Z6sJSugziRO4c4/BE81NKM009hJHMZIzDiFZSYbdDh4qJw/5AGj2kQNtP+Ahd38026DnW5hituN8fudsfZ8Beidxj8OJcohROSRFX5I71Zs3lxZohJIpMJgKKssSHSFRztR0Tp/2e3WGH95797kECqBDSRt/1tF07W+6IKdhxd2B9cUnbNBz2D3z//e+IMZHllnEy9EM/w1GaoDUBKeRiiCJ/g2jOx6S42265v38ghsRysaKqInVdc393y3q9JstzjscDmcvBwd32lqZtuVxtOLZ76rLi55/f8tXVS9RqgTLCM4h+eoaLSgLxHKY7I3nPg+zLoyGfP87/5nOr7qfHF3v3koZoHltlRJw1rBYLLlc1VSFtT+l6CHJjtCT8uRWgX+wYNU+uaRLsWmvcOVgLR144lssFdV2RFwV6ppoJ6yyRm4RBPIdSTDib0w89XdNRViXj2HG3fSCvCv70r3/mdDphjaVc1FxfvuTbr18/XgZtNKu6pMwMmkShFZnRlEXGYlFRLXKME9Kzc4bT4cj9/QPeiwJy33V8eP+Wu7tbtnd3aKUoqpIYI9u7LYfdkcWiRiewVjT216vVXEjC6fhA3zVElTidjmK5HoU7cDjsZEMKEZVEe0tYVjtOzR6Npu97/vLmDW3bUdU11gnp/PLyiqura16+ei21AHA47mmaZiaGB5GDDJGmabm9v2W734PKSMlRlku0nqcXEB6uWGx+Cjn9WpB94UxfPtWv101fDtIUZZuX2kh+ikFR5BkXyxWbRSXkh1m+WvIRYS1pLUC6OE2kGSQ3aKWFwJA82ez8bK2Yvlb1gkVdY2avIm2FaVWXJblKLJcl1hqOpx1aKxaLWmbolaJte3768c/kdcHD4UjX90zTiDOWsiq53Kxwdt44kqQpKAnOzEgRVVUFee7IXUbX9ASfKHJHXRVkVrN72PLh3Q3b7Zb9/p7IiDWaFCOvX79msVjw8tVrhmEgBE9dVyitcM6S5RllVaG1YegHyqpiv99xOhyIEazJyFyONghLyWiW60vKQjgLbduiVSKzRq5fTMSoqeslV5fXxOBFpdmJbKQKnsvLF5xXQT95vPc0zZE8Kwlhwrmc3W5LN7R0w0C1uMDO0uRamdkxxPwVASZB9umpEzJQmcRYTs74yzMFRKLj88eXq3slRZCkI5o0w0rWaJZVTe8jfXxgmILMyxiNyY1Q96JAT8ZolHKPLzBGj58CMY8klSAGlM6wzrKsSlQc8d4DiTzL2KzWFHlFipFNFbm1jhjk/9MK+l7ahilFpnHAugtevrrmrGOUZQ6VFL4fyK1lGCe8D9zdHyFFKq3InKWoSsqyQOvzKib5XN+Jwa+2hmbouLu7Y3t3g/cR5yqKqwXT5DEu43KxAiLN4QJnHY1vcLnDWUe2cJw1OvO8YPATyQe0giIv0aXm/v6W5XIl1oxlTQiRrj0Rg6cqSrRWlGXN9rCXPNpqdrt7nDUsFguMtthci9fTOJFVwj5b1EtuT3f0w0A3jsQUWK8uWFQ1+8ORvuvJjGK9vCIvl4x9NzvBKLQSJetfwESPYMmnVPinJ6SP/8WzuPrc539ndY+yoi0K8wsFtNwhubOsFhXHvsGHXkIwQUxifmWMzHVrLUJjKpy3D5mDOk91nJ3wrLVkqxUK8YsS92RHXZUzxxRWuSW38kal4BmDlzy1rqmqisWq5rDf88MffseP//VPMwYp6nnt7AJy7jJ576VYsoayyKmKHOOkaDm2HdF78sUKoxX73Q7rHO9/fsOPf/4Txop6XZZblosV0+Rpu468yDgc9yzXa7RW+FH85bWGarmirCpZAQk4K95VMQROpwMhBNquYbFYAJHTYcdyJb39GIUqWOQFox+wJiPEM8VOFgNJgyLW5jTtA3c3txy7hmHoudhcCMiuZm6qNnOqqbjb3rF9uKcqv2b0nrJacjrco8M5+BQB/5iu/TKwnmOdzx/pz371M9EJ/Eow8xhyv348cgrnnrZST69Na03hHKt6Qe5kOO4sJBBnmRepCvWMkxqMNmij5Q4LHjOLrovomKXMM4qsoMgyjBFiiXWOGEZiGshMYLVYoLQWm2s/ze54MsqSouLu9p4//OEPlIuaw/FAczqxvb2nazpSjB8xzhJCzM7znDwr5tHlkcPhyO7Ukhc5l1eXKK35cH/L7d0t//pf/8RuL4ymqqjJsoKiKDjtZc5+7DuGQSAnpWRV00ZzPB4Zx3G2vEwU1QLvPYfDgbZriDFQFwXBT4xDL2lACLTNieRH+nEkBM80G6fd39/SNS2Zc1TVAh9luO9+e0ueV6Kjry11WTOOHcZqjDVzri/cCT+7q9zcvGe73/LhwwesKciLBeeOXCKhlUWs3T93WhQWkf8wkAwpGVLSxI9O9ZmTx/MLXdHfAvOFYJCQOXmt7ZxQg0aR2YxVvaAbA/fNcXbgnc3FVHpcRZm3/cwJjKXPBGQlq7QYgMlFzHJLnmXkeYbLC8lpdYKkqIuc6xX8ZA2HWRommw0NvJ8oy4yyKvn+dz8wtC3/9//5f3Hz4R1+GJn8KDfZM67EI2JRVRRFwcPNgW4cUTHQR1hvVihjCUz82x//yE8/veXd+1tslnP94hpjLM3pQFnXMp59OqBR+Kljv+1wmbjCTZOn7wZ2KXF5fT3jyJaxH8RNulrIvJO1lGXF4bAjL0siie32jouLC4ahp2lOWLtm+3DH/uGAQuFsRtc3HA87drs9+qT5oVyw2VyhkhhR2JBJYwVJj7YPWzabDTYmNusL7u7vyMuKbtFwuVnJ2I+SxSTGEY37MslpPpR6vtoqlPp0/XwGWT31VX7z+M2O07k6iynOj55+ukZRWktdZDSDYwx+HvbSuHk1DTFg9VOlbLRU+0YruRgI3BG8J2qFyzKyzLGsa5S1YoMYZAW01nK5XHCxXNJ1PVobrBPYJLOOlISYsd5c8D/8T/8jf/rjv7K9u0OR6EcpciQtlDzbGT3P7cvv13Y93eRZ1zlLl3N1cUHwHX/80xt+/vln/v3HN2z3J6r7e24/3LBersiLAmsdL19/Rdu2KAJlvSBFCYjCFTPtLdGcjlxevxCB31lFb+hbhr7FZQX1YkGWZRR5QRc7cUbRir5rcC5HK8S9r5O8/eJiTYqBMs+5G4JoUxEx5idWiyVNcwIt81sCZUHTtljnUAoyBVeXF4wx8f7tz4SX1ww+zamaSBspjIyPfLp9f5KinmMiffzp04NzxyrN3J2PcNP/QJDqmZ0tQK6Z+ZiSBoSkUFqEBATzdIz99GiocNYnCn4SArSRVdFo/ThWopII2o7TJKmASoJVFgVKO3yQAI8pEuZZ8sopVnXGvq6xLsPlThxOxpzrFy9YrS84Ho/80z/8J/7X/+V/5v/43/83bm5u0GjqQgqjUzfhrCI3Qmbu+g76YRYwS4Dh9999LQVYCBAm9ntxeu5HT9sNHPc7lIL15TVN01JWpXTLnMEYh11pUcZzGRAZh573H24pyhqroe9kNMSPI2NmMdbhihLgUVzNGoMymmkUpTyc+ER1bY8xkuve3d+RFRlt32OshiD6AEZbnDW0s+5+VVaiAqOFBTaNEz5M1GVOWa8Y+4a+7QXWsrls8/o8uRAfoaZ0/vs34+sJQH1WY83H847Txw2BvzlIlVZENHoG1tP59nlqHICS1avOC7opMAZPDBkxeEL0pKDnNXdOgJX80kZrkooM44A1mkEpjIWIIasWmMyLCkqMhNGTCMTYo43l5eUF7+4PtM0JfwosygprM/K84P27v/Ddt79jsV7zj//037Db3vIv/8+/kOWOU9txOkqWkVcOPwlR+3RqxUZHKao8o6orXn/1Aj+NpKEnrwqMtY9zU8Ose7o/HfmHf/pnvB8JcaQqc5Ix9E1L1zaYTCQUhcNgqcqC3cMD33z9Nd4PNI1ooeauxE8T7WEPSmOsYxp6+q7Djz3ERFUtUIj6SjsM5EUuublSTD5QVxWb5YYPt+8Zh5GmObFZr7FGRDe89yyXS9Hst5qxH7HzqHO1qKnyjLFr2e0fyC+qR8Q+zXXF0/uunoGj6hd/n/fyzwad+jXf+y97Of1Gda8xs2/QrOAliP0j8qow2pBpI0K3Y880eFDiROHDxKQimoxp6oiZIQXPlILIRk4BFSNei8vcNE04RPdJ5Y7gHX17ImqIIRFCwqrE9XrJZlnRdq2sRMYRgkxMFmVBVIp+HCmqBReX17x69YK+aRiantwYNnVBXhZErWi7nhCkUZDnGevlkj/84w9s1kviMI9ZF7lwWJWA836K9N3Am3//NzabDWVZ0TQNRVGwfdjispxxHMQvylrGyTNOIuBrtWK/e8C4jGqxFGMvAnlRElVkd3eDzfJZt75Fgcjj+IFFteTuXvir1og4Wdt2IpvTNfg4sqhrYlkwjhPee6wTnNNPHre0LOaU4kP3BpIQp9frJavVBfvo6boO++ISaxyj7+etfu7UPEbe5wLs+ej4p7DUX7et/11BqmbxKaXVI0tIJAPPXvbS3zXGUWY5VVYx+hatLEbJj04JkbwJhnEcIcoMT5hHdyctcFbMClTM546VIcukDeptBlHjVZLmgklcVjmbxYLb7ZEwO9l5H8mygtVqzel4JKWIVor15oLNesN9XdGUDdZoiskTlSIrCxZlIa5vIVDXNdeXa16sa9I44koB3ycFRVGQOcfoxYI8zuPQh4c7wrhm6FqcXUBK9J3M1Wut6bsBkzuMc+TS3mAcJvZ397z+KjEoQ16X5HlJlolZ8Ni3ZLnkun0SyfTMliSl+OntW356+47MWZzN8JPncNxDUrOyn2W1vORh/yDj2MtL2q5jnKTd2bWCJJR5zdQPbLcPWKNxX71muVjJPJPJsFnJMA6kmNA6fLn8fgzFMx3uow88BoJE1S9C+Lc2/N+YFp0JBglZ8jUiUXN+SUlW1pQCzggk5YxY3yil0VixBSeJDujQoZL4Ao3TSNcrYbvbpYAZ2mDnLoc1jmjFctBZxzAgk5TGkGeWy9WCsnQMfiTEiPfS9766uuJ06jmdTlyuNlSLmnq1ZnN1Kd5O00TfdQyTjFhjNEUmmG6RZWRa48eJ3En6EFLEjxPVYoFzFn8M5KXBWBmaE02JCZXEprJvGw6HI4fDifVmw2a9YIwy1Snwm2L0AeecaLpGSWuKQpoJxlnafUdeyQy+zIWJMfAUNDe3t+x2B1ZVxfX3L7jdilja61ev6dqGfhwx1kgB6wNZlmEzx6k5cmpP+GmkjlIET2HEh8B+d0CnyHfffsMwBY5tS5FVaH2YeaTqkQzzuUN9tNV/mnHOnz0TDlF8nC781kL75SDVUqwIz9KQVHqkwqqkH917tTLkzlBmA5k1BKWxzsxz3ZLHSlEiLdEQxfBLk1BZLl6fWhHSRIxWOsZRBvPyfF6tbWLsIgZFjBOb5YIyz+YZckWWO6qqpO87Dvt7UpQVqKqXrDdXbC4fmIaRtmlx2lD4kRjVLOetZYXNc8qiILOiG6qMkGZiN+B9xGYWq5SMYE+SB/phpEMzjEL3iykSZ0Hh3W7H61ev0dqx3e7JtGUYB5pTI9OhQFbkTNNEGAbGYcC6nBR3RD/SNSeKsiDNMunbhx0fPmwx2nLqWo7HI0UhsjxZntN1LVaLJ1SWFShGQgy8fv01t3cfOJ5OTHlOXpZUZUnTJCYvJsCiayBWQutlTb5eYo3Dz+LDRutfAvOPjajPtpD+pkD80rd/Y8ZJqnrU+fXMffj0bEWdFS+UgiorKLKJIapZSYNZ/ULAeaVmcwol6YMIx2omLzmbsxZrIzpMuGSFYaXBuAIbHSpMxJBI0bMoM9Z1zeEkvNaYYBgm/DzNOQwdSitskVMvlqw2lxz3B1kRVMIMon9qnBQCWiWqOicvM6zT6PmNH0NiGO/phwY/eapSRmRWywVZbhm6nmKxwJEz9r0EXJCV0mZz1W1k0NBmGSkmpmwiyywhBIqqJEslWEfbdZS5rKbTKETqLBN5cFfkPPzlDYf9gabtuFgvH3WvsMgEA4aLzYZ+6CjLClML9OQnz6Jecddt0UpQmuXqAqM1+4d76kXNelnTdj0qaZSadQC0IalZZS+ZL0bXp15Pn6IAH5VMf2OK+hs46RyaSkgNIKS9M4E1KhkZQSmUNhgTcM4SgsJYYeOnFFBqJprMxGd75p7OTYIYAuM4kWdBYKfJE52fiSAOk2do78XoNYjqXJ4Zri8uuN2fOByOIsarMmH/KCGDfPfNdzKx6gx1vWSxWj8y9FUSvX8X51Frq8nmitlmOWgxTRgjTEFsH0MIsjqXOUVVkpcFSkF3PFGvFsTo0YPB+8g0TShrwSoRQUNx3O/QWgYJp2litVpTL5aCpxYF4hcfKYqc5nBAacVqvaYsa45ty4ebD4QoHgVKK5q2p+16Li5WGGNouoZEQAGXxYYY4WG3JXx4y2K5Yru9RxvDqT3hHu64urxkGgayvCArS27ebzFaMfoJ9BJlHYwyshKSfwyJz8fYk5/oU5b5pFZy/t4TG+5Lq+/fEKRPE5Tnx09d1LPsy1l0VdRT1MwpDQIgR4F4hE0z9/Fn1Y80b5taa6ZxpLeGfMrIMotGxpxRES02wUIDNJYweWJIFIXlerPCGs3kx/mXDCgNRZHTtg1RSQVc5CVVvaCsa/qhm8eqFXQdOiWMkm6XdSI9Y5ybLb0D4+QZ+o6uG+Z2MBSFSKiLVVBgHA5oo8hysZKMKZHnOX0zcHzYk2XuUZgtxTAP28nvc26S5JmIQZy6E8lLQPS9tDa7aeLNzz9z3B+pioLcyozY2VSjKiqccxhr8CFysdwQ0RxOe5q2xU+Bql7w1auvOZ4O9N1Am0lr99TJuM6iWtD3AV8rdscdr642aG1mzSqF1vljgP0qxPQUHY8fPyY7x5m9/zm7x18/vjwtmiLngSxpkp1X0fmHqyTbvnqSZ0koUoCoA1ErVPIEpUjKzgWYmrsO0tkIITIMgxQSMcxaBVIBGm1ETEsJ+VZpaQYYLVS7i4sl6zLnwVpGHxnGCaMtVb2gaxu6riFM/nGQzWhhaLnMPfJfp3ES3fh5kvXc2gtJnEqa9kTT9ngvkjfFmfBCJExBRH0Ng/KbMgAAEDNJREFU9F03S97IGMo0ThgN0zBCDJRVJWmOMiQSZVlS5BkhSDPj9sMbXF7Sng6UhYijOZeRlOLDhxv+8pe3nE4ty7qC+ebrhwmsYblcYLXl9fVrHvYPKJV49/4dzhryPKPKC3RKVIuau4c76rzi+vJrTu2e/e6BoT3hnCaGAR8nMcOYPA7Jz5ICzKzr8ihb9GmAfS7gfisIf41B9fHxRYKJSACqudfOXLUzP5YH5hkkNY4jQ98zBcHovJ+ISba+wQ+CtyqFMgajFBoNsweU95P8n/OqG9OENgllNIoAKmJVwjz7/5frFd+8fklVlpKXBoGHyqJinAZubm/QVqAaPa/0WZZTFCVKKfJSnO6MYZ52BbTCj57oPd6P+FmefBxkajWGs5CvjGYXRUE180ancWC/2wt6MRd04zhgraU5NbSnlizPsHn+CMafeaZo0Saw1skcvw9kWU6MiTdvfub9+xv6YcA6x/XlJUpBWRUUmcNPA4fTgRAF1hNITSiJq+UKm2UYJ5hz4TIwie3hlofdg8z2R0jec335SlKl3QNNcxJxjLO7bvJyEkicPz4/I4lnzs2PIOV5+//01JAMaj5Jf6eqnlL6MR9VyswVvhRNiQRzW1HFQAyRtu84tSe5UNMgvke9FEU+RcFYtXr8pWIMpBgER/VhTvJljDn6iXmPl+bBrKKhjDDHMRZTL3nx8kpodkpjlYGZQHvc73n/9meUtWgnam5lVZMX5axObVHaYmYb7YTwWyW9EOhNtP892+0Dxgj5pcqltx4f8dARYy0pBoZxfDSL0FYG2pyzaGvxfhIGvU6s12uU1SijBW+dPCpBN9suomTi1jrH3f0tt/dbuq4j+sBuv8f7AaMUq7oiyzOOTYsfJpQy5FlOkZVsVhdYYyjKktGPdH2PnwLff/8D33/3D7RNTwyR3OUUeYXNSlyRE3ykb3tOzYnJj1iTYbQlpacAU78IsDnInj1Hig1Fisyp36enNHxiOof3rx+/jZMmNdO0ZpKJEmnrqLTMyysprGKY6HoZ98VIdWhtZJx6Mbq1s1z5fKedC64xTI83BIg09jQpjFFkUSAvFSMpBISAraU40KCcZb1es15U7HY7fEp0XS8rUBBOpvhIJcI44fKcpA1JKbKyZJpGtDVkuaOPERX1zPYyuCxn6Bq0MewedmijqRcVRlsZxV4sRDrcKBHCSBJYaGk6ZPmTMFs/DiJFlOUsFyvWqzWHwx5jjJCqTwcB8jUslysZnR4GfEjc3N4x9ROLxQKlElM/sD8caNpeHFyGATerMQc/khlD252wLmO5WlPVC7yf6LsTmbFUdcUwigr2enVBe7pn9D139zecTkL+qYqKfpxIaonSIyrOgRTVR9Ehb9yXVrlnH37leV/Obf+KID2Lez1VZvN9MndHQebUk0qC/3Udh0OLdR436x2hRHc9pTiPmcgclJpFsXxMM+lEEVJinAa0DhglEC3Jk3wQK+2ZtKy1FuIuiXK14tX1Fe/efeB4PEKEfhRrxq478eOP/87Xr78CI3NW1jpGM2LIiCmR5ZJvZ9aJ6YNS+BTJrWX0gbvbrbw2HygKJ4x4DVVRECYj4yBDT0yz6drk51koccpzWSY30DBxTEdCiqwvLgh+xooVZJml71uMMdSLJW3TYIzj7v6e29st++OBFIVw0rYd7TAIDzPCoq65uNiw2axRaHaHA4xwXS642FxSlAXNKaMqDc5amtORU3NCpYQxsFlfAonDfoezBpfntOPA/fae775+jdWeKUzPiqa/JrjUF5/0ucr+Sz/vi9s9CPtbCrJH+92nfsEsiipamoGuGzjsjxz2R/puFLePBNY47Ly6xjASop9/7hxwCoIPTJOXPvcYxLfUD8RhIE5nx72AJor8zHzHaOf46vULFosSZw3oRJgG6mVFCJE//fG/ME6erCgI88RAnD3c1YzjJhLaWowTm3DnLAk4HI/8+NPPaKOZvKw+i7rk/2/v3HrjOJY7/uvuue5ySZGUfGhbzjkvQYJ8/+8SIECQOJAs0+Qu9zbT09O3PFTvUpYsOee8RA8sYARiKRLgbO1MTf1vlTGkGKgbw+wcdhgkoXoYy2wt1MPD7iBjTIiM44AdR8ZhZBwHmrqQcGKUK24l2qSURAaTMrg5sNnuxFFPK6bJMdqZ0XrqqqKpK/aHA+NohYySAm72HI9HUIp+2bJYXODmka5f4ONcqJSyhmuaBozh6uY1F8tL6qajaiqOxyPrzRalGuq6Ff0aJ7NbfXaDlkPGQNFEVeiSX2q0QONGy1Hp+nycXjO6Lof83D/UpL8LnTq3Led958mh9+QqMk4zzlrsOGIHiU40pqauJXmZEwM7i88UqoTlQokOjKRMCc4NQtKImRgD0QdZiFetWFJqScpTOfLq1RV3r28wRnaukp1Zocj8+uED290Tpjw8mLpCoYWbKY4Q+BSKJ6nC1A0xKQ7HA5uHLbv9kRgCVWXoOrEIWix7ifjpOk4ZqwotIWh1TVMSWXLOzPNUvJRERu2sZb994nDc4pwTxzwnm4GLi0tCDPgYORwH9ocj1o60xqCVOGb3fcvl5ZK26zCmjBNuKmSTEZUVdrRstmvGYWC7fqBreqwdJNwhgJsnNrsnFLJmOx4PWO94KhHvIYK1E8dxRBtZPVXnRvvjBtO6OjerKpGQZ61+fjYrPs+hSUAXOeT9/lL9CQtKZsWzVycyD590+KeuCzljvRe/+jmQXWAcBi5vJBO+rp5PckpaVlOIqC+UnCUf5MHDGKBuSUmuruQkQWFJQrJ024CXcF1SEBPatuL25hXXq0uO4z3ODdRTWxg8iQ/v36F++BFTV3RtLyZn8yRzsEqg5aRmlYXBZEc+/PKB9WaNczNNrVksFrLP7FqatkZXkulZ1RUqFxVtL4JBUzVopRjsRPQeVSQqVSXSjafHLf1Fy+VlJ5IWBAzRRpM9BJ85HkeeNk+0VY3XnhAji9WSHILIpyPcvf2JwdqSeiKztwSdJVIQAGIYDry6vmG335Fz5jgLqnXQiof1LxhTk1Ngd9gzjRZDJueIVpqn3Zrr5XfUVfusGP6M5fTpLvSLrcRpNXT6V8FzI6sv3/C/TnpGF2DovPc5/3rZJsntPgSPnRzTJJBgDJGx+Nuf1xFZGtTHKHGQfkJlOUFy21cM41gWxxU+iHFDCLHIcT3dagVNh8IVK3BNTpLX9OYv33F3/8B6/cBeaY7HPRfLFX3f8p//8e9oA1eXVyQSVW3wUYuPahbVQMwJQyKkwHG/59cP9wzHsYTvZrquPpuymaYrT+syq6YsiXU+SmBYipGm67CTrIzqupakkLoheEcKgZxagnO4rGibDl1p3OR4/8t77n/bopWRUQHZJy/6Huc9k5NEZjs53rwRyTIZttstMUbevl2wurqkbRei2ZomVsuVeIwmMeZt6pa7W/ApYCfLRdPSmJpkHCEmGq3p+hY/T2LOoRU5BpEuf6HBnh+O1Met8pWOhWfMNPO15/s/DcDNWdSNKINOEVlUluU6skMLPjC5Geu8aJxSYpomrJU/OqVIjB6fExTbSAm1cmglIMGUIgmoTYXWiq6pSUnmsOhngeWMgbpGxQBVXd4gSVPr+57v7+7YbB45HAbu149oFKuLCx7v/4t3P/8Mb9/KliHxkR6nnNQsNuR2HPlw/8Djeif6+E5cq/tGWO2V0XCKT8+yxE8pMlovXlKVBKH5mMQQDVXWYgo3T1RG3AWNNjg307Ydfb/ATiP7w4HfHrbcP6y5vlxhpwk3zYLflw9/zkqg47pisiP7/Za6lqieMM9USoExotrNwoUNweP9TFMZmlrWbUorVstLsZJMicvVFbevbrDOEuzAxeqSumnKnjMVYOU0HX7KJ/39WJg/urp+jOH/4dfPL/1jTVpQbgqOBOoU6Fe+q+QNmPzM0U4450h5LrOY53g4YMeJpilQqEloKrz2KIQArFSmQkR7ISFOegqWiwVunojJkYIvvlJATFA1KFOXv04J+7023Nxc8tcf7tjud+yPW4bjE02zYNG1/Pr+PW3XcHHRoxHihdaaQLFEj3Ji14+PrDc7rJtp6oq2qQrFLtG2Ld4HfIne7pcLMbsocGfShuwDpm3wXmhwfd/J/09yB5knB3XJvCoZpn52SBDvzOPTXj5EWpNiwlQGOzmsnVislvSlwbu2QWth2Dd1Cznz3Zs7MpFKNzKHa+Hl/vw//01O8Pb7nxhnkXbP3omNfIgM04HGVLy6umS0A502rC6uWF68Kh2giFng6E8b7Jks8n9ljfz9BOivX0nL1UWXK5YET+XyZC380hgVbvbYweGmmRzlyuammf1uL16enTjOqcaQjCbGiM8ZKoPRgKnOaIULgfqEm7soySZ+xpgeVP27O0WOwn7SKFQINJXh9vaGf/7r3xit5ed37zge11ysFrgSxmWMFqA3C590mgactWIaMUc+/HKPtZauKaem8ExP/lTOOfrYieOyr4WQ4Vwhhos6IEaxDa8rgwvzOVtpdbliOI4AzJNjsejwfuZoM1XVcDgMxBDoupp5diilqKuKw0E8+efZ0/cdOWWedjtCkG2IhD54BntEo+n6JcEHYoqMdmYYRHy32a1lf0tmjoFh84CbHG3bEGbPMBwJs4N+gY+BnDWmaojhKFGOfP4g/eU6wefP9/3PTc9+fzf7Uv3p7V7lU2QKZC3YgNHlNpYku2m0I0OB8sT0QZCj4Tiw3w8sL0a0WVIbTUxihJWyjA1KKbIWJEqTyTERUjzrsefZk2NEabEzz3Mxq2gjRIXOz/GsKUfqpuH17TX/9MOPWDvysFkzz5Hb22uCd4w2kXwQeLJKRD+TgmeeZ9brJ/b7gzxFtzJOaKWpCowrY4KGjASr1bNYMRaVq4+STq2rDl1VtFpDEsuc5XKJqWvqpsFaix8Grq5WJYGv4rfHLZunHeNgiZUhtA0hxbJZEOfCpqpJKRODRLVfrWTj8P3dW562jzysH7m5vuW3xw90bStOL0Ecqpddz2E40Myi02+bBcfDb+Sk+Mt3d2weH/A+0PdLlFJsNo90veZm9RNaV2QVPl1Aft5gHw2iqrT0p69/1qR/+PXf0aTPNtOCDoUye6iSkWSyiMDsJJ/W4GV9Ysik6JlG2G73vLp+Rde1BGMIJhCMxtQVwlqqn60jk6BKIaUz9htDIOdYsmsyfh7RdY9JGaWzwJkxCMRaPKmq2vD65obR/ojSivvHjYS8Js3sLJOdxekuBpQ2JMw5014rVVxbNItFX1ZkqlitZ7KSnyMJfCt7UUlUcaNlsoGbqhH7HzK3lxfUlexEffSk6MlJ1i0hiefq7Bzv3r9nchIz6X2g8oHZR7TWLJc9dS0UQCWzgGDuWhGB/XFHiJGuFkXu02bHv/3Lv8pDl64kFGNxgVYyRqiTpLuqCUn0VT5nhsOBN9fXLJYddhrZbJ4YXr/hqq0IJ1rmqTc+asZzk33ctOpLbSc9JCNreZfz14V46muG+i/1Ut9C/Qni9FIv9f9fL036Ut98vTTpS33z9dKkL/XN10uTvtQ3Xy9N+lLffP0vgs4ynyDyQog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24" name="AutoShape 18" descr="data:image/png;base64,iVBORw0KGgoAAAANSUhEUgAAAKkAAADnCAYAAABlh3YzAAAABHNCSVQICAgIfAhkiAAAAAlwSFlzAAALEgAACxIB0t1+/AAAADh0RVh0U29mdHdhcmUAbWF0cGxvdGxpYiB2ZXJzaW9uMy4yLjIsIGh0dHA6Ly9tYXRwbG90bGliLm9yZy+WH4yJAAAgAElEQVR4nOy92ZJk2XWm9+3hTD5FZERGRE5VhUJhIjGQ7BZIit0XLVqb6SF0o0eQHkIPJDPJdCGZLnTDHsQWiYlEAyhUVWblGKOHD+ecPeli7ePuERmZIFJtJl7AgTSrqozB/Zx11vrX/69/bZVS4g+vP7z+Ob/0/99v4A+vP7x+1+sPQfqH1z/71x+C9A+vf/avPwTpH17/7F9/CNI/vP7Zv+z7/vJ/+O/+bUpEUoqAAkBp0Mbkf4NEQimNUoaYEpEASqO1RQEJ+d4YIyl5EooEkAJKgVIGhZG/VxGFRin5+hjd5r0opfgv8dqQGUlhQsD6gHee3kViUhRFSQJaF+icgxhBgVGaQCJphTYlPgRigt57lNLUTcH+/pSq0iijiAFSCiSlUCSMViilIWkgkvBoYzDakFLCGIsLHqUUKoExGmstznmMsmgbMLaEpPGhg2RIeJQ2VFVDDIEUPcZWxNADCaUNTT0hRk/XtYDK70kTY0IrRUoJUpTfqzQJRXAOUxjkncs9SSkw5DSFhvzfrFWMq4pJ3bA3nnKvGTEbjxg3I5Q2FEWFsdCHJUE7okpoPcK7mtXKsVp3zK+vWPQt//3/+D/deZPfm0mT8igFWpntf4sQfCDGmN+wfNCY5GuNsqgEMThiiqj8vVprtC7Q+aahDClpYgzE5CT4MZASMQWUUlhTobTJwZX4L0WXJRQqJmyMBB8IMeFDwtoCABcSLnhSlAdMa0UiERUobUkJYkqEGIFEYS2jUU1RGAnQmAD5O/nsw0OmSfKTIF/XlBJaW3wIoBQK0FphjCGEgEKjdZLrhyEEhySMiFJs3nMMHm0sKQZJKkphbYnWhr5rGYKKTYBqeWBTyj9PgVJEH1BGoZR85iFQ05CWEqAMMQW0gdJaaltSVxWTsqIuC6qyRCmD1gZjNCH2BOWJRLQqSKmi6wK987TrNV3wrNerd96v9wapTQmVIqiI1loyQX6jMSS8D8Qkb18l8gXyaKUxykAMhNAD5Gyr0NpidIEGlCIHK6TkgYDKN4MUSUSMthhTbn73/5dgTUmusY5gYyDl99+7iLEWpSAkcD4QQkShUFo+WyBnfWVw0ZOAEAPGFFSNpWkqjEn5lyhSiiSl0SqhhyBIILdevg9SDt60CQiVFFrLZ40RjNYoE9FasnciQtKS4bTF2oLgHFqrXJEcKleyqmzouqVUrxy4KW1/pzxI8gAprYlBHiBtzOa9DvdboSAleUhjRKmENZraSlBOqoa6KGiqGmtLUIqiKEh4XOqkSioNqqHvwDlP1/asXcu6a+lc+8779t4gjTGiSegUJYBUROdgA7nj0UdCCKSUAUGCFD2kgFYGnTQx+J0MIE+pMQVaWXSGCwlDTJGUHKiIUhaSIsYAgDFFvrEqB9zvF6jDlysUKkZ0iIQY8V6ypTGGhML5iI8elb9BKyU5MT9gIQZICh+kDBaFYTxuMFahtCImSGzLvFYIRtqU+YDRUkoBtDb4mLNoSpJFtcGHgFEapSNaW1JSUq3QJAJKaYqikjJPROsiB6gEXFnUhODx3g93E5D3N1Q/UsqQS0l1CB5tdb61kSHzD9ccZXJxiBijqWxBXZaM6ppxUdJUJVVZAgprC5QGH1uSDvIQ6prgLX0f6HrPul3Rese6XeF8/857994gXbWO3gVICROT3DgVNhBA5agcIECIccgZOeN5lEoYZTYQIKW4yYpyQ8o7IUAiQwBlNxAAFNZICWPzO/7pwZpQqJCwMRBDIMaE81EuKOAjuOCJYSjz8juCkmCS7BkFe6eILSzNqKQsLVoLBGCnhEoAaIb8iZI/WlsgobWRoFcZ5alc5lNEJfl+bUCrgpDxecoZzliBTsF7jBGYJOVcEoC1JV23kkDLWXRT5klvl/kQUAa0GnCnyll7c/HQShKJ0lBaQ1OUVGXFpKypy4K6qtDaoI3BWkOMPV65zUOUqOm7uCnzbXCs1yuc7/DhA4M0kmh7x7p1+BDQKWFSQqWQs53eYE6ANECAOJQuSLlh0krdAQGMYLP3QgD/FgTQd0CA9wZnjh2VwKQIIRJiLvPGorUionDeE2KQLCf/z2Veo7TFx0BC4YPHaEtZCRbVRoIvxW1jIll0KPNyy1OS7yOHgWS2lEspaJObxhAxyqCtlPkQowRgyllUWwpbELwXOIIl5CyqlaEqG/p+lT+3YOPtJRoCNOWsq4hRmrxtmY+bL93AFC3NrVJxW+aLgknd0BQFTVVR2BKUprAFEDZlXrJNjesUvfN0XU/rWtZ9S9e3ON+jivBhQWoxaKXwMbLqHG3vCCGiE+iU2EIAcxMChEgIPj/1agev3g0BpLOUDGDeCwGM3NgYgHQDAvyurKpQ6BAxQbJoCImYwBgLucy7EEhRfobRQ5mXh0jYiUQIktGlzNdYqyXII0DMTxmYt5olwdvyYCXJmDfKvN6Uea0MykRpGpOWMr4p8wpbFLlZDRhdEKNULJSmKGog4VyfA0yCJKZ8TTdlXq45SeWmywiWFtSe3/Nw8VT+u4jWispa6qKkyWW+riSjojTGWrQBnzqi8pn9KYmhpO89fS9NUuuHLNoTlMOO3s3e/A6eNGHQgo2UoveBdefonYcYMwSIsMMCvAUBQshBQi5JWwigE8TQE2PItIbgKYEA+g4IMPweKw/DDQggGep2sG6yaASbomDoCL0LFLZEKSnzvQ/5fUizRJJuXn6uxkehnEIUeNCMSqqqRJttmU9JumCtUg5GnR/UCESMHpolLUGfHx55QHV+IKXsK5MwqsRHudFDmdemwBhL8G7TYEnF0VhjKYqKtl2y7eYlW98s8/mOKEUIEVSSB2i4T8RNgkkpbcq81onSGupCsOekbKhLyaJSkTSFtcTk8KnPzZKVZqlNOOdZty1t6Fm1a3rX4WKPqRKmfncovjdIlZK+U6Mw6M0HbZ1n1QkEUDsQIKnwNgSI74YASimMshAjIfYMnCsZA94JAeLbECASM91xNwugkkLHgMrUmfNBsJPWuVkKhOhRSWq8Rso8SqG0dPOgJMtpQ1kZRqNaunlFLvPxHWVemiVtiu1F11pwp2LTLGmtCVHKvDIBo0tilIdaONEA2lAUJcF7IKFVQQz9tlkqRzjXZgpM/khnv/PEss2iKUqFM7nMD5x2GiAIkhAkC6fcLJXURcG4bhjlMl8W224eFfGxI+qYr1+Nc1pwaOdpuzVt39N2a8GhxmNHmsgHZtIYpKyi5MMJ7S4QIAwQoPMbCGASvJMFuAEB8n/egQAmadLvhACKpN6GAPodEEB+zQ4nmrFoCNzBiQ5lPpMzQ5lPEvB+4ESLLSeqb3CiQwDeLvMxY8WhzN/mRDXG5DKfMidqNGBysySsgFLSMTN04abI+DeXeVuhlaLvt6Q9OWO/zYmSs6hHWbW5TwIptsKNfJ00XlqTy3xBXdVMioq6KqnLSu6BsWij8LEjKJ8/d0lMJX0X6HtPu15Js9Su8L4nJIdtFMpqov/ATGos0qzEmGHJEKxbCOCCQIDOeUgRk5Lg1V0WIIfLFgIMQgAbCMANCOBy0A0QYGABzJ0QgHdAAPLPu82JWltsONHe+8xKDGWeTTePMlJu05YTrRtLXZdonW6WeSVlXucyz4ZnDBn3DmV+hxNFYXS+OlECVpmIUaXQepvuWppFawsp80ajUBusarShLBvabrkToGqDQ9/FiQ4Mw/a9Dg2WcKJaiTigVKIwRkj7gRPNZd7aArSisJaUPH7DiRpQNa5Fsmjb0fqOdZubpdCjyohpNDEqYvjATJqSUCBKJ1IMsBOsGoXdgQCd86xah/NhE6wbCKDfhgDhvRDAQIzE2GfKamAB3gcB3A4ESEQiKSaU9+iYNnQTKPQuJ5ohC7lMSz5Wm25eONGAVpqyNIxGjTy8WmUG4u4yv5E+tR0ex1zmb3Ki2gycqJR5rQtiInOiucwrjS1Kos+cqLI3OdGyIYR+g/93y/z7OFFjhRrc5USHMq/ytZXsr6mspSpKRlXDeKfMJxSFLVA64WNH0hlr6wrvrTRLnWfdrVi7nnUnWTRpRzFWJKWIQeNaz7te7w3SwhQZV4E2CqWSQICUKZc7IMD6LQiQEJ1+UK1uQgDv380CmKRJMfwTIQACATLRrUJC+0ByHu9E9hzKvAJ8gH5X+jRZ3lWIvJggJiH8EwlrLc2ooiwtxiiBB/kmSgDeLPMM0qc2bDjRcAcnGiMqaZTOQasKKcPI71cg8qZShOAwxma8naVPU2KMpevW7EqfaSN9xrc50XdIn5t2PkmQ7nKide7iJ2W9KfNCBZr8OW5xomngRIOQ9mEg7Tt8cpgaVGGIQRNcwq23cxq/V5CWRUlV1MLtpYTStyAAtyGA2UCAVYYAKSYMu6rVTRaAtGUBNohpgAC8zQIMF3vLAgwQQJMYOmQvwd47Qhdo247eBZQ2G1Wo9z5r45l0Tzuc6KbMK0IMIjHWW05Uuu0dTvQO6TMScjfP8KmyAi7/E9w5cKIabSJaV4QYSARS0igiylhsUeC9R92QPhU6D5d03UqaoPxgpE1QblmOu6TPtPOQkct8ytLnwIkWRlPb3M1XI5rSbsu8UpkT3ZZ5IW5rXK9wvaftetq+o+2kzHvvUEWQZikpole4tcO7DwzS4ANGK8qiorSVlJ9dCJB2IAAJDdiMV8kQYN053KBabYSAu1mAtyBAepsFuKFa7UCAQWhUypBCIvUe1wov54NAhqKQ7NA5L931cBFucaJCniMNDoqitCJ9mh3ym6H5SRj5xexKn8IeSKC8xYkqkT5D8BtOVGuRgcMOJyoNUUkMQuabjfQpWLMsamIMeO9yTErZjpkHHSachiDdNF1WSy88TDjtNH4yqSUBb4yiKgrqomRU1YyzqlRmTtRaizLgYkdUg/RZEUJB33k652nbZc6ia5zviQMnqqVZ8n3AtT1av5vjfn+5t/mGxYi1lqqoKEx5NwRgCwH0LgRIkXV/EwLoDAF4BwsgEGAXr+5AALULAYbMp9DGbiawQudwqw7vPSE3D9oO+nfmTTPLoLXeaZYsCU3InGhMmRNtSqqqkCy6I32mIQsPnGhuPlAyGCMTTiZDBoXOkEVnTpSkMicq0qePgss20qexaG2IwWH0jvSJztJnRdcNnOiu9GnYlT6V2nKiIjVvpU+IGUO/zYkWxlLbQsp8JdJnU1aYTN/ZgRNl4EQLuC19ZtK+dy0+Okyd0JUmBEXwCbeSClmV747D9wapVoq6KAXw+4ACyqLYgQDcggDhbQjADgRob0IAk+JNFmAnWMNbgyspD67cZAFC5jDVcMn7nn7Vs2p7vJeHwBQWa6TUJ6TDDiEBGq02MYfSJgfKIH0aqsyJap1AqZvSp7pD+rxR5iUUYuZESQmjtVzPkJW6zImG3DhupU+DLUqCd0K2qx3pUxuqaoRz65zVs/S5+Z1b0n6QPoUT9Rvpc8iem26eXU403phwGleD9FlT3OBEAy62pHxtlK5xvabvPV3nWPdr1n1H261xwYHxmJEWZiZofOvxzlMU0JTv7u7fO/Tso4zdFcZgtaEPjuhlAkbrSqZsgifk2UISghuT4J9EQiVhAaKSqcTOebyPlIXBWo0B4mZqyMBGo88QIIU8i5qpmiTqjVIGg5V5VLKE6Dyx8xAStiiw2mA0mMJgjcJHJQPAXoj7FCMhSHCiyVJpyhSZEk503FAUGm0gxEEsHG7q283SMDz8OzlRDFrnsThk5lKhiRvpsxSWIgaMLUgb6dNgiwpI9H2H0F27nKjZaZaGtyqcqLYiKye2nOj206jccHmMUZRWynxT1UzKiiY3SyiNMdI8uthm6TOiVU2MmRPdNEsy6eSCcKLFSKGMxntF6CNu3aNUpC4Vo3ILOX6vIIWUS1+UrGILQowyQY7CWos2huA9LnggSpccBQII9ZSprJzroooEIus+UgRDWchgrHTWIZcmnUublKIYIjHKAIZWGmIiqdwpK3k6gu+JrkOnRFkYyUQ2q0o6oaI0FH2I+AQpRLSKmNzhamVo+w7nJRDruqJuCupayvxWxNmZE92VPlXGjaZky4nGTfesEOkzIXyx0QplhRP1+dpJs5TQWqRP33cbTjQkcQAYbSmLmradc5sTvS19Dg9MzNLnwIkO95bMqpBSnk8IUuatlPlqU+YtTVljjEVlTjQmL9KnThtOtG9T5kRbWt+zbtdS5kOPqSKmNsKJeoVbd4TgqWsYlQmjPhCTGq1EgUkJH33OrLcgQEoURUFVVB8MAdouQ4B0mwWwN/HqAAGGpz9DgJQixIj2iHyrobCGpi4oCk2M0IdE6wPr3uPcEBSSS0JKdN7ReU/vHShNWQ+DzEiZ3xlkvlP6TAFtbnOiObMmNtLn25youBpuSJ9lSdyVPm9xot53G0FkkAbelj53OdE7pM/dHLrLiWop83UhZX5UCA4typKkZNofnXKZHzjRGu+MlPneifTpetp2jfOOpD12pMS24qXMu85hrZT5yiY6/+5M+v7uPunMxQm3F2PARxlnK4yhKgTtbliAUlgAvcMCyEzme1gAJXTQqu3vYAE8apMt8z2IMom0UYmA5D0xzxLIoIjCWsn8AN4n2j6ybl2mneQm6vwGZdpKGgxblownFaNxTVFq2ChL+SKq93Ci6m1OVLHDiYaASrt2kIIQ3IanVGqQa3N5Nlbwb55kEk7U0PdbTlSpXelz2yzd5kS3ZT7bQXY40TvtIPVgBympqkqa1lt2kC0nWuUyv50TXeU50ZB6bJM5Ua/wTso8SJlvCpnPXbt3h+LvKPcQkxG+TiP4Md6EAKUtCSlsJsCtlQ/iveBV4eQkuGIMG+roJgQQhWjdO6wXCGCH0pjx6qA/CwRAZlejBHHsA8kngo+4EKnKElsYAgoRwLZ4sSoKUoqElDJhP9xPQ2UsqtA0o4Ky0hTWgMrZwmhCDtZtFt1yotbIAzsYBrf9/KDFix3Eap2zaL25PiSNynOi1hb4vhfmBEOIrVBwG050Kc2b2rWDDNLnbrO05USNsZlySjvvW26C0sWOHcRQFwVVWezYQXY40V07iI6gDDLhJNLnxg7StvT9WqTPImIas5E+/brHe09VQVMmCp1Y9onObRPR7xmkQ2nQ+WLETfkPMeJjyrhOsqqPAe8DWssH0sYIDRQ9Sqcc5BlfKkPW5DAoNIaoIj4GQhcprKEstrJrzNygGgY3UoQIMXpMSoRhCMNYrJVM7gaZUOkMQRIqKpSyeO+kUYoQkAesrErGTUkzqqhKI1p+llkh01VDVN+wg9ghp6O1uD630qdo6y54KfO37CAbv9ItO4hRZS7zZNfljh1EqQ1XHNPg+pRmaTPhNHCihd5Inxv+dSigO5yoHewgtmRUNzt2kArQGzuIC1s7iDTPNpf5W3aQ4EjKU4wUaEV0GtdJmTcm0ZSKuogCw5xm3X8gJtWqzA+n3OyUDHEDAfQGArgMAaw2G49L8AGjFFVZUhZV1tSlVJoMAW4OrrAZXNlCAEfvd+0rgxAgQZ5iolSawmjp0JWmLAtMYQiA85EIGGswGbbY3KQpkIcqCKY11lKVlrJUNHUpTWFu/LTWKK02hl6ldjnRdFP6fKcdJP+swQ4Sduza3LKD7HKiauBEb9pB1IYTfZ8dJFcgedc5a2eqJ4FSNnOiu9Ln72MHqejbW3aQQfqM/Q4nKtKnX8vg0FDmSYm1g7ZXYlN6x+u9mbSwihCrPGIXcunTpBsQQN0BASwhJVFCAGsMRmu8D/jgthAgvY8FEAjQ9g7vdWYBTCZOIjETVloLKayUxhTyvc4ndIjE4OmjSIwhyPRVSCFznXJDtZaMWZWWuikZjUqskQdHJEK9Q6SmjEdB6VwFbkufQzZLiLKTcaHN3nmRPiUDD955fdsOoiwhdBs8vrGDRHKZT/n952hLt8p8FFhkjM1JJo/fDZxo5oTTxg5icrMkc6I37SDqph1E70ifnaZ3/U07SJftIFakz5S0dPNtj+sdZQl1CaWBlUu0vWHtwnvnSd8bpOK5Ee06BJOJc5EK0w71YjaYc4AAOkOASliBDQSwW7wafc4gAgFk/4SWB/0tCBDxXaS0SSCA1hDiZkCj9zGb+bRQTDGikObKh4yXs8wZlQRBSoqQQGlNUWqapmA0LqlqmZ4fmqCUH4ocBVJaUXlUkU2zYozdcX2SZwvECaq5aQcJsXuLE02ZE7V21w5ibtpB1A4nmmTQO8XIdrnDjvRpdAYgd3CiUr4yVFGbCaemqm+WeaUxtsBspE+f6bpKONF32UFwlCMFRhOcytKnQ+u0yaIuRlqnaV3C+5THGT8kSHUpfGTMto1YEIIMOKAE26QkDYVWovXGfLFj9j4ZbTClEZObDxijKcsSHYzgwhjQGffHGG8IASRxBKgsBPTe44OiNAajBO+6GJHRUyXlOyZCTGgtjVHwCRl19Qjtr7P2DcaWGKuoG0M9ssKJCh0BDAM0Kst9kp0ScTPB39QT1u2KRMwmvVxw1Y4dZOBEzS4nykb61LljHzhR4T4zJ5rtIOv1nDvtIHd088Hf5ESzBLJpllJKmDxAInYQ8SvtzonW2Q6ish0kpB6XepIe7CA1/VrsIO2OHcQNdpA6oTecKLi1IwZPU8OoSGiVWPVS5jvnBberD+zu1UYnrvLT7aW8hgEC+HwV9JYFUGCNIuRuPu1AgJgSzgsGtDZDgCADEnEHAqQ88Jw5/RsQICFdfFkZXBD5VO6TJqBIWmdFDGy+MYqEC5CixWdiuygMtjRUtaFpCsZNQ2HNBr9J52uI+BxRQ0MimFQby2Q8xYce5z06pTy0kuklpXFeVuTs2kG2nKjPDdGuHaQk5jKvtKYa7CAhd/KkHKxpI7MKJ3rLDlJsOVE16Pq5zIv0CWzsIMW77SA220HCUOYHO4ihd8Jvr7MdpOukmx/sIAlN8BrXOnzvNtJnaSOdj7S9pe2libZWVjR9UJBaHQVvJp2Hd/OYGDsQIPicVXdZgLRhAQYIoDYQYGABhD4qrM14dQsBlIGUM6TS0kgNECBFsEYGQcglD63R1shNCrKQwQ7zd4XB2gYXCq7XLTEMM6iKuqmYTOrcLFWgIuQhFWstSWm6foWKEVuWONeilcVYmaOc7u1jy4Kr+TkxgPcdMYow4XAozMYOojD4jfT5th3E2K0dRCkjdhCtWK9bgUE5u4a3pM/dLJrtILc5UYaMKg+zSJ9sXJ932UGMsWirCLElKBE/lKreaQdxGzsIKJulTxdxrWPDiZaRGCPr3M27EDMzAmHgoX/fIB2PG9p1iwp5IQIqQ4AIeWRM6wEC7ARrkuVeA16NWdP3NyCAlL7gAzpDABMEFsQkDYTR5DG1oaOWuQGVZzqL0lCoUmgkBYUWjOydow2D+1PnYQiNUrLEQRuFtTCZ1RwfHgJOJryahsViDikym95DW8P5ufC9dTUBoCoblILxeEZTj/jWd3/I109/S+86Xr18is8msxDFY5+06Nq7K3JU7o63nGiWPmO/4UTLsqFtr/P1vMsO8jYnOlBg2zLPHZzoYAex77WD2GwHucmJ1rg1Mic62EG6rR1ElzucqFe4dU/wnjpzokYllj10vRa7EaLCCS35gUH68Mm3mF+eMr88pe8cPqmclgUCyNMtECCGvKsoDcEqLIBkjfQWBNDaUBiL0SkHZsRkrd1nvHqbBUhJJuhj7q5KW2wydUQ6caPAxYh3CeciSQUchqQU1ajGhkiInuOT+zw4OeDo/hHj0QxbltSzMS+ePt1QZU8+/hbn52949foZWsnQ86PHnzCezKjqmmY05ZPPvsfB/WNCjPyn//h/cX15jsvSqvCYorIktTPhdMsOsuVEFSoH6NYOsjMQ8hYnqm9woqYwb3Giwzj2dkXOrh2kYFTdLPMJGS5ROtGHwQ4inKj3lt65PCcsdpC2HewgPttBsvTZeXzrsEaapdpGep9onWHdi63cZpdBfE8W/Z1BGkPi3sEDRpM9ri5es5hfCvcYkwSKkrInF1jGy2LQhOgzabzDAhC3TsyYCNET0RitqYpCOvgbEMDgg8OHzAJoGeYY8JdWhhginXN0QclAcsjqlNaE0NN5RwAqE7h/fMKjj57w+vXXxOT54z/6AX/8wx9gyoq6rBmPZhw//JhXX/8GF+Hs9AWffvOPMYXhzYvnXF9fsFxc8ad//teMRxO6bsFkeo9mtM/Rg4+5vjrn1YsveW2MSIJ9m7nMAARkvECkx4ETdaHH2K0dRGmNzb761eoqP+hZVRvK/A1OFMmwLttB3pI+s2MpU04xN6m3OdFmxw6iN3aQlrDhREs2dpA+sN5womt634sdpEmowsqcaLaDJAJVJRNOKSXWTtH2CBujZX4jxJCbueLOGPydQTpfXlDahnEz5vjkY8aTfS7PX7FerfBBNmhsIECKQFZI4h0QAJ0HkKNsB8ksgM+6s1G3IIDWlEWJ0XZjMCuKPJQcpDy4iEw0pUTwCmNgNJlCE+i9Z+0DdTNiNB1z9OgBf/Wv/g197LBG89m3v8/jjz/DGHnv3q0pqhF7B8coZXH9SoLJFBzcf4AxFYvrCw6PnmxVMO/EkoJiMp7xwz/7K76Y/gIfAmenryUbelncEIIT/lCBNYXYKPRN6VNrQ1mO6LuVDLQwSJ8gussQoDmL6sF9mrf0Zcbg3dKnKHlbO0hDU1rq90qfAyeqcL0TO4hrsx1kjc8rcm7aQXq8c1Tl29Jn6yQeTC7zg6y7XT/0ewbpdHbAejXn8vqcphozHu9RN2Our864ujyl73pCVKJp/94QYJcFiOJAVXoLAYKX2VUr2cVqTYgy0xliJvML+doQxa9UljX7h4ccHJ5w//qSr1++YDKZ8ul3/4h/8Wc/5rPvfJfxZB+Vd0l1i0sW16+YHj1Eo2mv58wv3jA7PKZbzVlezbl3/IiiKNGm5PD+I5TSuL5DaUO7WkAIVOMZLqx5/NG3M78IX/zmV5yfv8R1Ld4JYR68y2VaOlryuqFhpK4sGlIKArWcNV4AACAASURBVBd2B0hulPlbnKiXOdGbZX5wU3FL+tyuyBE7iGTTqqwEgljB7H3oSGqQPutbdpBB+tzaQYrBDrLhRHvMwInam9KnDwmbRQaRt5PMPYQPVZyKMXavplsvaNcLun7NqJmwf++E0WSPy/NXLOdXOB+z4qRAmQwBJFjfCwHUbQjw9uxqSpHSGnyM2SMPKWevYQGtLsDHDlNXfO97P+R7P/gRylpcgrKuefLJtxnVjWwRUQqSqFFRKU4vXpGU4uVXn3N9vWSxuOLe0Qkff/oZtmm4vjyjXbWUdYNSkbKqefbVF7TLluNHj5nOpihTUI/GGGO5d/SQ75c1vu+xxrBeL1kuLnGdk40dGg4OH7BazKUEtnOI20146/VQ5sOO9Km4S/oMXlS/QRUb7CC7bobBsyV2kCIvvN1plrIdRGU7SEg9XvWZZbC8bQfpsx2kEztIk9CVyXaQzInGwKhRNKUwPe0gfXrPsOd2aJa0tkIxfmh3//rN1+ztHVOP9iirhvVqzmJ1RdFXjJoxxyefsJrOBQIsl2IbTjFDgIKUDOBkQDhDgPAuFmADAbaqlcAAydS9T0IPWU1dVSgle5mKqubRwQlFU/Od7/0R3/jsO3z3R3+BsUUuVVLygmtpFxcb3jBpjS0qPv3OnzK/eMPKeZKxBK1pmhFvXjyjGs0om5rzNy8py4Z6OuPiYs7rszf8/b//D+zfP+Tf/PV/S0gw9h5fN5R1ycH9h/zpX/w3vH75jP/8i79lttrn/Pw1RV0y2z/k6PgRv/jpf6Sua3F66khZNmIHCVn6ZBhqzPzhjTKfOdEUbjVLW689gzYfE7cX3oodxL5tByFs5kRRoHST7SB9toO0GzvIsCLnph1klxOF0iRaJ81S68QKZI3QZ2LXVlLmfXjvFMl7g/Ts7AXL1SX7ew+YTe8xnh5SVmvWqzlX1xfU1YimmVE/HjO/OmN+8YbuTggQQAkG00G2c8RbECAgqpXNq2sGCBCSoveOlDRFaamqivFkSj2ZMd2/x6OPPmbv4JDj+yd847s/ohyNpW0IneA9LwPJV6fPOf36a0iKejRmdnifbr1EKc1yOccAD5484c0rg0ETo+fq9DUPv/EZj7/9HX79jz/BNhV9cHz7u9/nFz/9ezrnef7sKQ9TghCYFgXEgkTg4PARe/vHWAPeOV48f0rbtvzoX/5rPv/l31FVI0bjsVBeyMBM67rcgOdNeDc4USnz7NpBjBYbzJ3SJxnPBoxmxw5SMc52kKqUVY037SC5zN9pB3E7dpAe+x47SFPIzoLWKdo+4Xakz5i2ZV5FgT8fTOaXZU27anndfcFiecG9/QeMxxOmexVdKxCg71uBAPsnjCd7XJ6/ZjG/wLlASAMLoDGmziyAz7xeJRAgyegZqBuzqxYl2+/y/iZjQWlxARwcPWLvYI8//a/+NZ9+/0+oRzNidHLwAQnfLlldXfDiyy+YX19zdHRExPDbL35Dv27pvWN//5DjR4958fwZe/cOGFUlZy+eUVcjnn31ORjLYrHg5auXfO8Hf8L9g2OiDxzfP6YeT/nzP/8r1m3Li5dPMWgW8zmjy3NmsykpJQ4fPKEaTfjmd/4M79YcHj+mrMYYq1nMr5hNZpR1jbWGshyzWl2J0pZ03o4StxNOW8FVSmWQYRf1DunzRrO04/qsqm2z1JQ11hSgZZ/oZhOe3q7IudsOIgtvdZXutIM02Q6iVWLRQ5s5UZUr46bMK4NGQwx5mOcDB0w+/cZnnJ695vLyksX8ina9YDY7ZH/vhLrZE8J5fc1idYXtKsajMUfHHzGeZhZgsXgbAiAQQKmIjpYQ82EF6ubsqlFD7GqUhWayR1WLzn18csK3vvcDDg7vUWidZws0oVvjuo4QHKvlks71uL7n//4Pf4MyBbooUGXF/v4hs7091l3Pw48/ZTyquHh9ynQ25eL0Db/97a/54Z/+mL3xhNOzU37xk//EZDJhdu+QxVdfUDdjXr98hfeOJ9/4Nl/+5ldMJxP2p3u8fqE4uHfAZP8IW5UQE2U55fBojFKKxfKc6b0DxuMRoFgtr3E+sri+JCHYMOVZCRR5U8o/hRPdLhpTO5yozRRfXZaMq5pRUVDv2EFKa0HHPCca8+6BwQ7ibtlBRFlKWuZEk9JEJ2V+sIPUpaKykW7gRN3AiZoNJyplvoAQUBpiVBs79+8dpJWtefLwE2azfU5PX7FYLDk/f81yNWd/75jZ7JDR5ICyXLNazbm6PqcuxzTNhPrRiOv5BfOL17RtdycEiCqvHNcZAsQtBFDakDxUlWU0nVKPRxwcnHD84CEPHj1hdniP/ZOPUIWsP2znV7x8/gXXF1dcXVxyeT3H2oJ6NOLo4SMODk+oxxMwmuXVOS9fvJRm7cXXHJ08YDSa8LNf/Jx+ueDBwycE77hazplfXXGxmKNQ/Pgv/hUAf/fTv0V5w+XlGUkVXFxeotGEXpyzz58/4+DkIUVpsWWN0eLrgsR4tM8P/+wvIXp+/v/8u4wdk/CneWkwm7KeKaU8Y7vLiW5J/q0dZJcTDVn6LK2lsbtzoiKDqo0dZOBEB9dnybvtIEOZB1UYwsYOsiN9ZjtImzlR56URHnqIgRNVaVvms7v8w4J0vVpRliV7oz3GH024uDrj9OwN3brldfcVi+Ul9/YfMBlPme3JooL16ppu3jKqx+zt3Wc0nnF18Zrrq/P3QABZCBZiJeoFYo6zdcP+vUP29w85vH/CR598k+MnDzn66Js0s0OGkzDc6pxuvcSogjevX/Grz3+F0SXTyRRrS87Pz3A+8ek3vsXp6xe8ePoFq3VLCJ7X52f88je/4o/+6Pv84E9+zPnZK87PzrDNmI/vnzCenHKwuObXv/01/8f//r/y7W//gCcPP+Grp19sOl2j4XJ+xfNnX/L48Ud0rmc+n9P3jgdPPoZyW661tkzGewTv2D844cHDx1xcnuH6e6zXC3rXy9E7SYJT5j5lHdA/1Q4S/wl2EPUuTlQ39Ou77CDtW3aQEDIneocdpO23nKge+NzsJjDKQNiW+ZC8UHIfEqTBLWhDgfcNRVlydO+E6WSP07NXXF5esLye07YLZtND9vdPqOsZRdnQruYs13O6vmTcTLh//GQDAVaLa7y/DQEsEYdRgaQMSYnygYLerUkqMppNePzZtzh4+IhqvI8ikvyKq9OXnL98wZtXr+l7z2K5xoXExdUZr89PeXVxyf379/npT/+e/+1/+Z8ZjSdU4zHtekU9qqmqmo+ffIOnX/yWy9MzHj5+zKhuePHl51xP9zk8PkEbRVk2PHpyyItXz+iDY3F1SV1VLFcLUlJcXpxhipKvXz7j/uEJv/yHn3Gwf4/xdEpZ16TkZLSOyGo5pywnjOopZVVx/OAjUpBmsetbmRNNMY8GSr4UrZY8tX9T+tzaQXZPB1F5wultO4jY0e+ygzT5dJC77CC92EHGWzuI7zw+20Hqt+wgkZA50ZQFl5SU4OAYc5kHn0K2tH8gJi10Q8DRd3OCrynKmrIsePzgY2azfd6cvmJxveDi4jWr1Zy9vWP2BghQtcICLM6pyhGjZsyDh59yfX3B1cVr2nVLiGozuGKM6NeFtWhd0MxmzPYOmI7HHBwccnR4AgkWr19wnV5iqgrvI2cvv+bi9JTffvkbri6veHP6ms5F+r5nsV5RFW/45T/8lKKssVXFq7Mz4ps3HN0/5vj+I07uH/Pi2W/xKfGLf/wZl9dz7h8dgY/4cMHV1QWHRw9omjHe9xhtOL5/wnxxRfKKk+MHvHnzgnrcYHrDahGoioJf/eqXfPMb3+Tg2VMUiq5boo1hOtvDFDXOdTTjhn/xl3/Ns6ef49o1b85eYPNy3BATMQwdvYK8vxQEpw4DN7vS52Bf0RrKPEAia8N37SAWtbGDdHfaQdy77CCjhC7NW3aQcZOXO+zaQfI27WFyS/jvzIkyDCzJGxfJ9gO7ex9asTbohhA72rbPWbVi2swYPZlwOT/j9PQNbdvy5s1TlqvLzALMmM62EKCft4zqieDY8ZSrizdcX53T956QZG2kLSpG03uMx1PquubBk484vH/Eet1iRxXRdSz7iOtaQgx8+cVvmV9ds25XvD4748uvvqSsauaXc5arpQyzKMPedMbF2RnWlpw8eMB0OuXp06+4OD/j8vycV69e8cknH/Pg4SNCAmtKnr/8guvrOdoUfNo5mtGI1aJntVzy4sUzPn7yDT7//FeSbVzP6dk5n37yDZ5+/YyIYjbdZ9mtefHyOYvVivsPH9AuTmlGY0bNHucXT7l3/BHt8oru+oLl9SVVUaMSrNayDHczo5CX9G75pSycpIHIH270jh2kKKjLgkk9ypzoYAfhd9pB2tt2kJDtIM0ddpAi20G02EG6bAcZpM+UBRnp7q2UeQ0pN0vWilctxQ9UnOrxGNe2hNBiTIUh4d2SEDqCH1GUJff3j5mMZ5ydv+bi4oLl9TVtu2Q6PWB/74SmmVKUNe3qOkOAglEz4fDo8WYWYLm4po8KW9UEIqPZHp988ilHR8ccHD+mLAvmV+cATPcOiCHw/NmXzKb3iA6urq6IzvPtb34XUxT4kOh6z8XFaxarJcvVkpASX3/1Bb/5/DfcPzykMDIZ1XY9ZV3z9ctXnF9ccnp2ypvT17je0fcd47rh15//iqP7RyyWc/b3DuTixMS4aXj27AtGkynj0ZQvv/qS/ckMU1iePv0tHz3+mMVyRR8CRw8f4rzIgqvrBcura0ajGRdvXnJ2/hofZQVk79aSXVCbc0elZxqs4Nl3tVn5k//csoPcPB2ketsOEt5tB2lv20HS23YQP9hBqpt2kPWuHSSJn1Y40WLLiUaBe9rk/dIDB/whQVrWY6wt6LsO17eQFFY3xAwB/A4EeHTy0RYCzK+5vHizAwHuZwgwYr2aM19cUBUNo2bMyaNPWa6uWfeO45NPqeqa/YM96rphubpCnWqOH31COZqwnF9ydXHO10+/4up6Qdsu+fLpV/zmt1+wWK5YL5ZoayjLSpY9GJklreua6WxKjInT0zPatieUJfsH9/jkswf5NDZp5rzrcD7QtmtUSixW12hr8BFGzZSnz55SVC9RRjMazzhWFmUsvQs8f/GMV19/zV/81/+KV/E1T59/xf7+Hg8ePuGnf/e3nDx+QlHXXLx8Se8Cr58/xbVLHjz8jGdf/p8slldyYp3KyyIwmYbKCyIytht8Slv7ckIMfWzsIHedDnLDDsKO9KlquvWWE12/1w4i+0QHTrTJnOhy1w5ymxPVVjjRPNQdMzNhtMkL1+SfPyhItS5RhaY2BbYocF27mU4fIEDXdoQMASb1lNGTMZfzc05P37Berzl984zlwAJMZkxn9+m7Fev1nMt5x3g05Rvf/D6jyZS+bwkx0pQVe3sHjPb28c4xn59zcXbO9eIahWaxWjO/vuLzL37L5cUFXdvie0/XdZhQEgLUozHNaIKxBX3fcTU/ReuCo5MTtNbU1jCfX/Gsbamamna1pqgqHj3+iLpqmE33MqFuWC7nfPXFb5hOp4zqEQ+ffEzwntlkxmI5Z3FxJdtbyhKKivn1JUf3D9FFQdKGl8+fURQln3z2PS7evOT511/x4NFjdHKUs0NOL15zvZAAFVx5a2hZGQZb+RCUw34ppSBlt21lNKOypimrO+0g9pYdZOBEnTM45+jeZwdJd9tBKiOcaOfMxg5S2FucaC7zAycaogzFSEMVNqsoPyhIVZIuOypPMZSKvhNM6FuMLjEKvFsRfE8ohQU43DsSCHDxmovzc1aLBV37OZPpPe7tndA0E4qypmsXFE2DKeR47FEzZrS3x2g0ZbG44uqrz1EYVsFRVRPatuPZ11+xWqx48foFi8WSq/k1cvqFZjyZslgs6GPAliXnZ29Yr1psYbl/8gCjFddXc4qqBGqq8ZTSWObzK0KILJdL+rbl4PiIJ48/pq4b2k48RvV4TNt1XM7ntO2SuhnRtS1NM6LrzmX9uVJMJmPm19eMRhNWyxVd1/Hm1Uu++em3OHv5jDcvAwcHJ9RVhXPQdi2r5YLpZI/Fci7jj3nAm7zSEWSnqKz7kcmo4fif4Rjy0lpGRcGkqhlVDdOqpqmrG3YQaxX+Bid6yw5ya2347ukg4V12kDwnuu62dhAgb9xOGF1uOdEo1KLSUgHicMhwnpf9oCB9dfqcvekBTdOAycsXaoO1Ba5v6bsOYsLqRvi27hrvK4EARcnDoyfMJvu8OXvF9fyaq4vTDQTYn92nqmcoEvPrKw4PHzHav0ddVaQY2Lt3RFmP6HuHm1/zDz//O169foUpKpbLhdA0CoqqYj5fsO56iJFmNMYUJcrIue17h4dMx2Pa1ZrL6zmrdSsPXhRMBHlQJZPcq7ZntBZuUOdmBG0oqwavDG3vWbY9XR+x1SVFWXNxccZoPKMsK5bzK/ZnU1JSXM/nzK8uAPjJT/4W59akmPjxj/+S1XTC3sE9yqZmb3+f8XhEjIHr5VzUJtSm9DOcL6XsZmGxQol8bEoqWzCuaiZVxawZMa5Emx9VjUzbK5UX3m450d3TQZzztF1H63ZPB3E37CDhDjuIVYlF5kTvsoMMS483nCiKkIK8l8ybmkGJ+tAgPT1/znJ1xf7siNl0n7LM5Hsh5/aYosS1AgEUFjtAgHVPcAIBxvWE5vGYq9k5p6evWa3WnJ1+zXJxSVk0zGb7TGYHKBXpVte41YK2X2PqEft7R/R+Tdu37N27h4uBi6s5PiXW7ZrxdIopa1EsjBDaZVWzt3fA9XxOXY9or1f84xf/yMV8TvAyo9qHQF2WHB7uU48q1usW5xey6pzE+cUFWhnquuD40ZNMoBd0qWe1XFDYgqYuqKsGozWT6YTe9azXa+qm4fp6TjOe4PqOX//mV0xGE2b39rm4uOTB48e4kLi6vOT+gxPCuqepR+zN7rFet6K6JXE56Kjkgw0bZDYLwgJoRVmUNIXInbNmwqSuJEDrhlFVUtoCq0vhWlXA7ZwOsrGDdG7Dia5dT9ut8GFX+lQbO4hrdzhRG+lCJu1v2UEGd6rRFsIOJxr9Zs2nWIiGHVmR91X893f39YjOtbw8/UqCde+IyXiKNZagNMVQRvqCPkMArUuMVni/IoQOn1mAg9l9JqMZZxdvuLg4BzSzewc8OH5E8D2L+SVFVTPZP2CveUTMSxaqZsShsUwm+4zH+xTPvyakRDOeSBmxBZ995ztYU7K4nnM9v+bpl5/z8vnXzK+WrFvhS9GKelRDUkysyIGoRF2PaMZTVssVVstWPakcmov5FdODQyaTKcvVNSePPmbdrelWsnpxfnWOVvDk0Tc4PX/NqxcvODo6oXOOw3tH/Oxnf4dzjrPzC4qypLAlP/rhv8S7lsPjE+ZXF/hujTaG+fUVq/U1Gp3J+7woY1hMMcyTKlnfUxQV46pmWtdMRxPJoHXFpGyoqlKGx3cOj3Aq3+0ka352TwfZ5UQ3c6KjhCrthhMV6TNQ79hB2v62HWR7irVInwql5N/lhEHycJG0TtsdrhGjPtA+ooCqqokhcL28ZNUu2Jsesj87pKlvQgBTFLgu49VdCNBfi0/f1xRlyYOjxxwcPGA6OSAGh29X2KKgKLOFIZPYicT5+ZlcwK4jKYMyipOHD9k/PCQmGXCoypKz01NevXzOi+dfcnW14OJiTtt5Oi92lulohCksZdMwmc4wJBaLOSnAer3m6P59JuMRbddBjNR1SVXVPH7yEYvlNV3b0YynFEXBd773fX71Dz/j5PghJycPuLw8w/cd3/nmdzh/85K9+w/onSeGnvnlHJTFVobnL17yoz/5M2wh0uhqeUUzmRB8z89/8u958+al7P5kJctdE7LEIQ8/y678HKDGMGtGzJoxs1HDbDxm2kzEklxUWGO2G1gG8x2RpA0JS0iFlPl8Osi6b7eng4S7Tge5yw4SaZ29ZQdJGzuI1gb8jvQZPbYwN8s8abOJZadV/P2ClCTrbLTW1HWD956zy5d5wOSI2eQeVVURk5wep7Uc59J3Lb5vAUNpGnzs6do5wTfYsiIqxdX8FNd3TJoxtii5ODvn9OyM4wcPOTx6QO8cy9WKECIuwageEWOkb69p12uul0tWqxWX8zkvX35Nu17hfWC16mSgJSTG0wkxJHwIlHWDTpE3r16JxQUgym78drVitjfj8cefkFJiMh0zHk+4d3hEM92jXy/RGuZXlxzeu8/R8UPariX5wP2D+zz/8jco37E3mpFzFz/52U959vIF42bM/mRCWxYYawlRyuBs7wBjA6/O5kwne6TjxJvT5zLtNBzSkATnDZbmwljKwjCrRxxO9pg2NdPRiEkzpq5qmrLJZwNIF+18ICCrhRLDoRWe4BO9U7T926eDBJU5UZ0nnLq37SAuDK7PW3aQ3TnRnTIv6+qHoyPlpGfIZV5CXGDOhwRp73qsLdBRnkZrZTFC33e8evPVBq9OxzOsrQhKM5wz6YuSvl3jdyFAWOO7AKZkNJ4wHk8JIdA6h9dwcO+EmDTt2lGPxli14np1xfnVFWdnPycm2a8kp9k55leXnF+cs5xf03uPMQUhRFbrFgxURYEuFJ2Tr12t18SUsn6dhRYj5XW1WuK9ZzKbUlYll/MzzHPNdCZdt9Z7EBPee6bTPdJown/+5c/Z37vHYrmkMJd437E8X3Nw/4gHJw8Yjcb8u7/5G37wg+9xcnLCvb0Zz59+yYNHJ+zfP8YWitFkD7eaM784oyxrEkoYhZTH9WR5CsYYRmXJ3mjCvfGUvfGI6WjEKDdKVVVR2hpUwidFCqATeCfDx56Iix6fHKuuZbXuuV70rPqO1eZ0kB57ww6ScG3/lh1k/S47SNraQeRg4tuc6OAuGM6HlZOrE8MR7R8QpFfXV4yaEWUpJUT2tqYNBFgsr1i3C5aTQ/Zn9xk1DXk6mVJLQG8gQEjU9YR6PEXZkroZ46Nn/94Bs/1DRuMJl6evefXqBYvVXJ5QW6GVpdQ109GU69VCjoRRmt5FFksZcNFW0y46Vqs5Xd8SCIwnE5HbANd1oBVN0xCCGN30/8vZm/5odlxpfr+Iuy/vnvtSWQuLVFGUKLVEbe1uTM8HG8YY9hjzn9qAYWNsYNDo6Za61a0RJYqbirVkLbm+693vjQh/iJtZVFui3JUEmB9IZCaLJ0+c85xnEdKadMURaRzjux5NUzIcHjAYjFBaURQ50vMYjmbMr86Jw4jADxkMxsxXS67m14RxTJqOEI5LNJjgAq9fveDy+oo4CPhP/+l/JQ5DtLbjC1rzg5/8lChO7KUltFKWvMyt7qrr7FQq3sQoOo5LEsWMopRxmjBJByRRRBzFxGFAGAR4juU8aG7ysLrbe1SnbaBGoxs6U1OUFXnpsy4bu83X1jZcuPqPyEG6/x9ykK/zRK0c5OuYqHNz+uxjjm66qMVHBUo13Mpk/q1FaoMOWvuUhDG+51n9u7IapDCK6NqO+eqcvFwzHm4zGkwI/MB6KAl5OwK0TQNGsZif44QxUZpyfPdd4ijBjwOaXqcepwPapqOsM5brqz57yMMJImIgigZUbUtVzwmjCOl6NHVDWbV4UYxE4noejuuQZxlVUeH22p6mbVFdh2ranlRsbgML3MBHdRaf1EYz3d4jbiry9ZLQD6iqyv6hCsHl9TnDdMSdk7sEnoMvPIbTCelozOnpc169vsDoFi9JeO+9R3z1+Eu0UgRhxHS2zWgwpFjPkcLgBB7paIbqWooy44Z935OecF1BFMdM4wGTwYBhEjKMR3aDDwPCMMJz+26mbDgEWKO0rpeM121LXte0pkPrmqopKJqWrCipqpq6a8HVhLGd+9U3ykEkVf/My3+Fif6BHORrmChC9AmKov9nfQBaHybxpmDfokg912re87KgaRrbScIIz7UhtKg3I0DbNFxcnZIXKybDbdL0D0cAP0hsgXg+w8kOo9GMMlsipSQeDpFexGBmaJQCKmKd0NQ1rvRouto+x23HOl/TKEUSpQzHW7RKs1rO8aIEpQ1VYfPe82x1yyCSgOlahNaopqUua3zfwQ8DhCNxfBfXcwjDCCkEky1LWD659y5nZ6egBcb1mJ+fYYxgNJ7gOg7bu3uMhxPWqyuGwzHnF2f86le/5O9//ku2Z1N+9NOf8MlvPub165d897vfJ8tXnF+8ZrWYM5mOCOMEISRNleN5/u24IvoQDN/zSMOQYZwwTUcM04RhkjJIU8IgJAg8m0onbjxirdy77VrarqVpG4qqJi9rirpCiRpDTdNWVG1H0VQUVY2Rijh0cH0bNKFaGwL29XSQN3IQQdVaL4FvkoNoRG/T/kcw0V4RjDF9jqp4e9194EV0srVOIrpjnWcETUMcRfhB+AcjgB8EaKXtHb7KGRZTxqMt4ii2Yi1dEQ1HDN2Itqm5PHtGNJghpc+l7vADH2k8qrxkuZpTFCVV09I0a/K6Rvo+qm0JwphAuFRlxnK5JC9yHM8njgfUTUthKl6/ekFZVAgpqIqCrmmp6wprIOYgblKamw5hDKprqYUgSVI2+YrV8prRcITjCHb3Dik2a+7ff8jf/93/zWJ5zQeH32Nra8bO7g6b+RVRGLBZr3n54jm+HzCbTTm5e4coCPnqyRPiOCaMQlrVEEYRdVngyplNAwR2d4+t8UUfSiaE6QkiEeM4ZpymjAcxw2RImqYkcYLvuTiuZUkpbVOdtbKOyZ0StK2maDrKurEYaFOjZY3jKJS2SSt1U1HWBfHAw+v1VnXdUeU1qlF4riTydZ8OYk+fZds74f2xZ17962f+BhNVf4iJCguxKd1yY0XJ2xJMPEfiSJt+16nGbsJtTdO1RE1DFEW9y8jNCCBuR4DF+oKiXDMabjEYjBkMJphOc3ZxSlmVOEFA1NrfwrCMCMKAorC6d9cNKOol8/WKoirY3jkgDGLWmyVV1VC3OcvFAmMsluuH9nsWeU62yXB6S8WmaW9jINu2w3GMddXD4qNZkbFcL9ndM+tH5wAAIABJREFU28fzPJquZej5Fuz2A3SnuX/vHR5/9Rmr1RVxOqAuSv7xF/+Fdx++z3CQ8N/+5Zc8ffJ76rxiuLVNpzT//m/+HcPRmKYp+fHPfsZwPGFzfUld1Tx855DNcs4qtIUxmk4pVguEsK7VWhtizz7lgyRlnFh0YJgMSZKENE7wAq8nLVuysO4aVKfplDUsbpqWqlHkVU1R1mzKiqqpcPwSjwalO7oO6rbGCEMQB0RhiEFTZh1daYsqCDShq1BGULXCOuH9STkI/x85yM0I8vXT5433lTE27kj2dETztnxSY0AKjd97Mzk3XVV15FVB0zZEYdTPRf1Wpwyu6+C6MU3bcDV/Rd1klOWArlNkZYZxQpIgwnED6rqibmqc0u/dOiRd1xKECVMvZsex9pLrzZKm6wiCAGUM6XCMEA5lWZDnGW2ruLq6YD23hBNLmKjp2pau6/B8D91ZMq/jeTiu5PD4iHWeU7U1+0d3mG1v4/kew/GM0A+5vDzD9x3ee+/bdE2N0bC4Pmd3a8bl5Tl/97f/hbZtWKxWvD495bvTLf763/8NxwdH/Of/6//g/v2HjAYpo61t1osFSZKSJDHL+TWhA9vb+1y9fMx6eUUaT8g2azCGNIwZRBGjJGE8GJLGKUkyJI4j/DDCcayq1hjsCKUMTaesmVhdU9Y1mzwnKwqyqiQrS5quwqPGmArdNWjtoExLGHmkaYDrScqioy5rDAbX0US+xnc1WedStQ51ayPd/1AO4vxJOYi1ANK3lMM3mCi3cek2z7W3FXirIgWMsY6arrRBD1K6SNncjgCbPKNpaqIoJvDtkyF6yCrwQ5JowHho2UydqgjjAcaxySRFmTMcHuAFPmVZUbeG5Sbn4uKMVinCOMQIwXA4ZnfvCCld5teXdF2H67hkeYnnBVRFxXKxYH49Z71YkGUFRVn2P4OP73n2hu04NjIyCBCey3g6Y+/oGK0MebZhd/+YMArINiuqIiOKEq4uL/EdSVU3dGXO6ekz6qKgbTtcVzAeTHjwzru88/A9Do6POd7b4/L8nDiM+cUvfs6Pf/ozVsVzlIB0MGRxccEw8a0fKS2O9EjSIWW5xMMeT8ZxwiAZMIxjhsmAOE6JYzuDOrKX3hlD1zUW82w661tfN5R1Q15U5GVJXhRkVUFe5rQ0BKLGEfUtYdp1PNI0JAgDpOtSFSVGS4TocN2OwNUo4dJ2Hk0n+rOs+FdyEPdPy0G+xnD6OiaqdO+iKJwevjJ8PSn631Sk9iQnrTdGb4vjOeKPjAANTdcRBjVxaM+grpQ4SFRbM78+pzMQpCm7sz3CIGJdVlRtS9k0OL5PlufMVwvqusG4bj8TSpLhhDBKMAYW82srDqsbBIKmzDl7dcrZxaWliXWaoqgwGNJ0QNs2RIHNGDUGXM8niiQIgysc4jglGsR0WqPWFlLbP/ou6/Uc03WsVnN8R1CkCZPZFqHvcXl+xmdnF4BhVRVcXVzwk5/+NSf3Tjg+PuKXv/wnPv30My6vLpmMJnz5xRek4wkffPsDLl+dcrGa4x3s4zouYRQTRjF5tkQaSKMBSegzTBLSOGQ4GBBHMVEU4geh3ZSxBdK1HU2n+s+aumkp66bvnBlZWbApM/K6pmxrNDVCVIROR2cMBhsilqYRrged0lRljTEaN5C4QUsnNF3fRU2ncXoLzZskASmdPy0HUZbBJXp/f9tRPQwarRQS0Wu5bBs139BK/8xZVEDvcWmjAW8S3qw/kyOjPxgBiqqkaS0K4Hs+RrUIxyVORwzSMaEXMr+6sNJmL0YLq4dwpEsUJuxFA5QRPQBs/2M61TKfXzK/uqRRisCPcHA5ffGE5XJOW7ds8orr+QrZU8KiMCCNEzodWLc+6VA3lYVCpKFrFboqKMqc/ZMThoMRQjpk+ZpW1bZbOA7VKmfeo43T6ZSurfnFP/4DCJc8WzIcjjg5OWZvd5ujvUN++/HHfPLJbylrjet5PP79l3hhzP/8v3yPOPAp8jWe65LnJZvVAikUu/v7eI5kazKjLSsGiX3qo9DioFEcWZ6qsdwnmzCtaRtFrRqaVtPWHXlVsSlLsiJnUxTkZUHeVFRNTdPVCNFglCUrK2HjJX1f4Aeu1SG1lnwjHY30WoTT0SiPsnDpKhs6fLPcCPqjisEGSwgrB/lDTPRrp89++7eYaAtY82UQt//uWxepFDdd9MabSHytWM3tCOBIF+d2BFBsigLf66wWKkhRynB9dY6QAjdKSdIx0nWI/Ag/8NlkG+qupdPGWnlrS8Hr2pY8zyxeawxd03L65Ann5+cUVUVVdxRlSbYpMMrg+B5haOUSnufjORFt1ysKPNd6kSYxGMFwNGQwHDEeTxnPZhgkg/EUVItRimyzRgt48eI5vuvzy3/8B6IoYbK1hePaYNzJeMKdo2OePP6Sn//D36McyeHxPdq64ee/+Dmvzi547+F9yvWKK90SRrG1xtANbdsipSSKU4ogIHQlURwwGY6IgtBGtgcBnudxE2SmO4UCOq2pupa205RlTVW3bIqSPM/JypysqijqkrKpaLsWpVtcpwOsL4DB+qN6voN0JdJxaOrKLkGhgxO0aCHpWp+mthIPZQHOflmzRGyDtmkuxtqJ3/oB9HwD+Dom6txios4f2Fb2Iphv8NH9M7d7+wVNf8YSt1/SFqvuRwDXEUgZ2nlVtQghiZIEz5HUVY7pCdNb2wekowng0HYtWguCIMboAqMUVbGhamryuiLbrOmMYjiY4LoBm9WazWbDcp2RlfZqorVdGHQv9Oq6Dq09a+viSNIoIAyH2OiZAb4f4rguVV3gBj6j6QylFdPJlu2k6zXL5dWtj3/oBWTS4/MvPqesCgZpzNZ0myhOCAOfrqr4x1/8kicvX/D+tx+hK83j33/Jf/37f6AsKrZ3t9naPWC9WZHlS3zf5+jgGN1WVmyntzBC4IUBaZLiKEUUxARBQBD4BMFNGopEKyu+64yibTvqRlHVFWXVkJclmzxjU5YUZWnZ9XWJ6jpLuzN2ZjTahv0IKa3vv+sgPQchbJKI8A3SbxEYus6jrXocFPoXVKJ7pEj386bBbvTSubFKMrdn0BtKniMthe8GE7WJgPT3fn3bTd+uk7rWmAANjpDWDqv/6vYve0KzqcV2BJBSWuaO7nCcgNFkBy+MmO0cEMUJ19fnLDYbO3S7HmWVs1hds1ovUUaSFWuUgeFwwjBIWF5dcD2f4wURNvPI5m/6nrWKHLo+oetZ6UmnkNqg25bWsVePKAxpmpK6rllvNkRRQBgNMBi8vlOtVwu6puPi8gzXszPs+fkZX335eW+yZTg6Oub1q1MWiw2Bb3OPvvjyMVGasn90hzQds96suF6teXVxTdM0HBwfMRwNubh8jR+EpElCla+ZjSdcXJwxm4xwopRR+i5StaxfnBL0mjHfD25tdYwxtEbb7NSuswZidUteVhRFyabIyEu7ydc9o6lpa+vxqjXSkWhhI4Kk7+H6Hm0JjivwHAF9Mp4T1AjZgnFRtYtu7cgnhbG/KLxZmISQt7CRrVvHEmGM+dqy1GfJ9ibCfA0TNb3RhSU8W2+rtypSpWyblo6dK0T/w2lMPwLor40ANrDAEdbwIfRD4ii2FAMpWa+XfPb5x7y+vEBIF8/z0VpZL9I4tTgqEsf1Ea5LVVW8fPWCsijRBuo8R3W2iyilaXWDK+2sFkUxvudTFhldf5d3hdUcjWczOtVSbNaIPMd1PTzfw/Qx6I7jcHlxRtPWuI5PXeY8fXmKlAEGK06bzmaotmU4GFuOwXLOv/z6Y5J0gNNTDK/ncxaLOS/PLpjOptw9ucPWeEieZdRVzXRrl8iTeJ7D/t4e0gHXDdFNjTfaZrh3D0f3v2RV1W/C8va8qbSh7VRvZNuwLnKyorSbfF1SVBVNU1M3tXXLvrFXlPY4IITACyOi2EV6Pq12cFzRB4kphFvjCg3GRTceXWvnRW5SXDD2oiTpn2krb7kJmrjJR0X3p2V9I3uxdEOtbee1jix9ozOmf+bNN2H5fw6CkrckDYtvaYzSNqrmj4wAIHEdmwLXdh1ZWSKkx/VqxWI5B9cliJJe32JwPSszEUJQNzWN0jhBSFVmtF2L6wUEoUNdVzTFhq6zJz+llPUgUjnGGKIwIkktqlCVJabrcP0QgSBbL4nixJoyuG7vadTi+x5ZvmLa2UwAv+1Pr0oznm5xdXHB3Tt38MOUzz//lC8uzvjOBx/StS1107B/eIjnemzv7XF1dU1ZFSzmS2bb23z0gx9w8foFl5cXtHXNnZM7fO/97yBUw2QyIh2lON4+URCyeP2crThF+iGD+9/DlCua86eITluISWE3aiFpFRRFTVZZHHSTZ2yqqjcWe5OMbK011e0TfCM1CWOXIHFBhsiytYkvnkPT5WgKhDDoxkXVnvU/7UkfEjt/GssHsTGb5s0YQN/xrb267D1RHbThluEk+hoy/WN8syzZmHTDN2D5f2YmFRaCMr15gxSyTwNRcBu+Sj/1GjDaCrq6hjY3tMoOynmWIVyX/YNDptuHuI5L2ymKMqMoC4qiJAhTHOmwml+xWFzZ2682qK6jaW0X6VpFXlSs1tYlOfTCPtxWYjpFFFj/zaaq8KIQ17VMeyGtDGK2u8+98YymLqibBj+IODt7zmAwIYkT7h4d8/jpY5bzNXmxwWhN9vI1ZxcXbE+30cawWK+5e/8hF1cXXJ1f8nd/+3dkZcX29oSdnW0O93b5x1/8A2kcs7WzzWxiE06effUpj975FluzGZPJFoNkYK896RDahrbK8MZ7yEFEgEKt5zSLeZ/47FE3NXmZsy4KC9IXFeuipKotZtt2NtNT99Y8zk1TMTZ20g884oFPlIRUlURIhes5CLejytf2Eqd8dO2hezdOm0xo5SYIB3GzgRu4NVXrC1T2Wau6J1nrGxsgfTOf3lD6+m0eg+ktLPtv9nZF2tQNrtf7Mhl5a376x0YA0CijaVVLWTVsigotJFIY3CBmNJniBQme7zMYjOja9nauFZ61Bq/rGj+MmGzvW/Vp29F2rWXxZIK6XuN4kiiOKfMSVddIz6fpGhphE6GltKl4risYjifEoyFJFNG2Gul5pIMh6f4d8nKD53o4nsur01OePP6Cx78POTm+w2azZjya0GkN0mWw3lBWPYvIGD755BPysmB+vSSvKh48uEcUhZRlyce/+Q1KGYLQJwkCTg6P2J5MePnyK8q2tuhDHLNuCnbuPkK6DnQN0vN7AwiJGB4j/QF6k9EVFZ3qqJUmL2uyImOd52R5TlEXVjTXtbfQjvUtlUgj+gIVOBI8VxL4AVIENG1rURRVoqqWbFVC56IqF6PkLUNMG5uDZfrnWN8+y/bllI5nl7L+OHCTDmOvom+MK25qW6sOY/oo+L5TC2EVXG8d21h1Na7u8BwP13P7eaIfeoVt34Kb+63sOZASp1OkoxGe61NVJa7rMRgMOT65z3S6Tdk01GVDnGjcMCWFPtHZ5s+3qqOpqv5KpaiqGqOuybOCqrbQTeD7SGP9N7WmZ3vbB8pzHLRSVKXV1Deui+P65Js1m82aIAiJ45TJdBu/D2KQroMGTl+ccnVxgeeFPH/xgqZtcR2XOE25OLvk6ekLgiDEGBhPR3z7O+9zfXXN6elzZpMpoe8xm8zwAwdtFEY3bI2GnBz8jHfeucfO8R28ICaczKwTCQ7CC5C9m7OthgrpJ0Q7h8h4QLZcoJYrNvmaoirZlCV5mdknvm14E595kxBtbjug6eMZXdfC7m0HVdVSdyWqdyJpctC1j+5cG3mOgttIHn07Hwt6g4r++xitb+dW+/lmADA9QC96/PMGEQKD+oNlSSOQwv0G8cify3EyglYrlNF4StmUZdeSmr8+AgSBD1pRNBVG+kzHe+TZmsXimlp3HNy5x+HRXVzXIy8KLFShkI6D73ioPvChKDY0XUtVlrSNncfyorRspyynKivqpkEKhzhObOBB1xDGCV7g2y20PwTUVUVdlVxf1PhRSBCGGGOIB1M8z+f84jXr9YqqyslWGysVFrBarZlubfP5Z5+xXBdssg2Hhwe2MIVgOEg5u7jm0aP3SKKY1XJFkeeEcUI6GFIUOUZrDvaPuXt0wNZkxN7ervUNzNdI4bC5fEU820XoFuFGuMkIIxuLLyJBeCAc/OkJ/tQQbi1oH/+W9tVz6q6jrHKqpqRuarRROEL0BJUegell0AKFxAbwSinQ6N57S9HojrZW1HmHqkJM5/Q6P40U2J0DC9LbLqr6MGB7fdS9/l86/Zbfe1LdPvO3P8cNIgRviM2mD0Wxe4wUvP1Z9JZWJaE2LV2j+mL1bkcAY6ypwjrPqbv+N619Rac63CDg5PAhh4d3qJvCwhyepig31ukiSFhvFihtKIsKjSDP18yvr6nrhizbUBY1baus11BZsSkKHARb40mf7qyJwpD9O/dxPRvPHcUpSikW8zOqskY6Ln4UM93ax3P9HiO0MhghoCwq1nnOV0+eksQJ18sVZ5dX5HlJFMfsbm9xeHzMerPhs9/9jsFwRFU2LOd2ZhykKQ9O7rLsL2Pb4wHv3bvLg6N93nn3fQajBOlHnH7xWz79l3+iqQvuvtMymG3hexqjWksgFoCxM6gV3lkbHC/ZYv+d75FlGdlnv6PtauqmssC4I3Edi3tq3YH6esqL6LFuK5STCFqjMI4tJd04dKXEdP0lSdjF50b0BwZX9pFGRiN5A0PdFpsQVtXae6pKKazM5gb36V86o43VMtFio9z7QN3+6+m3haBiz6VVmkb1zGlpLC1MKTvPuQ5GdWyyjE1e0TYNSRgySGPwXLb273J0/MBemkLLgBeOS9JMyfKczWaFEC6b9YIs25AXGXmWW1+nogIEdd0yXy7tTd7YTqkFZKsFaZJaFYDqyFdX7B3dZTgZ4odW8793cEjTNHYE8D26RrFer5hfX3JxfsbV9ZWli0mJUZrQc8nzjLxs8H1L2QsDn7wsePrVV3z62RcEUUScxFxdX1DXNQA7WzNCz8V0HeNhysHuFvePj/A8gVYVr59dECYDnCDixak12r26uCRfrdh/+C3Wrz4jGQwJBkOcaASmQxjVS5rt+dCLxzz48Kd4UUj7Ly35kxWe5xIFEaB7413eQEK9/FkI5xbeMQa0a6w5hAFqiehA3gL05va1vrm7Y27Ci/sFCUDIPrBW9ox7oDd/uIHSJY49qpsbXZPB6L7Qe7+Lm4Vbf+Nj/2cvTuA7lunSdAqlbEx2i0Z1NU4raeuasqjoyoogcJltTRhPt/DTIePpPkopTGe3dFwPIR3WxYbNZsUmy6jrjsurc4qi6GGtHsySxkIrbY3ve7iBPQ9KJEJrYt969Pu+5SYulguCJGIwHt4O93Ec96C4ZLG4ZLlcojq4vLzk8uoKISRlXVGVFWVe0HQNJ3dPiOKU9XLB7373GQZJVbd89fgZWVkznE2Zz+d0bUMYhmitCIMI6cC9kzvcOzlhf2dGW+cMki2iJOXq4pzt3QP0esHD+++iEGw2a5CCzdUlwgjKzQqEg1u3eIMxpinBDcC1MePoliCe8uA7f4XSkGcrMIayqa03k2Pv8Ur1cJCwXfQm0EtrRd21aMceO+gcVI3tgP0zbBd2qxQV0Dty3xxvbHEarRDm5mSuetK1LVj7umtb9fomM/QGIfqaPZDWX8ttssiL+IZC/eaLUz9vCKMJXQdlDHVnoxq1USgtMKbDd0DGPmEaM9vZ4/DoHl7gc359SaMMnuNTVGV/5YmQnkenO6rGQkGDwZAgjNHGiubCIKBTI6qqYmwEbc8JbZoW37VuxVEQYFprABsPRwzHUwaTIV7gE0QJWrU0bUvX2s9V0yCE5PXrp1xeXlFXNcPxBL3Z8OL0BUiXjz76AcfHx5w+f8rZ2TldpxmNIp4/O2W9yQjDkCrb0LYtaTrA8xziaMD21jbT2ZhhFPCzH/+ENPQQRlOVOafPnrB3cMTvv/gdW1u7LLMrRtMpgzQkDAJePP2KyA9JR0Pq6pw8z3AdSTIaYdDWdE0K3DDCH+0jJdx9+AEOiuvzM7788rfUWiB9n65Y9ynNxi5Tt5chTdMahFaYStJVAlVrTGv6TmkhINlDR5ibJ930y1JPWsYuUxoFxsb6yB6OukHMb0gjb273YEH/m0LsFylxM5PSz6xvud2bG3Mp0yeCYEeAurMyZE+6pEmCO3JwgpDp1jYPHrzLbPuQssyRQUSel5SlvRoVTYVxwAjNeLRFEKSsV9e4jmXFr1YrpPHwPA9lDGGcUpYlTdNYGpkG3/NwhaCuSjzPI0qGJIMRYRIxnuwwGA2JkhSJoCwzNps1XdeyXq65PD9nuVxRFDkIh+VqwWK5RGM4PNhHYPi7//q3ljDdjwnX19c0TWsT43zLiE+SlDiKGI4S9vf2CAOPxHN4eOcu6+tLRBzgBAE723v4QUBeZixWa3wvZJVn3H30AZvFguXVFV4QcHb2kqMgwPEURZ6hGmvLaLoO07QEcYLre+QXjwnjEVJrHnznZ8y2n7G4Puf0xTNEZ7dt6XhgFH3AM2CzsFo0sjUYJelKMLVFATAGxY2jtOmfYNnLPcTt4nRjMgG6B+37YtY3IWcWsrITg/VKNTcjA5ZbavHR/kP09dXDVt/08Y1Fmmc5QRjgee5tqzbaFmsSJRzuH3Gwv08Yp4TJiCRNGc9mDEdT6roiWix49uwxl5fXGDdg9/AEz3epypL1eknT5sRJiit9VJbjuRHSiWyWep6xyTKyIqcsKoqysmJA3yNyrHRiNJnS1jVVmeH5LpeXL6nqNbPZLp4fsl4vWcznXF9e8OL5MxbrNVlhmflFllHXFdkmZzgcUpYbfvObK9LhiOViTVVWtK3C6F5KEXrEccBsawtHwmA44Fvf+oCt8RC6koOdHT799Nf2siUM9+/cQyKJgoDJzg7vfudDnv/+c4SG099/jjGGdZazfrXk3Xce4vsudV1xcHyXxdVronhAvl6xyXPyTUYU94z8flkUXkyYDhFC0HXWRMLpbSEd501osJ1NNcJRqM7F1A660taE1wDCxq9bXobtvD3n6s3JEpebCHQjFDYhRoN64ylqTS3sb4bFV+3g2W8Rb4oTeuRB9pfL/qT6tp20KK0eO/ADgjDAcey9N0lTjo5POD48wY9SayMeR0jHnj29MMSLBgjhsVmtQLpo17Fs8qqkqQt2dvZwcLmeX3O9uKYqK7u95huKvKCqGqrex6msGvKioGlaZJriDaz/e9PVNG1t8TatSc0Y1/d5+fIZ2hiWywWLy0uur65RCoqqwnE88k3O1ZXtkF3XUZRV/4cpWK9zi8v20d5BEOAGLqPRiMloxJ3jI1zPJY5idrem7M4mSF0zv7xgtrOHKwXTyYQwGZBVBVs7O4wmY+R6jdLCZgxscvZ3tsmLDX/xw5+gdIPSkrooqcIcz/XwAp+9u+/w5W9/RbFeUWZLHn74Q4S5SWRu8QOP7f0Dnr88tXMeN3xfx1LtsFxP6UukZ1nxXWNQrcLGwVt8VRjHTvvC0jAtvNQ7odzinHb5wdEYOhxjML0mS+D2Hdj+BI7skQbeLHGinz0xN7ir/bvq6X83NJV/c5Fa6pvuiR0tYRgwHAzZ391nf2sLx5EsN0s6rfA9jzgeMjKCpu1IBtaWezSZoiSssjVFkeMIwc7WHsII5stFfx6tWa5XFFVpZRCNLRxtJFpIsrJASMl0a8rhwSE72zsWE1QdumupqwojLNOmKiowirapKDZrijInHo7YbDZEYUJWFKyztYVGDDSNVTU6jqRpam6sYoSUhFHAweER29sztOp4cP8BD+6/y2YzZ3V9idQ14yTBcweMRxM2yys+/+xT7hzcQWnFYDDk8vw12WbDZGcb6TrcvXePqsio6oZBMmR1dcXy+oJ0NMOgyaqCbH7NdHufbLOhXK+o64rk4JBis0JsDKqtmZ7YGPSTuw95/fIZr85eYTqbRuoKi5AaDNoxyMAgHAepHFTd2QJEIdAIY480yDeL/U1Ymemff4O0HVy2liWlNQgXxZtZUmqL5RthMD3z6ebDmgDfxIZbyMp2eHu9NFiHlrcqUnt40LS9nlspxSBNCIKAFpflYk2jDb4fUtY1WbVgnVcMJ0O2VEcYRriuax1PVldUdYHvxywX12RZzuVyznKxYL3KrP1gWVG3DVXT0CmNQrG1tcNwNKJTHfv7h9w5vofvuz1pwVAWOZvNBqPaW92PMJq2j5oZz3ZsnE+RYXBYr5eoTtHUDVXPSXXQtE3XWxBKPN9jd2+Xd997j5PjE+q6xBjN0cE+vic52N5ldf6Se3fu8uLp53iux3//P/5Hrq/OuLi6ojGGr373G+7fe8jZ61M++O734EIjlbJoB4LxYMx8fsn/8+tfo43i/Yfv8c677+FEMa82z3j96gUX56/Z2TtEVyWDyYR8taTarNne36e4vMCLE6ZH7/HRzwS//pe/58WzrzDazoaW3GwwjkL2bnqqkpjO9KQhDeKmMN50uv4c35+8sT1PGJRUGFEhhOpv+gJHuegb4wdhbmxU0dpg71bmtsPezrTGqorp01OkEAhX4Pl/ugy/sUhdz6XrFEZZHC4OPOJkxKpqOX38GMeLmYynVHVGVRcEQUgTG5LRBCN9tJC4vrXUieMhRW2oy4J8s2K53rDYrJlfXlEUNZu8pG01Sne0qkVIhzgdMJ2OGQxH+EFMkiTEiTWnQGCNFBy7eZZlTt3VtKqlKXKQkiAeYASkwwk724d8+fhzsk2B0pq6bm9Z46qf6VzPJUoS3n33Iffv3+Nw74ggDOw2qxUP7z+gzjc8ffIFbV3y8OQE2azZPjhG6Zrp9i5/9Tf/A8+f/J4wivnii0/48MO/4P573+ZX//Rz7t+/Z7Oenj6lUTlPz16zzNY8+ta3ka7HerPh4ulT0nTA/OoKV0jL0h8k1FWN63qks20WqzUj6dB1DazmzPaO+f4P/pLRcMSrF8+Zz6+QjlXm2ScaAAAgAElEQVSDGrfDIJEqpKvegPDm1qnJvdVOCWG74c3DjbDMJmUajKhAWOaJlBLV2WPOzUKEuTGpNP2Tbr+mFNYE4uaiZH3+bU6VQOK4EjcAP3jL5953Ja4jaLv+VOaGPLtakL2+BOmws71Pe0tm9VFGEMUD6rahqGtcz7oxB4GP7/l0bU3VlORNizJglBWQ1Z1NcHZciMOEZDiyHNEowvN8RuMZW1u7FrjXrXWGU5aj6Po+fqQJogilOuaLS6quYTTepuvs7IXWvD57ybMnT+m6jjwvUerNKH9zQXFcl4fv3Ofk+IjhIKGqMjzPJU1Cdnf3mKQJr5cXfPfRIx7df4AwiqPDu0ymM4TSRLHHzmzKV48VT54+4Wj/kMO9AzZX59w52MOTDh//6pfcu/cuL1+dsru9w707J4yGQ379336FEwSMhgOCIOHTzz4m8V3aqsT1AyazbTxHMpxNeP3qjHKzYedwHz8IwAmZHtxjfPCAk1e/55Nf/YKnzx5TV4XtUl6CzjSmM7fLCo5AGgeB1YDpniEv+qLqaSBoWrSo0KaxSjftAB5SeXQ9dHTDmnD6Z9x8bVUy5g00dZM4bXr2vuc5+KFE+grPe2sIyv4IviNYFS2ny2vWzRmdgfFkQtV0RGHAbDIjTQaoCrJXpxRdRRANcExnPeXLnPVmTdPZYXo8GLLoNFmR4wUekyjECyKSdEQQxjiuS2cgiVOCMMX3XEI/wvEdhLEnwzxbobsWKay7c9dUGGHYmu0xGE6o64bl/JpNlpNvcp6dvmCxzCiKqi/QN0UqpMQPfB49+hYffvd7JIOEna19Xr96xqvXTwkdh9STlFct79x/QCAMyXBI29Rk2Yaua/C8gGdffclgssVPfvBjnn7xOWEUcTlfII0iCFzqtiXLCy4vzzBG8+DdR8wvznn+/DlF3ZCkA7787BOSOGZnOsaVPk+eP8V1HIaTMXlW8Pnnn/Lq/JyH9+4yGA0pioJssWI4nRDtHLJ790PcIKJRJc1ZTkeNo1zauuq3aoPnyJ4UfTMv0m/XvQNzz4HQRqFo0abpN3oXKWOE8TGei/B0r9yQvb8B2FlU96ULStxclW7wUTv8ug74IfixxvUknnzLTuoYK/q6WmV88uKKs3WBH7hszybMvG2CKAUU89UChc2Nd12Xg6O7uJ5L02lUlrPJ1zSdIvJDxsmQq+tzNvmGJIqYTWek6RTHD6maiqZTuH5M6Hn9bd6K7bq2ttHjwhCFMW3b0jRNb3Ht4bq+JQa3Nao3gZCOT9es2WQ5TdvdLkQWxbHPz2A8Ih2kHB8d853vfMBoMGBra4enT78gCCL2dvcZJTFVVXD/YJeri1c8ffKEu3fuMBgOcL2A6/mCVZ6j2pb6yVM++ujHRFHMIE3RQrNarzkYHNI0mu2tHfwoYjAccXV+zuL8jNVqyfsP38Wohk1R2mOGNpTFmvlmhTGC1XyBcDyenl3w8OQE3wsoNyWTgz0csCRvx0c4PtP99/jwRwXqV9YwQ1cGXwQYp0PhIBAEjo8RLq2yPF37ofpNW6JEh1IN2jQIYXBcl8CPCb3EkpexFDt7jhV0jUtdtVSNxrTKnsKNQCjrWN1ZBrS97UuFFxjiVBIPfDzXpW3e0vqxrRuuNxn//OScZ9cbXM/FC32iOGV3a4fpZERZZri+TVn2gpjd3R3SdMh8MSeKAtIgpK1q2jKjrQrWq5Z1VpCmA+IkwvVjS+rtWoTjo5qSam2NzBzXxfN9K3+IwPNc2tb61hutcT0f09mLlOkdNLqupShza9mzzri4vGCd5XRti1J2+TPaasYHw5Qf/vjHjNIYYWwvaZuKFy+ecO/OO+imYJDE/OD7f4EqN3hSMp9fcXF5RTycoY3ivUffwXgep8+ec/7qlPv330GpjocP32V7Z49XZ69pFcyvr5lNZzx5/pQf/eDHtKrjd59+SlkUPHv+jEWWMxkNGQ5GzFcLNlnGh3/xA2pju8xoPOWrZ8/44NG3MbrFT1KqusRzQ+oyZ3l9xTSZ4KgO4XjsHX/AT+IBzx9/zBe//jUZCuM4SCmQfSCEQtIUhR1Gb8git2OrQsiOwLd+BZ4XEgUDbmPLjUA4LtIJKKsSTUcgXYRsaaQ17DVag+qsXxgK6UmkY6GsMHJI0oA09ZCOT/62JrrLLOPjp695sSoZTxL2d3cYTUYcH+xycueQ6XCC1oqqbijaBikkURDz8vVzBumYg2gP1TVs1nO6pqJpLcteOtZmMYimCNfvFY4NdVmyWq+4vrig6Vp2Dw64d+8h49GMKI5wXXtpWq2WaGHwfEu/q6sSpRVBEIFxaOtr1sslz1+csliuybLSKizr5javczAe8NFHH/HRRz+lLjY8ffolO1vb/PAvfshvf/PPBC7Mr+bsTwdM05jWlyznV+wdHlF3ivOLc46OT0AIJuOJDW9IYq7OX7NpKoIoZp1t2N0/4MXTx7x4dYoQkt29g/5/qmC9XvDk2XPGozFfPn7M3cMD8vwr7pycsLOzzWqxpGkVT188p207kijg+OCAtq1oNJR1xXJxTTIcsbhc4i3njLcm0HUIL2Zr51uk6Q7zs3M2q8/AQOD7gEZLQ1OV/fJ4c58XlmEvNK7vEDgOrmfD2xw3snhov6lvzY7B87i+PiOMIpq2RAmNF3r4oU/bWrvzprVaMt93bESk0bguJLHLIHGJgpC6lej2LVlQv3t2zumy5N6dI77/4SMO93as91MQcHJwxGg0pCgLaiXIq5Lziws2mzWz6TZCCrq2odHSarZlSFmXlFVFayBIxiAlZb5ik+WsVksWlxdkWcGmyBhNt0jSoc2epEOg8bwIx/FwekZ429S0bWljqLWFTaq6QCtDWzcWF3WtpXlV1r32RhAPEj783of88Ac/Il9fIozmP/yH/8jR7g5dXfHowX3Gg5TV3pR333ufbL0kWy0RjqWYTcZTWq0J/IBWG9bLJVGacr24ZrI1Y73JeefR+2wW15w+e8pkNOKdB+9QFRX33nvExctnvHrxgp3dQ4xwmC+XjEZDq1fSGs+PeHz6DNf1OD17jW46jvZ3CYYjiqJEa8VoPOLw8IhwMKDM1wRRzOryDAfFcO8Owg3BdATxmI/+6n/Cd31ePv09yrQ4boiF5BWtxLqNSI3venieANnhRy5emIIxxFEKOEjHx+Dg+zHHx++w2FwThSkXFy/JkLgudEoxSKe0jWa9WuF6AiENUvZUEwFx7JCmIXGUIKVPW1dUVft2Rfr4asPe8R7/7i9/xF985wOmowlaNThSMptM8VyH7ek2xkh+9+XvePXqmb2lxymj8QDVtSAdXOmxyS9ptcaPI8bJhKbpWC4vybOM5WrNarWkKAvCNGX/5D47u3vEcWRZ9EkCQNZ7jjrSo2tbqtLq9YMggsZmz2ebFXWZo7SiaRqWyzV5VljsznEYjUc8ev8R9++ekGcL0B0//NFP2JvO2CwvGAyHnLz/CF0W7G5vkUQR2fKaRmuOT04Yb23R1jX7ZQmOgwOkwxHX19dcX19TrNekgyGvfv8F+8cnDIcDXNfn9csXhHFKtpwjpMdwMGBre+dWvlyWOffeeQfVdPz2498wGg5YrZb89V//tT2U+A5fPXuKlpAmMc15yauXL/CjkOPjY0DZSJwgBuFgVINw7PY+3LrLBz/6G9q24Ori3M6aN8ujsdLmIAzxfAe3z1gIo5ggTRhPdshXGY4bMNs6pmkNs619pCeQbkhR59RVCRquFmdI1yEZjMnzFYmJMLLtUVj74biSJA0JowThhLSNoSwUbfOn6/CbrR+TiG+/e59vP7zH0c4WcRBRNQ1KK5TqrP2g0BR5xma9tPmjvbNzksSM0oS2zlFdS5QMSMcejhexuDrj5csXFHnBer0mz0vcMGT36C5xOiIIXMLQSjzCwEN1LVVVYozpg6pKyjynU6q3IXSAmvV6wWo5p84Klss5l5fX1HWL4zr4rksUR3z00Y94+OAu49GI3e0d7t+7zzAKefbVF+xtb7M3m5D4HtIb8vrsFVdXlxwe3yGOIhwHdNPgBwFhFKOM4dWLU+s2Z2znCHf36bQmne7gxQkGj7KuEK7L9t4+0nVotaZpKn7z619xcvKAOLKs/qzI+N/+8//ObDCgNYLJZMrJ8QlRHJJnBc7L15RFweHhIW3TEochk/GYrqnRyrC8vsCLBywuzhmMRqQ7Bzh+jBAOk92HvP/9v+TL3/6CV6+eAwJHKsJQEEYebuCA1Hiux3B4hDGKrb27pIMJVywYj3bAcUkHIftHD1gvr/BkQjrUBF7CaHhFFI2JhyOariSOI66uX9EpO8MK4VoHPunieSFdJ6lKTdtqysJaVr5VkR7vbXPnaJ84jC37fr3C8yM832WxXuK5GY7jWoc5x7HZm4MZ09mUndkOkSu43KwxSOLBAK0Mq/k55+evWM7nXM/nbFYbojQliWIGoxFad2SbHEdKptMtXNel65nrVgVgl6ausxcmISV1lbFeLynzgmKTU1cNoR8TRQVl3WCqhul0i8OjfX76kx/z/rvv0dYFR/sH6Krkk4//mWfPnzL62X9Hpw2O6xF4HoPBACkcnnzxJQ8ffQuEw6vnz5jt7RGmI/LViul0xsX5a4LQHhuMEEy3dxlvTfnqiy8Yzma4aA4PjoiSlKosEUqhcRmPxuzu7ZLXNV989gnrvOSj73+Py8tLVvNzBsmAx7//gigMbDcyluF++uIVXVtzfHSH68sL3F7fdXbxGieISJKEfL0hGdfgCHATBILdk+/huB55+X+ynC8JEp/Yk/iBxHFcpOsx2bpDkk7JspwkPsLzY3b2tkiHY4pNRpoOKUvrZri1e2zjNpMJd+59l66r0abhav6a508+IcpjqmKBViBct28yHlIKlDJ0bUOeNTSNxsZUvkWRjkdjtBJcXF7y4mVOGP2/nL3Hk2XrdWe3jvfnnutv2nJZ9r16DgAJgSDZhtFkiKEOdvRUA/1VmmmmCEWHzLRbatGAJACiiefrvbLp82Zeb4+3GpwEmlQ0OagaZkTeyMjaec737f3bazl02wPKIiHPUmRZQlUNLMek3W7xQBaRNJt2y0NXFfK0djopmkG8XrFYzlgs5swmUza+jyBKNLvd24U+SIItkqLWFGm1ppsgmEhSTTuJo6AeACQxoqwgCBCGIdv1kvV6wWK2YLNeUyKSZBmGYaEnCYIg0+t3+LN/+2fsdtssxlc8PHpCnsS8/PbXDPbu8uDoIXf29xGqkvl4hGWYpFGC2fCogIuzUyRNp9froxsWXqdH4PuMhxfkWY4uy3zyyWeYzTaqojIeXmFZLkePnzC/viSOU4I45uTNa4o8J0lTNEVhtVyQZCmu45JEEZIk8+mnn3F8/I48y9gGAf3+DsvFjIePjkiT/BY+WzG6vkZ3LRzHpem6HB7eZ7B7AKpEmdeC2zqoXFv2REmhvfOYpx9vWM7GjEcnQFaTRkQJ027T23lEkYMgelxfDjm8c0T/4C6X5ycEqy3np2c8fPKMTn+AKMposvpblFEd9MlI84x2Z5848kkinyLLQaxxPjXPXyTPBeIoIwyTOlb4vkW6WK958+4t08kEyzZot+vUUJGmiJKIaVo0GzqO3UDXLYyGRyXItJttZFWmSOuFK38+YbVcM55OmcynaLrJntckSTPmsylpliBINR3DklVMw8AyTKAkTUKEqrzdJq1fF7Kskpc5fuATBT7LxRR/s2Wz2RClKVUJSZqSlyWmafHo4T7/6l/9Ec8fP2azGNHZ2SVcT8nSlEbD4/HjRwx6fRAgq0BUdfI8w7N3EVUVy3ZQVQXNctksFyRJgiBUOI7D6CJBkiQuLs5wvBadnV1KRAy7luu++uYrLMel0fCI0hRBlhGLgh//5PdQJIlXL7/j3r0H5FlKFPrIqkGz2eSDx0+IopA0jZlORnT7fZbLFaEf0Go2SdIURZKwLAfHdlgslhyfvqHR7SEmBWarW1/axdtVaerDpqRY3Hn0UwZ7Exqey3R8iSBJyLqOYQwoc5U8rxheXtUuJllleHXFr37+c4Lthg+ff0KapVyeHHN49LBuAxYlaRYjCLW6vde5iyxICFWBpTdYLkeYlkOS1sewMIxI4oQoyOqBwq2P9L2K9PRiyGgyYbffZ7ffwfdDbqT6jNGwbdrtNoJUcWTep9sdICwV0rxA1zRUCTbhltVixmq5ZrFekucJ+zv7tDp9An/N2fkJslAhaWptCNFNLMtEUxSqIqWk7p0JCES3pr3fEN2yPCOJQnx/W3M6SxAlmaIM621SyyYvcgaDXf70T/6U+4eHdNseO20bygpJEMjjGFG7y97d++iahqQZ5GmM0+wgSBKUJYvJCMOyKfOELInYLBfcefCQ67ev61WY9Yb+3j6GB4pc70Vt53M0VaaiDlNoqkYSheimyQ9+8COWqyVZXIdpBt026+2a+WjE7t4+V5cX3FxeYJomWRJTiSLD6yFlVbFY1yaUYj5H0zQqQebtm1c8vP8Qp+Ew6A6QVYNoNUX1t3VUT5LJs/pcrhguVZGBIKLZPe48/gO6e1OSJGC1CAjWAW/efMlsMqHRbNHt9Tk5flc/qEY3yJKAv13z+uV3lEmMKNTocaECy2kQBFsMqyYPdjr3sewucbSmLArSLOLq8g1x/IokWpJEC/Ikr/enVJmies8zqR8kxGmO44asNj7LxZIkSRAFOLp/D8O0MS0Xr9mtt/0EoZ6mOC5FtCFLQoq8RFEUWo0mnmNhGA55nrJdzm8nQzFJXuI0VZQygzJFlQwUAco8R9ZNJNVAsxr42w3RbU80yxLyW36TZXB7Ua3Iy/rw32i2abVa/PEf/QmGWFJGG8pYgTInjhLWqwWtVpt7Rw9xmh2KLAVRICtuCzgMkHUDTdcRBdj6AZKs4G99CgTysmSz2rBYb3j4zGPvzl2++MXPObh7j7xIEQuBJMsxnAYiJV6nw3h4g+3YKJLCejOrcw2KTEHB2+N3dDsdVEVhvV5i2hZ7d+7xxRefc3Z+Rk7Fj3/wO3z36jt8f0u726Pr6VhGn9VyhtNw2du/w83ZMb3+To3RFKT6mDW5odXrEa5mCFmKopsodhMkEd3sMDy94vpqiKxb3IzHvHv7hk67w3gyYjiakyUx+wd7qLJMlMRMR9fMhkP6g12COCFJYprNFmkYcnj0iCqvA9SO1UJTLbIkul051xAli5fffEXpSPjViiSJkCWJJP2nr/f/PERXEJBEAT+IoZxTFjlZmtJueuimUUezlFuUYqlSCiXdVptmw2EerUjzAk1TEQWBPIvJM4mkSFmvlmy3W3w/JAc6vR6OY9F0HKzb3SFJNpAUozaXFCWBvyGMQ/K8bsiXt1FA05SJwuB25iyiqQZFVdIf9PmTf/1vOOy0iP0t1zeXJMGGq5shhqbzwbNnPPr4R5iOQxYHFFmBICtE/hZJqDBdjyKNqLIM0bBo9XZIo4j9w0Nif4Np6Ri2zWRyTVVWbNdrLoZX3Hv8lGCz5c5nTyiqinC9JEkipuMbNENFUmXEssRqtnFNA82y+OVf/yX37h+RZQmL+RxRNWg0e+RlSbvTZW93j2bDQ5BkJEnGcQxc1yXYbvADn6IoGeweoHsmgl+x3azQTJOigvn4Gtu20e0G/mZJXgokW5/t5SVOo4nSaHBxes5oPCZKMsY3I0zbpcgrNlHGl199yeHePs1mi1azy72HR+QvvsI2bXIB1ps1aRxxevwGx7JQdI0kjvFaLSoBsjjCdhoA9Pp3UDULoZD44ld/SVkW2LZHKZQgxO9XpKIoIMsiRZETJQKKrKBqBqZps91uabSaSIJEUVaYioIrWXiejShCGgUUaYwiFFi2QRQLLKOErb9lE4TkAnjtJo7toqsypqqgGwbIYn3zKyOkIievBDbbZd2CEiSoBIoip6JEESSCKCCOQ4qqQNd1Gp6FZTv86LMfICdbvvriLbu9fh2Uriq67S7Nbo/u/iGm61GWOWkUUqYZ6S0X1Ws1yZOMyN+SBBt026WsCjRDQxQrjl+9rNXmUUR/Z48K0A2dT3/4O3QHuzS8+nNj32c6GtLqdNG9LsF6SRpFuM12LQi/dVC1Ox0URWM5m/DRH/0QRTP45vNfoas6m82G/SdPMSyL+XhUn+fSNbKqcn5xjiwKfPrhR3T7A7I8we0NuDk/x/RDNDtmPJmw2axxOn1kSSKrKjabNbPpBEmSmU/HvHnzlul8RlbkvH17wieffsp0PmMxvKLT9IAK13ZAhDAKkRA5evqIJI7p9nskQUij1aTZaFEAJyfHyOenhMGWJIoxDJ0Pn3+M22rhOh6H944YXh4jyzKIEtfDU2TpPS3NmiqhyDKyKKFpOhK186goC0pqjbiqyDS9Bk7DIS0LdF2liBKC7YoiS9AUBU03iJOMtMopENBNm5YqY2la/UdQVkiKTpJnSKJIVUlkRUaRR6T1Og6ioBCnMWV5y70sC9bBljiMyIraQNzrNekPdvkX/93vIRQJ5+/eIIkiWRqhSA69Tg/ZtNl98AhEhSysySWSrJLHERUiWZoxHY2R5Dm26xBGMT1N4+TV95iWRlGUXI9m6E6D1WqLaZmkqsLJV6/xWh0kQcBrdQjWcyRZpruzRxrHyJTMp2N2D+9x8uoVkb9l7/CQ41cvabbadHottv6aX/z1X6FpOoZtcnk9ZG/vAEmA4zeviJL65qxpOu1ul6LI6HR6FAK8ef2aOAqJ0xhVkpA7PbSqIo5rfsHp99+ws3dAlKRcnJ3R6XYZjcd88/o1a99nsLvH25MT8qrk6vKKTq+Lqig8e/YB3798yWh0g6oZ9Ac9Xr97TSnAzu4+6+mEdqtLEcXkRUGWpuzu7TGfjsjynDAJSZOIk3dvSaOQT3/8EyzH4eGTj8jihOPTlximi/zPpJ7/+dCzJCIJ4q1fKCcvCmzLwnUcRFlAkEQc28JrNXG8Rk3yFRWW8/mtN0kBoaIQ6jCCopmYhYCipEhiLSvLihxZ0hClehOzrOqbuVjWY7uaBFxSpAlZXI9Vq7Igy1LiMKYocsqyojPYY2f3gB989DG2KqEpHvLBPrrlYHlNbMMgTSJa/T5pGJBkBcFqjtNssV0s0C2HJF6yWc1p9vfQDZ3h2RmqYeBv1+wcHiIKcPr2HQ8ePcRrNhEomM/mrLdrtkHI3aMWQRAQbNdURYlm6AiCiGpYvH39kv2DQ9IsJYkDev0BgiTUJBhJoihEdvcPmEzqtebf/f0/5Or8lNHlBb/8/lv6gx06vT6L9ZIoXDG5vqIoYTabcrB/gKppqKqMJ7ZZbZa8fPk9uzu7JEmKJkvc3Kw5PT/D1DUsp8XX335FGKXMVhvySkDRTcIgQpIkWu02B3t7XN+MaHd6JNHnxGlKlMT84md/hamqJHHC99++4MPnzzFsB7fVroXJmsZitUTWdYbX1/j+hnC9QZBEBoMDTMfDdF32Dh8xm94gaSpxHDCfTt6vSPO8DgMosoIqy4iyjCzWwYaW3MR1HJqtJqbbQDYcJEryKKQsMoosRpUlBLkmcOR5TlUV2JaGKNVBkKKskKsKZBkBkawsyeIIRAHVtJBSlcJfE2xX5FntXBerkjiOybK8fgpKEq7X4M6du3z89Cn9Tpv9/T3i9ZIisG7FtyZOfwfdNIl9n9APMBoN1F6f7WyComisZxOqsqA92MHrdJheD9kEIfPLS1A07j98zOjiFISCNEzQd3bQVRO3URIGAQeHLdIoxd5vspleY7pevTwYBczmczRVYTEZ02y63Dl6SBrWZ7WHT5+xms3rQHYWM5tOyLOS45ffM55cM7oZcXB4iKaqLBdz0jhBU2UWyyW7u/vce3DE6dkxm/WmXioMAwzDxDINLMfFabYZXV3cAmxFBFEhK0tkxSDx63Ngkqa8fP2a5XJJURQ8ffKEOKl/louLs3rFvCw4OX5Hw/UQFZmkgqbbRFMUbNvk6vqGLIpwPI/pdIqp6xw9fsLLF19S6AZJXDNdt6sFlQD+eoVjuqg9HUlTyfIv3q9Ik7RAVysksUIWKkRJxLEMWi2PXrdHp9XCsR0kRaoLrRIRpYQyj0iCLUUhYGgaeVUiytRZSq1+ZUZxRFZUKAgUVa3oFqoCw3IQJYUsjQjjDKocRRYRUW9JHPHt4pxSC2QVhaOHT/nww4846HWxNIk3X/8aQRC5c/QYIU+wmi1EsV7XnY9vWIxu8HoDtusV45shjz94ThpuMd0GXqfNYjrH3/rsHR6QJAmaIjMfj0nzOgan6mr9dVPn9PiYOI7p7x3S7PRJ4wBJ1dEME0nRwLXRTQtJVhienzK6ucF0XOJgS5mnbAOfoqqYzUcsJlMO9/bZ2Ttgtdkwm0y4d/c+l1fn2LZdz+QrAT9OOTk/Z7Xd8t2r77EthzDy2dk9RJFzdge7HN6/j79aUFYVW3/Dg8O7aK7Hdy+/oylpJBWsNj7b7ZYkzZBFmM4XfPL8AxRJYLZd47g2i/kMRdWxLJd/+S/+Nft379Pf2eX64gxdUxBkkfF4xORmiCTLvHr7Btsw0dptnn74nCxPePvd98iSzNXVBVfnBfsHd0iLhNHNDd1On35/l+XyPZ+kZVWvAKqiiG0a6IaG4zi02w1cx0RTZYo0oUgCZMMGQUZUDGRFQZQEFKUWtCqSiKx3UBWTNM/JixJZ00iSpNYwFhmqqqEadZAkiSOKOESqMkxVQax00iwnz2MoC+rFQgG5FHn09DkfPH5M0zRQZInFdMKdo0e0+zv16oXcRHNbxGHI8fcv2M4nIMl09/awWy0Wsymf/93f8eDoPlByeXYKZYkiSWRJDTtbLxeEcYKm1DQ/AYHRaMTw7ISDo4dsNxtavTZSlRCsfTTDoapKktBntZiRxgGarhP6W1TdwrAc5tMplp3gBxHfffsNq9WCTz/9DEkU2a4XnL47wdANXK/BTrnLeDSuQx+mwW6rRVmVtQcr8Gk1u3Q6XaAilyWyJKJMcy6uLknjtPYCBBtuTjjT5lgAACAASURBVI95e3LMnQeP+PKbb7i4uKoBwxV4nkeWgyzXNutnH37Co7LkF7/4OXfv3OUnv/dTHM8jTVOW0zFJGKGrKpQC/sZnb/8ARVY5OnpUm1DWK27GIzqNNtHde2zmKyqx4mZ4TZLHZElKliWspAUNr8NmtXrPIi1KwighszMUERq2RavdouF6qIqCWBaUeUKRhFBmIBkIUv0U8bwuaZphOh6qaZOXVe1UT1LELEMQSqoip9BkpFJFUBTyon7dS0WGoWpkAkRlgSwCt2sPumGQ5jFSJXD04Ak//ekfokkCQpmjaDJ3jx4jyTXmRtN1iiwn2qxYL5akcUh7MEDTDTaTMav1GkFWOHj4kCAMCa9vmE6m3D16wHI1RTct7j24DxUE/pasLFgvVui6wXw2odHpYes6pDGWqZPHMYZuols6wXqJqutst1uKNMIxTTqdFv39OzWobGeP1XpFkeccPX6KKAq0W20M02K7XfGjzoAwrO3N8/kCWVZZr5YMBrtsgw2aoiAoCp89/4TNZgWUrFZrJpMbKGsUfFkWFHmO41h89fI7sjSn29/h62+/5uTknDBOcBoNTs/OcRcr9nd2MLVaICbVrDL+8Pf/AK/ZZHx9xejqgtVygarpvxViqIqC69p0B30kUSZJY/YPDinKkrOTE6qyoGFZCEWBJum0Oz2GF2d4zSaSqgMiiqaiSO+541RWtfC0uE2yS4qMrhvoqoauyCiygCT9JoZV41kQQdHNGpCVpshZShnHNRhAgKrKqaqaNCyIAookk5UpZZJRZgliUdUWE6GmAsuiCIqKUIFZmchZiqbIHOzd5dHRE7quTcMxmdyMKOKEWN4gIGF7DqJiEgUzBFHAbjapiuTW2JyQRRHr1Zy9g31URSF1bPzAp0KgKMp6+pSnjK6v0DWDIEqw3QaW52GoKqqmYHttJsNLmu0WoqAQJFt0s75QXp1fcHV5gaLKNBoes+mEnf0DBEkmTXMa7Q5VWdI+6lPlKcPRDcPLC2zLIY4DZFXj+9cvkcqSx48esb+/y5s3r9hsFniNFuPpDKEomIxHZFnKYG+XZDohr0QmiyXx9TXdVhtD10jThIcPniGKIi/evGK9DvCTjMVyzbuzS1RZ4tOPnlEkCZKsMBqPWa1XNNs92q0Wm/WC169fcn78jixN2Gy29Hp9BEmk2+/z0Q9+yPfffEO/t4OkqAhMieKAJAiwOx7f/NU3eLbD0w8+ZnhzhSLVYZPNakmv85Asi+sL5PsUqQBIklhrGHUF3dBQNQVZBk1V8NwGruOhaEYNfr2lUkBJGG1IU0imN0iKgm676LqNcAurkoSqbmlVOWKRUeQFUlUiSvItYFVC1zQsVcEPfLYVFGWOabr0e3vcufsQioxmu0uRx/T273BzeYZpmTR7HabXI5K85OrijA8+/BBDM1A0gyTPGV1c8u7ta7r9LlGUIIkShusxm4xru0eUIIoieVpwcnrOs+fP2T/s18cYUaxv8H5QdxQOD5BVDUkUaHa7zCdzrLzmdN69fx9DlfE6PebjEbP5Eiev8wyT4RVeo0FVQZzmdcCkmWBZBtN3Y6Q4IY0iDF1luVgwfTvDMg0810NWFaoiJ4wTxrMp/nbDarvl8ePHnJ6ekkQBruOQZQmu46LIKjc3F8hGg19/9Q1FVtDvd3n5sk5YffzBM9IoZrmYc3p2zORmSqfTYrtaIym1OLjV7aIZJkkYURYll1dXtLtt1M2ai+NjhsMr5oN9Gu0WAgKO56LKMqPTYz756GMqQSJNIu7efUAQbHjz6iWPHz3h3uOnKLLA4+efvF+RIoioqoJtW7Vn3XZRFAVNU+l22vQ6LWzHReAfz12LsqpnyNGGOIkxRAeKDMocTVGQBJGUhDKHvMyp8gSxKhElAUPXMUwXXVFJ84SNv6299WmKpro0m13uHj3DVBRESt6++BpBkmi0u7iuhyTJREnCybu3aKZFt99ns1yhqAqT0QhNU9g7PGCxXNXkDEVDUlTKqsDxXKI0Y71ds177NDyXRqvFcjqnzDIURcW0bYaXlziujSCJ6JJNHIdEScxiNqfZapPEEYIo4Ac+QmmQxTH9gzskccxqPsPxGmRlyejmGi+p16vPTo/p9Ht89+JbiizFDyKiKMYxTbqDHQoBGo7DxeWQs1evcF2H+/eOeHv8Gsu0ECi5vL5GVVSWqxWaovLo/gNuJiPmqzlhkjGannI9njHotvn8869xHYunj47Y2x3wq//y9+zv7bBcrnFcF80wKcoSTTe5OD1BEEU6PZHdu/eJw4jJ5IbFfMXu3iF5VdHudlENjdV6xWqxgDLHchtYpkGZV+w/eMDw6pIPP/0hJ8dbPMehKmqE03x6SVm851hUFMEwVFzbwHYcTN3ANA1ct4HrOKi6BkJ5C776BxODW0paRYWmaUiKVG8b6lptMKGiLCXiIiUJaoyMIkkoooEiVBgSCOSokoilaISSjGvqOI0OB3cfcnB4h8X1JZPpjCBJSdOMnbsPcG2L2WTE7OqGbZwgaVqdnG84TG+GlGXGdLQkjgLSOMBtNKDMifyIUhBYLVYoul7bpc2Kdq+HEYQ0bIPFfM39J4/xNxs63Q6mbVMJMtPJiN5gB0kR0aKQ7WaNZlrs339EHoc4zTazmyHXZ8fohkWeZZyfnhD6AYqqcHx8jCpLPH72EUmR8ehhzfJ8/eoVrXaHyXjE8OqC3YM7/OKXvyDLckQB2s02RVXRbHZJo7BuE+UloiRxeOd+nVEoSrqDPZIs5d3XL/j22+8RZZlXb98Rbn0+fPqYTz75hFffveDunQOef/CcO/fvMZ9O2W43rFcLms0urudR3aKUFEWl1EvuHz0kSzNEWeb6aogIXJydIYkyaZYiCgKL1Yqf/uT3Gc0mDM9OkGWFydU5cRAhqRqCKHFzPUTOczbhe16cZEnCNg0UVa2x14qCbbmYqoYkFlQlpOmWorCQf7vHXkMAsiwmy+pVE6EqUFWjvjlGPlmaEAU+ob8mSQKKNAFRqv+aqpSqiFE1E0WzqKoCSSjY6+/SO7hPWZTMR0PW2y0FAt3egLv371PmBcvlkndnl2yjiCSJb2N8MwabPmWecnU9pt3pcDWeYTsWs+WKMAhpeA0ESbnF6wzo93ssV1vKvIKy4mY4ptNpkQQRy+mM5XKBOJlgmHVqCiokQaLb7bNaLnAbTWRRQNJ0ijRG1rR6abAsUBSJ2eiavZ0BXn+Hv//VNWa7U3csohhN17m8uMR2G/T6O2yCgDTNWC7mNBsNdvp9vvjqSyazKccnJxwdPWS+WuKYBnGW47guYRDgtZqcXV3g2jZ+nPDi5WuSqiQLQ2azJZIo0mi4XF9ece/oEYoo8PTZc46ePmU2uuaXv/gbnjz9iM12Q1bkJEnCYjZlu1lDVdLf2UdSFV69fMFytoSqpD3oEvkhgiAhSyKDvV3miwWUFapp4nlNyrJEFgR+8MMfEicZB3cfkEYBxsJ6vyI1DA3bMpF+IxYTa4uFZRt4DQ9dk5EVDUE1+IceHlGSKIucMAwxDANRkCmyjPnogjDcQiWw2a6Iwi1lmderr5KCQIVQmoCELEsYio6Y59i7hwwefoDjeIwvz3n97jVZWiDLMp2+jtNoUiAQXF0jySq+P2U2m5GEIZ7XQNM0gs0GUZLpdLsURVWLwMqKUhDpDXpEccZwOKKVl6zXG3TDZLVcYOgapl5/f+zFOF4TVJ3l+Jo4iDl4cESZZZSVjKJKuK02ZV7y6usv2b9ziKrI5HGKadSrM+vVEq/h4TS7pFHMo2fP0XWDJE25HA4JwwDXMjg8PMLfbGneKn529w+J44gSkFSNy+shjUaD34DAREWh43psfJ+byQRRVYnCgPFoTJAVnJ5fsre3h+saTCcz9vpdBjs7lFRsN0uioEZs9nf2iYuCME6JowhFVdBUlU6nS1EUvH35PRQVlaDguA6m7eJvA4o8R9dNojBCVTR6eztYhoVumFiShOs1uRmP2ay3+OGaTr9PmuVsVgs6g110232/Im04Brap12KJsoZLySIYhoFtuaiaimE7KFbzH32UrGoomvRb8FUYbAj9JXEUIggyeZ6QJBFFUQddS0ECatS5Iks4poZjOmiKjKY2Ub0euqKyHF0zmYxRVQM/WNbCMd1AFio0zUCWJVzbJc+vSLKSTRjx9OlT2q02nU6Pq4tLZpMplqWzWEm4psXOkwFpnJIXCfePHqLqGkEYMZ/NmU0nPDx6QJaVdHpdBKkkj2LaDRuSJk6rTR7XxD+qjJuzEYgituty8PARi9E1FAVJFNLb2yXwtxi36bHNao3lNYi2ayLfx/M8Du/d4+r0lHa7y/DqEkM3ePLkKdfDS/76Z3/OsycfIkgSH338MUGwJfK3LFZrRElmOBqT3q51OK6Lpmis0xXDmylBmrFab4miU7ymi6xIdJpNZvNa9qsbBl6zxc7+HqvNiqIqefTkMavlijiImC2WrDc+pu1wePcemq5zMxxyfnaK6zkUZYnv+2RxUi8XSjKSAMvllCjc5/DeA6qyxLAtVuMbyrJkNp7Q3dnh8//yK/r9Po8/eP5+Reo6NpqqUCGQZzl5GiNQoUkSolBhWyaW10OQXUC+JQILSLqD3Wgh38zJ84w08hEEkSxL63BrVdXs9VsukShUSIKMIgnYhk5DN7ENnUox0dwOs9mCNInZrNdYlsM6CNndPSSYjfjP/+d/4PHjJ3z2e3+AqmoUVYmqa9i2g+fYJGnKu5MT9nd2kVSZMArYbJZsNiFPnt2hLCXSJIOipN1sEsURlShjOhbrNwtefBfjug2S2KtVlNs1iiTy5KOPGQ0vIE9p9ft89cWXtJpNqjxHVTVWqxrguzvo1plUWcMPFty8uUaRJcxdr+btSxVZJdTppizk3bt3DHZ2qcqcdrfLZD5nvlwhKxqff/E5pq7y8NET9nZ3eff6NcFmg2YYfPHlN3i2xf379/Fch20QkBQFS3/L969PSJL0dhdN5M7BLg8fHbHabOi0u/R2B3RabQzLZL2a0+v1WJQlO3v7BJsN3f6AMAzrNlFZomoqiqbx8usvuTq9oDfoY+g6eV7QajYZX18jazKbxQrPaxMmdV97b3eHONiQRiFJFBDM5jx7+oTxbMbP/t//h3//P/5P/806/Kc7qIBl6DXS79ZfnmRJnUACiixCVlQEzQH+cYJFlA2aXgtTV6nytE5mJ1Edgs5SqjKvqWq3IgFJkHBUla5r07I0XFVEkUQkt4MgiqSRz2K+JE5zkqygt3eAUGS8+PLXvDy74f/+y59xfX4BeU603iBX0Gu1UJVah+M02myiGFkz+PbFa4I45Xd+93dQVQ3DUGm2Otx/+AjLsZEkGds12a7W9HZ2OTw4QJZrAVp5+2ZwXQeqiqurS84uL/mbn/0tZZYhQc3zrAqKPKPT7uC1uoRRHRTerNYYpslgb59f/fxvmM+mzFcb/CCkEODFi+8QRJH1akN/9xBdN9jZGVCUFYvlkhcvviFOEr78+td89eVXrP0QVVMZ3txQlHAzWzJfLnh9fMJqvWa+8nn99pwgiOh22wwGXXq9DooiYzoOpmHieQ2aXpM0Tdks10RxQhBEKIqK12yRpBn+dktZlBi3yPmyqGi1u/h+wPVwxDdfvSDwA4oqZ7lcEccxQlHRbvcQVY1gsyWKY4LVmqcffMpys2W5nBHFASevXmMIEh98+OH7PUll6TfkSoGyKCjy24Z9VZFnt5rAf2CY+M0/QZSwmm003aiFY0lcL4PV/401E1SoHVCSJOGZFp5l0nY9XN1AMhrIgzvEhch6Nr11HJVomk6j3WG5WvLtr/+O2XSKmOeMNgnH797Q7Hap8hTHMFB0HYB+p4Nr6gxHU8qy5Ac/+hRREOqASllRFSWm7bJaLhGoQ8RR5LOYTpAlgUCA2WTM/qHGdhvW0UXNAknC81yStMA0UmREZFkiSQpOT04wDI0KkSJLURSJ0+Nz9u8ccHU5pNX0eHDvPpqqMhyNkMqSptfgow8/okDAtR3W6zoYDgV5EvPu3TFWwyUpChardT2m1dR6xr+ob8a27TCezllvAzq9DvNlrZsURYn1esug12J/t8ejh4/o9Xos1yu2YciuolFWFZpa397X2zVUEEUxrXaHssyRJZn1dgNU6KbBbDpGURR0QyWKEkY3I5Ik4aOPbexGE82wkASJ2WLKfDzBsC1kBB6pOk+ePmU0uuH18Rv2BjsIc4HFfMaTT37436zDf/ZJWhUFRZJS5TlZmlFUNS0ti5La6BGFlOESqv8fx0eQMJ02uv6bUEiNt/6N07xGLRZoskTLMug2HDqeh2dZGHYDsb1LmFdE/prZfEYQxgiSUqfN84SXn/+SOI5pdg/4/X/zZyiawvDiEqGC3d0dDF1h46+5e3cPWRJI04xOy6tD3KKMqqhkt8rxMIhJohBRqFlTURSS3fY5V+sN1zfXPHz88BY6W9Lrd5FkkclozHoTYBoWmm7Q7Le5Hk+ZLNbMZzNkAe7eO0BTRVzPod3vcnF2gazIhGlKGIf4mxWuYVKUAvPZDEXRaDTb3IxHvHr5HS9fvmA+W9Jud/nR7/6YqoTVZs31aIqsqFiOw8n5JRs/IohjJAmSJGWxWrFYbYlv8ZtQkecF88Wa718f8/r123oJ0WuhmybDq0uuLs5ZLxdoqka706O/s0e73WZnd4/Bzj6NZpMoDm/hcSl5WrB7cIe7Dx4w2BkgiHVRJ2nKsw8+QDYNZrMx3331JXGSsFovKaqK5XJGGEa0Wx3uP37MeLXk9OKENE/+6YflP1ekaRwjahqFIlNST1EqStKiIksKwk1AFvlIdg6C+hvzCRUikmqiKkrNchfE3zIsKuoWhKnqNCyTpuPgGQa2ZaFoFnlrD0yXdDFnPl+SV9Df22d3/4D58JL/9X/5n8kqEbl1iKpUhHGKpNk4bgNBlBiNRoRpRqvTYT6e0mw3UTSdMAy5c3hYSxosB900SaKIRtNDM01mozFxFDCfjuvGvu1gWQ6BvyUvYTxZQpHiBx6qBpqhE/kBaqeFaBh88esvKdKI5x9/TJVlmIZGsF3z6vUxlmHy4PFDDE3hanjDyekp05sRn3z8If1mizv3DIqiRDcd0jTl7p07XF9dkAQhsiRwfPyK6WKJ7dioskKepUzmC6KkzcX1lDv7u+zv73JzfUOa5TQaDbrdHm+Pj8nS/BZCJtxuEJhEaYbXHmC6TV58+zVxGPD4liuQpRm2K9ZEQ0riJMIPQ4ZnZ6y3azarJUIl8PbNS0J/SxxFqKqMvymJopjVckmVF8RhxM14TLPVpre7x2h4RZmX2JaFZhhUEsRRwt179wmCgHcXp+9ZpEWBQp33VFUNVVGpqno2rWhmTQiu6pvtb4BX//VhWsMGEGtlYFlUVIKAIolYmkrLauCaKp7tYOgqgu6QuD0EzWI7mbJcr5AkhY8+eYai6WRhyH/8P/43vvvuBaXZ5b69g2MbxFVF27H59JMfcHV+zrvTM3buP0CsKhzXQVE1/CCp10HkgGa7Q7PdYno9QpZF9h7eYzQcIgsltmGwv7+P45jM50tanTYvv/mOKAgZ9DvkRYFuGmw3IZUg4DQajEZz+ns75GlOv9dHEQUyCWTDIAxSPvvdH7OajAhWK2zb4aNPdjg9PmExnXJ6esaTZ88oi5Lx9Q2dfkEU+myDiOPj45rwN77B0DQ++/SHfPXlFwgU7O3vUuQpo8kUP0oYz+aIYi1Fu3fvLpswZLle1AI3QFFlHNuu0fC6Srs7wG64fP3l37Nareh4Hjv9vdr4XNRgN4D5fEq03SKrGqvVjOl0giQqrBZTDEOrj3FRTKc7uP0egdl4hiBJBP6GLMtQBBGqkvlyiawopGkGFSRRhOU4JEmKKEo8ffaeZ9JKAFnTME0Ty3EwTRtNVbEtC1PX0AyrNvVmIYJkUD9H648UBAFF01BVkyLbINy+3m3DomHoNB0LR9dxdB1BM/D1JqLhkW59dNPgwd4BeRKxXc7xOn2++Iv/yH/+iz9n5Qdc+2OyaM213cBPcj59eIQoylyPLjAbHo5lUBUpEgKKKLP7oMdsMqPKCoqsYjGeYlgmhq6QpyHBekNFjUpvOgZFCWkYEoUG+/cOWS83pGFM4PsUlUir5TEZT2h4DS7OrlgspngNC6/d5vxySLvZII4n7B8cMB1dc3V6Sr8/IIxSevsGhmnwez/5CUmSkMQZupZjWhYvX3zLcr1msVxiGSZPPv2M47Njmg2Pz7/8nDAIqfKM08tLVusN0/mGNMlYr7c8e/yQVm9AVmSs1xtGkymtZpNWq8V8tkCSBLIiv6Vyl/xf//t/wG24aKpaM7SigCiKmC/mXA/P2d2/Q5YmBIFPNJ8SBFt0XcexXYqyYDj8HqGqCOOYJMsQBZmtH9Dv9hEFgdVyxXqzYXhxTZqnVFmGIomcnB/TcD0GvQH+eoOsKhiWxdYP3q9IFVlBkRUM08C8FWzZpokqS7UbqBIo8oIqSxCUiJp+5QICgqTiNJqYpkEWh0iSjGvouKZBwzRxDRNTVZFUjdBso7R3SJMYq9FEEQWSOLzVileM33zPf/rzP+diNGYZZNiaws3lJRcMsVsDDnd2CUMf2TTYdUwW0xGWbqG5DlWZs5wtaXc7VFVJ5Bc4XouyyKCsiLc+vW6HSigI/JD8Voq7Wi8p85wkSihFgTCKycuC8XjKarnGtEzCIGQdBKw3Pju9HmmSYRo68+UGWRTIeinz8ZhGw6HZauHHMV/83S959OQJsqLR8Dw2yyWVKHM9nSKpGnGc0W230CyL8+EFhq4zGt+wXi5RZIWtv6UqChzHY+EnNDwXkYqb0YT7R/c5fX3Kar1GURSyPGd3Z6c+Z+d1R+X09Ioszfnko+d0uz2gQhZrOUMUBiznM6Io4OLiAsPQsUybNEmYTaeoioqu6TQaDT58/pyLs1M2fkAFdHcHpBdXfPTpZ7x6+4b1Yonr2Lhug6woKSnZzlfYjo0vrHjjrxl0B3hu/TswTPP9itSynfpWpmjoio4sSmRZhu+HGJpMkuQocYwcxCj5AtG0EKRbbYqkYTe72KZBESiYmoarG1iahm3q2LpGJcpEikNutiiikEarhaporEfXrLcbHLeFqSn8p7/6C774/i3bMKMsSvI0YxzE9O8e8d//8f/As48+pZJk9g+bxElEmedYpoXnuaRpVk/IWg5RlKOqIpvlEkEs6XTa9WVKUZjf3NRtL0UkjmN0zaCSZbKglpw1Wy38zRZBANe16XU7LJcLdro9HhwdIQkVlmUyvBri6SZh4COKAnuHB1xf37C+nfm3f/Qj3O4Op29fsZjPsSwTUZKxTYOdnfu1MEwUiKMARRL527/9Ja5j8ujRI04vLgiiGKfhMprM0RSJsiwwTYMwTXl7fEYUpwz6AybTGWEQMboZ4Xkelm1zcX6Jqua1XKzMWS5mCAioqkzD81BUjSgMieMI3TTYrFZEfoBuGLcLihMmNzes1xvWt+20hmOzmM/Z3d3BbTRodZocf3FMGMc4jo3TaNB0HEpF4OpqiB35tBwPw7EYTW6YL+fsDfYR4/e8OOmGgWlaqJpOWeXkZcFqu62b0IaKl2aEQUSe5RiWgaPpvz2VCqKC6TZpNT3EOMbWdUxVRlcVDEUFUSJVLUK9RVXU68gCFZvpiMlkjNvqkKQJ88sLvnr1ltlyQxBlaLLENi4wGi1+/Ls/5fmdPdqDHcI8Jcq2dQxQVDANHVmWMQwDzTEwXI+82LBcrpHkWqudJylJnKAb9SpKGIY1UAwBSZJI8pKsyAmCAFUVSaIQTdeI4ph3706QJZn9/X2iICCOAiSph2EYWI7N6dk5uqEDAppmEkchqqaj2w5vvvuW1WJGlhWEYYDlOOz0+miGRVbkvHn5hvlsSpIXbAMfw1B5++4YQRR5cP8e5+eX2LZJUlSk6ZTSNNF0ox6umCaCVOd+/SBkuV5TCdDtdGl4Hl6jgSTU0rNuv0dZVLdTKo/NdoPlOMRJTJWDoqi4DY+yLBns76MaJmdv3uL7PnGSQAnd3oAsSWoc5u6A+XxKmed4LY9uu8/aXzFdLul1e3z49AOGoyEXsxvaUR1SEh2L04sTHNt5vyJVtTq1VJYVcZKz8QNEKlRVIwgT5vMZTlK3YARJwBYU/qswQUQ2GnTafdQkQxZENAlkUUCUZDLFIrW6SJZBs9XGcFoEqzlRnJIkGav1BllWuDg/5WI0Y+bH+HlJUgq0Ox3+7Z/8Kf/uT/6YQdOhKAqyIqXIC0xNZdA9qO0kFRRpjiaohOuQOIxxmg6KKqJpOtmtCjIMQ07enLJ3d59KkMjLkqyENEmRJJEkDklDhWbLY+MHGLLKYHcXSYAsLW6fmhKj6xFlnhMEIc/+P87erEeSLD3Te8zs2G6+e7iHx5aRa2VVNdmkekiKI0AjQAIECMLoav7NXOhOwPwA/QACEkhRwIwGM7eiIIjsafZSza6uyso9Y/d9s93smJkujnfPQIB4kXGZkZmBcP/82He+732f9+uX6LrO9dUVw26PTrfDar1k+/4dnufgODZ1naiE6dWSxPXYffpAEa15/viMR5cX/Oa33+P7Ht1Oh+0+JM8yaBosS5Btcx5mS8rygE2sGxV3meWsNzs8z6XTaVNVNXVV0zQ1o9GAXqfH999/T6Pp9HoDTGGwWq341c//nlanhSxKvKBFVeY0QJrGNI0i4Pm+x7Mvv2Qxm1IXpZriGDpFUZBnGX/44x/zN//n32CbJpOzEyzHYPFuBjSURY63bTM5HjMaHvHp5ordPOIo7eG3ApJ/JF70Hx/mC2X8qusKXbcxTZtGMyhlxXq3o6kKmkriFzl+yz1MXX+Ht9bQTYf2YIgWhlQyhyrHMASNYZJ7PWj16HVb0FQs766QsqHVaVPXNR+urrENQZSmfP3yBXfrPfs4o98K+C9/8k/45//VP2PQ8qiFQHMEWqpT5gV5HONYJmUuyBtf7AAAIABJREFUQRi4ro+UUIQhliVwPYv76zv8wKfV69DuddmuFwjP5vXr9ximUNbtwEc3DfJ9gWM59PojbNfGD1q0Ao8oDGnqhiiJaGqNoOXS8pV8sWoa5g8zxabXdOqq4P5+SpqltNttNE3n9Q/f4/o+k5Mzrj/e8vWXX/H9d98zn90r/KRh4LkeX714zqNH5zwsVvz0pz+jquGrly+4mi7wfY8sLyjLkl0YYts2u33EYDDE912urq4xDAPLFOi6jmtbSFnQ6bRwXYfRaMJuv2U2f+Dt6zcMe2r71Ol3SZMU01SMfdOyce0O+92a/XqDLAqKNMd2bdaLBc2Bei2lJIkTnF4Xx3WJ9hFnp6dMpw/MZzOCQIE8Op0ezy+fs4933Nze4h1agM8qUl1T366rGtMU2JaNbhikRYoWVpi6hm1E6HqDJpSKibo4CPQtEDZmZ4DtP5DvMxrDotIF0h9S+n263Q5N0zC9eeDDu3fYpqDtewjHw7QsojDBtGzGR33++3/254iq4fGTZ/z4y6+Vp91xaRxlMtvttpR5RrfVpshLuv0us8WCXJZEacjD9Q26sFitVuzCPePxmMdPnhC0OlSyotXp0h8dk0QR292W6d0d/fGYpoHJ6Slnl2eUWcm3//AN10WO5/qMx0N63T7/8O23CK2h3+3heB7D8RGO6zA6PmK73aPXDa7ZMBz2FdgribC9FovZHNN22Wx3/OKXv+DP/+mf8/79e66ursiylGePn9AgybIcS9d4+eULsjilqkvyskDKEllVtDttlWG13hBFCUfDPnXTsNvtEIbFiy+esAsjBkaPWlfg4XC/Y71a8enqAw93D9zfPrCeLzm/OMFyBO5B9FxJNWfdT+c0mkYUJeyWKyWuXi1J0xzLMvGDgChN8BybPEnpttrc3t/iBR6Pnz5ls1yxWC6IY0WGjqKQo+GQH738mrv5PdeLh88sUl1F9rmui23ZVJWkkjmWZYGpE0YRptAYHg0QwoQ8PXiZKjTTAgS662PaFtIwqRoN6bSIrRa2oaPJklevfiDeR4pB6jh0Rscs5iuub++xTJNc1nTaXeymZtDqcXk6oSpSctvC913iMiOOIzzXwnBtPNcmTXMeHqa8fvuaQkrubu5ZblaYtsOnj1dMZ0uePrnkv/tv/xvOTs/o9vv0el00XZDu1e3Zsh2OjgaK5d7A9G6K0/IIeh2ObJ+6kqxWW2zb5vx0TF2rAf9qsWA0HhJ4PovZEjcI6He7pHmhnK5Ch7rm2bPneH7AL3/xSy4eXZDFIZ8+XiGLgkcnx9iWiSZMOu0+09kM21LKouVqQZYnpElOlGRkWUFV1wSBT5pktDst1pst2f0U3/dwHJez0zPevXvLbq/yXU9PjtksV/zsP/wdcRyz2+xI0oI4zijlDVVZMz4e0e33EJZCbRayJFxtQdNxPI9ovyNNMmUxEoLsMMEJuh3yNGcyOuLyySPevf3A9OGBXr/H026X+WzKZrNRNMQ8Y7MNmBwfMx6OPq9IlXwODENDyowiV6IQy9Ap8hxDE/iOj+8FNFIikwRT09AcQw34NQGGjeF6aCJECp+6ewpVDXXF1cdPvHn7jovJCbowEYbJermhKAqCVptaVtieGrH0+0Mcw0CaFmgabd9Hd0xWs3uVK1RJOoMu1x+vWW42vHr7gXW45v5hynK+ZbOPcV2TzWZPVVVYjs2vfvNbsjynPZ/z+MkzHMdlu1kzOZuQS8l2syPJYny3j+NYRNstw0GfzXJHnCrImSkMZvMlR8Mht7f3bLc72kHA5cUjvOCIJI6RUpLnKTfXt5w9OuPD+w84toPtWAxHQ+q65p/++X9BVdX84hc/w2t5jMdjkqwATfDm/Xt0QxnkMATffPeGsgLTsrFdlYnaNA2O67JeKf6n7dgcjUdkSUYYqt/ZdgR5ruP7HvP7B6Z3D+RlznK5RG8ahG5QZQWL6ZwsTljMFgR+C9sx1Ty8qalrSRC0FBExydA1A13XSdOMLMuZnJ1RFRWLhxXnlzY//vFXLJYT3rx5yy7bMT6Z0O32lFd/PiPwI/I8pfW5j3tNB0OYVFVNuI+oa4nv+xR5QV0mtP1jfM+jqtQt37QyXDQsy0FrDlHSho3mtSn1FXkjKPIMw7JIspTvX/0AwC7cMhqO8NptsiQhTFOEoVFh0Bn0MdBoBR5VkiE8H0PoDM5PePvmLavlii+eX3L36Zqr2zumszlv3r1nvtqy3m6J4hQ/8Dk97RCFEcfHHmmsZns///kvKYqcP/zqR1RNg9dpkcuaaB9B3bALQ7arNfFuT7fXR9egLAoWyzmDYZ9Nsua7T5+4vLzA832edgOyOGP6MMXzAubLOZYw+c9+8hMs2yQvUt68foXeNDy6eEqcZDiOQ57nfPz4gX6vS7fX4dvffMvDcq3kjLpBo+kkeUrdaCplJIrY7lIarVFzXNdhtwvVGllKdEOFgXmuS1NVyErieS6VrDg5PaFpNBzHYR1vEJYgilMMVEynpeuUeU5Y1yRhyE6sqGpJjXJqCKGhaxaDwQA/8NE1nSxNqWTFdr1CFyZNWpF4JR/f39JueUwuJvznf/ZPuL655+OHDwhbcPnkCdv1msViwezhgSxNP69IhVCfoCxLaKqGupLoaGh1Q7ftEQQBTaMS3wzhYLoJmqEhshzdsGnqHM0w0ZwWtd8lL5QKqsxyFosFssgwD9rLKC3pdSMMy2YThtDUlHmBVpUEfgC1pC5rNQ89OWd6f0+nE6Az4O7mmlfv37FYr9hsQtb7iG6/z9FkgmvbuJ7HsNsm3G3ZRRnX19dMp1PCOOH2fsbLL74gjmK06ZT+sEerFVA2Dcv5nP6gR9t1CDpdlUOVp9A0rFcbmga+/OI5o+MR4W5Psk14/sUzjo9HNOg83N+DabLbR7itgN1mRxRu+LM//TOEbvDh/TuEECRxwnS+wDQMbNPCdBzqSjIYHfOzv/97zk5O2T3ccnZ6iuG6JKnaMmmGpv59mqILAZqa+cpD+l+RF7iuRZokDAYD4jhG0yAM98imxm157Lf7g0ftYDk/BAo3jXrgiVpByISwQKvJE4lhVOw2a2hqdMvG9lyMg5DnxbPnyLRg+TBD0zRqIPr+A0ejPo8vThmPj3j3TrUAnV6Xp8+eM59NWW82n1ekNArooB/C0Ku6RkYxQmj43gitMVhsNviei+cGWKHAFAZVmqCbAt3p0eQpVaOTNjapLBBVRhRHbFdrZvMFvf6ApmlIopCPV1fIukEXAt9zaAdttusNq9WSfrfP0dExk8ePmK3nWJZD3w14/TDlzfv33D/MqWo4Go356usfIUyTdruNLAryPKPdaqOfniDrhlanQ5zmNIYy3y0Wa/70z9tQVBRZwvuHKWeXF0yLmn5fYRrztGC1WeN7NrohOBr2ubq6YXu4VB6NR6RuQlFWPNzNGfQ7dHptPC9gMDyi1jW6vS6W0JBoZGXJ6OiI2XKBaUC320JYFllccH5+QZym3D08MDme0Gq3Ka8rnj59xse7O2X/Ng2V/qKraM0myw8wiBrDEAjDwDAMDL1mu9vQ6XYwhKDT7jNL70FDRfokCZahHBEaKmZcWCZGo1bbaMrWblkCGg07sA9zZA1dMzF1jaDTxfUshuMRn65u6XTbnD57TLhas5gv8HyfGtistpycH/OHf/AVp6cnvHn9luV+zuj4mF5/8HlFqusahqZS0NCUfMQwdVxHpS4neY6FhacZKtArS3Fyn6Is0LIU0+2D7RHPE5bbDRUmTS2xbY/1akEYxwSdDv1uj80+RjgeTVWp3e9uz/3NLbWUDPpDLK/N8x99RZqnPEyX/PhHL7m++sQ333yLsAWTkzNOzs+oSkldqwTnuqpxbBvHdvB8l7ppaLKCwaBHq9MhTPaYtsX9/T3Tm1vGoxGlrGnQVH81OSLLMxzP42E6w7INqka9FlfXNxiWQBMqLGyzC1UcoeMwOZ8QRTG27dI/GqnHcpIyHh2ztmy+//4VQgjSKOLsZEz/4hHr9QrXs7l5eCBNc1zfYxtGPMxmpEnK+cmEV29f8fF6ysX5KdPlkiwrsC2TMEpVjKUhaOqSIPCoKkmnEyBlwWqh+lTLNKhkjus4pHFM4Pu4jsOmWikCS670DsI00ZsaU6jITHSNqqrQGp1KKkmjIZQTw/ECLp8+x7QMFusVo9GEfRjz5v17zk5POe92WD3MmM0WdHtdPn28I5i7nDya8Gd/9hNubh94//49hvjMYIffuUR13YAGqqrAEQLHdtXAW5aYpkDoCmxbSiiKkrIoEbbEbGrAQGJiOgEPt9d0e0cs7q6JDwDW9+8+kJ9OaPeGOLbN4uaGLE0J4xBdMxiNx9iBz2g8ItxuKaqax5cX3Hz6xDfffkf/eEwraGM7DrZlktYNptDQNAdhHITVuiDLU7JMHnDmDaapgMCarmFYgu9fvcVxfcZHQ1aLNWkcsltvWW139Ho9Gh2Wiy00DdPFnMdPLimyjOvrm9/PEwHu76a0OwGPLs/xghayqsnLAsdzKJsG2zbRNZ1wt+P29gbPsTh/3EcXJq9e/UClGdxNH5CVVPPo7ZZov2cyOeZ6OufbV69VPLqmKQrIPqJuGnRN5/h4xGazRQgDxzYRpkAYOu1WiyDwsEyLoshp6opWq01T1/TabVZ+wH63Qzbq/2zqGs0wMISOaRlYtamKVNOp6wrDMGm3O8iypH80otPvsVrMmN/PmN3POLu8YDIeM32YYQiDs9MT2nnO8n5G1Kjg3PjVB4bDHhenE0bjIR/eX31ekRqGDlqjHh2ahuEILF2l/MZJhOeYmIaOZQgaKhUclYY4ro3tOjQyo8gk682OLMsYDI4OmsOQ+XJNnGX0+kOu7x6o72eUskEzNN59/Eiv38M0NHy/zYsXX3D59JKPH2948uwx8XbF63cfcV1XRep4LrqmkWUF1DVpntPyBaWUmMJQAu0wo5CSOFMkO93QicKU4+MBX7x4zmQ0RhiawlO2XaazOa5l0h908RwX07HpdbsUUtLqqTGLYTkcHY9Is4SH6YJHZxO+eP6c6cOcIisxjEIF9iYhpmFSVgX/8O23lGnKV1//AaZt4rU6ZGnOoD/gfjolTFPmywVRGDEaj3n0+JLvf/MdvdExhWxI4gJZV2SpEjRrhsA1Ba7jMh6PyfMM27bxXAcdjTCKGI/VulbmOY4XHJL4HJaLKXVWYIwNmrpiGcc0aDS6jkatgL2ORVVJZF6gC3VgCcui1gBd4/LpE6bTO9Iw5ux0wn4fcvXuA14w4+LxYzBM3r3/SK/f5eTpJdF6y3K+xPVcajS2mz2T0zE/+urF5xWpEjk3aLpKotObhrqukbLCcQWGrh4vUkpkXiLLBtuSyKKkzHPsNGS73lMWBY7rUKHzzTe/ItyH3N4/sN2H6M9s4jRnF+45PjkBwHc9Fos1X754xmDQY3Q05P2Hj7Q7PYos47vfvgZhUNUK6W2UFUWeodcNtmXh+z6aMBCNgRsEVKVEM030vCKTIRCrN1iH+gAy6HZayLzgerni+mGGpoHb72IIHTdwyeOcbrfNx6tbhqM+s9mc2XxBWRbMp1P8wOdhtqCSDUUlaXQNDAPbFKRFwdXVGzRqvnzxBVWpaC5S1mi6we3DLaejCW7Q4WGxwhQmJ6dnCCG4urphPJmAofP23Uf2+72Kk9F0hCUIfI+yrCjLkvv7e/p9ZRhstwOgxnEc3INAu8gzRa+OQ7rdPt1uj81iwd3tDULXcSzVb6MdIr/RoVGFabve4UNcY2gNeZJxfDwhShLyNKMoC7IspxX4BIHPcrXm1bffMhyPOTk/J4xS3rx7z8nphIsXT1g9zJhPF3T6Hcqre7z56vOKtKordF2JMeq6UluOosAyTVrtNnUlycqaMInRmwbLEVRVqVyj1CRpxi7cY9g2lgj49a9+gZQVs/mcvCgZjY54mE05Hh9zdHyMbVtcX10jLBM0SLOcMNrx6eaOIGjhWIJXv/0tmyiklBWmpcZjq+WKIs8JXIc8L3AcNYOsG9VPlWVFVkiKUpJlCZvNltn9A0KHaB+x2W4J9wptPhoNgAbPc1UEpWGy3u6IdnvCeM/t/S338wdWmw0aSt9QNxpFWeK5LrPZA27QJssLjHCP2+9hWSqw1xY6TSl5/uIZt7c36qJTSoo0ZbtZYgiN+nAQ3N/fk6YZ7bYCAf/N//W3TGdLZFVD0+C6Jv1ej3Yr4MPHjzi2gyk0kkSj1+sRtALiMGQ0GtLu9Kgr5XRtt7uUeU7TVPT6A5IkRgiDeLNTIDFdRaq7rgu6QVnk2JbJarXAMkwCv0VRSLo9H2EaXL97hyxKWr0Ouq5ObiEEo+GAomwzX6zYLFecPrrgZDJmMV+y1ODs7JTOQLK4nxJVNb3+Z85JPcdDmAamblAe1nBVrfDgTS3J8pIkLdE0DdfQcOwWQtPRdMW53K537Hd7uqMT7m6vCcOY9XqNadn88R//EY5jEyU5QhiH298K0zA4PT3F8wMuLs7xfKWub3sOr1/9wGa7Qxc6SCVCSfIUgYFt26RphmmaNLqgqJTDtaia37tSoUbWkqLICKOYQhaMTo6JwoS6aej0OhSl5PJsQhwnOJ7N3d2MihrbspjOF3R6Xa5vbimkxDUFgWuTeC5lmeE6NkfDAbUm2KzXxKbBarXhiy9f0u93aKoKwzK5vr1nudpyNBoRJRGeF/Ds+XPefPyEMHQsy6LX7xHe3jFbbUjupjSgwsHmCwAM00QzNKq6ot/tc3Z+TpzuyZIY17bwbJfj8QTTsnBcl3C3xjT7VFKi65AmMZOTC7qdLseTY9aaIEtThBAYwqDMUmzHQrNsHM/Fz3OQNYfsSHbbvVqRRymNLMnTjKDTxm8HSFmy2e5wXZez0wlhGHHz4SOLmWoBDNPmw4dPdDptJk8eEW93rKaLzytSyxAYuo6hG1S6gW05lFqBMBW6Ly8L6jqjqX0M06TRG2SVQ9OQZwW7/R7Hb1GVBdPbO1bbNWg6L1++pMxySlmh1TUPdzPavQE6BsPREaA+zSeTU07PL3h0PuE3v/yG1Xar2o20JIxC0iwlK5WTsagq6kpFbAutpihrGs2gzkIFtzj4fNIkR9Y1sqqgatit9xz96VBpRjsBH99fcXF5wWYXEa92CMsgT0p0XUUoThcLdM0gi2OkMLBshySN2Gz2+K6PpgvysmKxWPD48hG9Xo/Ves1ys8MRJv2BSkExhUUYh9zd32Ohc3lxztnpGavNhuvbXzKdLdB0E8MSyFL5iJL0ECOjKbz7erlG66vxz3g0ZL6s0eoax3Y4PX+EsAQyLxj0hziOzX67QgiTJC4RUpLnGa1Wh8n5BbZps5rNyIsSS6gpTF1JmqoijfYq/sY0qWWJZmhouoEwavpHXaJ9QhYn7FZL0jim1esStAOyRG2hgsDj0cUpq9WG17/9Lf2jI04vLkjSgtfv3nMyOebii6efV6TCNDB0DXSwDyooKXMcS3meaCSGptMJWvQ6bTS9RtM16hrCOCaMYoKBx9XHTzxM75FlyZcvX/L69SsMw+T1mze0uz0uHj1hOOjjOA53tzd0Wm1i1+eLL14wPh7zw/ff8f7qSqWe1DVVA3meUUuJLCvqqkGWkrrR0KMUKZVMD81AStWi+IGvToiqJMsUYzNPU04mYyrZMF8sKWVJUhRc390ja4mwHO4fpuiGwHUcFosljuvQ67dJMpUw7QUlZV5imTr94YDoIJKenJ4xGo7o9ru8/uE1p2dnvHv7Rk0QBj1G4wHFTYEtTNqBQ5GnbJYLKlmyC1NWmx1ffvkVURJSyJTtNiYKYwXWaBrKssC2fTXAF4LZ7J48L3j06BLXs+kPBghToOkassgY9Ab4rksSRwjdwLQd4ijCsW08P2BrqJ9tmgY1DYZlEXhtSlmShTss06QqS6IoBBpsxyaLC0zLwG/38IIB+/WeLEkoixzXD2j1Oti6ThTFGIbBYNCn02kzXyz5brXm9OKc08mY5WrNfPGZJ6nihDbogLAsdM2A2sIxBa5lUVfgOQH9To+W51M3Ek03iMI9YVmz3G4IczWUzoucfq/Hm7dvub65Rdd1+gfrrO26pGlOqxVwfnzM8fGxylU/GvCrn/+ct+8/UOT5AcILZVMjZU2cZqqYhIXjuFA3xHFMlmcEfoAwdaqqRtYVaZar1LWmJg5Dsizn7OyYi/NTOt02eZIo/mnLY7uNMHQNLZMs5gvanQ6B79HqtNntd2zeb4mjiDzL2KzWyLrCtGweplPGxxNkLfEdizRLyGY5QbfDfD7FddW8ttXpMDqeQGNwd3dD3Qimqw37KCZKcmzHxjRNFosZ0/kSx3Epy516VBu6SjQxbTzX4/h4TOB7HB0dc3JyiuU43N18oK4lnt9jeDQmy1LC7RLX6GBaDjfXHzAsm0qWrOMQx7YI2h2EZaE1GpbtIJsaw9Rx3BZZtGUfh9SlxBQmTVNhux5ZqpGlOVKusGyLzqBPWfiE2z3RfqfMdu02QUft+rfbHY7jcHYyIYxibq+uWMzmPHryGNP5TPuILRQBpG4qZFVQazqGLtQm4jB/9F0H11Gz0lzqFElJrksK3cF2WqzWG2QpOX/0lA/vXvPh6hrLcul0OgwGR7iOTbfdYbfdYxmCH/3kj7Adn7Ju+ObXv+aXv/oG2TQI06RBEUTquqHIc5JEpRpblg40NE2t0IgVGLqOKQ3yQlKW5eF0bZB5hi4MLNukKEsaVPhEGoZs9xFFKdENgZQVaR4SdNoYlmC13SEcm3Sa0u726PT7rNdr7q6vVQ7neEyjG2x3O8o8o273KCq12o2jkCIv+OLFC8ajEZ6v7N5v372lQWM0OWa+XPHp5ob76Yy6qbm8fIRlu+iGWqvWh9muZugH/KPG119/TVUV6BpYlobjumRFymg8od3u0el0oak5PrmgSGPiOFIJz7pBvFNFtF7M6Q+GaJqBZTkk+xDfDzA1peoydR3Pb7HZrNWTrGlwbIeyrLBdF3BJIqUXlsUUx/cZjHvEYUYaxezWK7IkIeh2VAuQZmy2O3zf49H5GevNlte//Y7uoP95Rdpqd4CGoiyggFKWCE0pYfKyxjQadBqKLKX0A3XS6jq6aSsRg+3SrNeYps16vSKMEmo0Rsdjqjzn46dPfP0Hf0C31+P5s8e0bAvLsDg6e8TPf/q3/D9/93fkpUQ3TSrU3DZLc2RVkacpeV5iO4qIkiS5OmXLFNAoyxpNayhlhet42LaNbQv2taSqa9A0TMPm5PRYFXHT8OHdB4XaMW31OHUc9nFCta+gVlHctuVgmTbl4VQ+OT2lNxzS7nYpsxxhGBwfHyN0B9mUDIdD5dDUEnzP5f72ltPTCYvlgvV6Q+AHLJZL7u8fuPp0hdfq0e70SJIEL/Cp64oPn67UbdtxkJUqUMex0PWGxWLJ+GjM0dGEoswI/Bbhfst2v6TT7TI8fwxagxu0Wa2WZGlCvNtRpBm6IQjDDTLNME2bupQIU60/TVtgez6G1tDu9RXuKM8oylKZ+qr/SPUO2h3KoiBLYqoqOpygXVx/wH4TqhYgz0l9JTS3HZs4VkHF/W6HditgsVx/XpG2PYe6qsl1DV3TMYUJlaSUBaZl0fYDHNMiSxM22zWm5aKZFlIz0IXJbrdlPpuiGRZxFLFaLNAx0HWBFVicd4d8/eXXPD49oT86Alnhddp8eP2Kf//v/x27OAZ0NHlYdVZqn5wX6oauoVFVBmmaIUzz9wJdgKapKEqpTh9Nw7ZNkiRWRLf5gl63w8XFMeEuZLfZUTUNuqX0BfF2R7c/oEZTIzhDY7eJcKwax7JptwLF8HddvJZPo2lYpsUqTijKnLE54eLigl//4ufIouT54+f0uh6G1rASOj/96U85GvR5fHFOXBS8ff0DrU4H13XQqBCmRZZviJIIWdYMB321ZQJ0XWc+m9HttVTu1GDI5PQcx/MoChVrPh5PKIuM7WbJ6cUTNGHRHYwIdxuSKERWkjiKkKXERN3qaXRczyeOQzbrhQqQGwyVVypU4b9kOcIQ5GWhUmeMClOYFHmJpmu0uj2yJCHPMqpqjWWbdHp9pPTYb/bE4Z4iS/FabYJui7qq2O72OLbN6WT8eUXqui6ylBimwHUbZFmpHM8yo+v7jPtdTFMQxymF3NEf2FieRw0UZclsNsMPWuy2O+bzObppcno8Ybfb8/zZU54+fc6LZ08Zn5xi2haNrJndfODf/R//hqvbOzBNmkYjz3OqqkToFqapEn3Lsv792k7ozYFVVVJXDVUtAQdDWGjUVJWkKEu10hMGvu/i2IoWuIti4ihUUYm+R5bnOK5PtA/JbZP9ekOcJGhVhT8e0+/3CRwP07RUGnSng+MH2LZFp9VmuVwii5IsSUDTePfDK9quxdvXG/rdHsI2Wa2WnI+PePTkCW8+XfH48VO2+y2WZVFrOsPhkOl0ShylmJaApsa2bVqtgDDa0+4GeJ7DcrViMOir7ZLWqFFeJTGEQ1kof9Juu2Q4OsWyLFzfo5IS1/UwhybhZktlCIqiIMtSNAM836epK/I8BWpkU6EJHWEKHN8l3u1pOT5lLUkOidmmITCFRVGXmLbaNiZhRCoLZDHD8TwG4x5JlJOEEfvNmixJaB1agPzgy/qsIm15HrJSGydoKLOcyGigMhn1uoyHR8RxxL7aqxch6JChEaWpih7fbel1uyyXc3bRjl5/QBrHPHr8iJcvv+b8dMLkZIJh2Ur9fvORf/2X/ys//+WvWGxCGiGom5oiL9QtVtOo6xrLMqkOSnjbNilKSRxHOK6FoQsMYWLZprpgWA5NXVOWOZ7ns1wsoFYnn2XZZLnKJi2iBFk3FEVBt9chzxKqKCcJQ2SR4dsevaBFx3XxLVNBMxybTreH6/lKlR60Dm5VnTgK8V2Xi4tT+v0ewjAYjY/5dPWBzXqNYdq4rsN2McPzHHzXJU0zdCFIM0Wqhkah2k2B7ztq09Q0tFstfD/Askw63TZDj//TAAAgAElEQVRBKyBo99iulhi6oK6UrbzV6iKLkiTaoguLfn+EYVnkaU5VlFiW2oYVeYbt2FRSYtk2rX4fWUosy1O38uGYt+vXtLpdhGMTbzboFbT9NlmRkZXKHSAMwSE+Dq/dUvFEcURVxeRZht/qMDgest+oyUpZ5LiemgIEbfvzitSxTYQhsEyTpq6I9JC6KjEaQeA5OJaFLCzFmHcDNF0QhjG5bIjjFNt0uL6+5oc3P/DoyRc4jqtAVeeX/Mmf/DGUFehqJnd/9Yl/+9d/yc9+/kvmyzVFVZFEJbKq0XTQaoWe1NDpdAJA5XLmufozTT+A0LQGx/XwPPV36rqm0VWekZQFhoB2x0MYAi/wWCxWaJpG4PuAssooW7OOMHQG3Q561cJ3HQJT0BQFi/trPn36RJrlTCYnPH3xkounz3FbLSzLJN5t6fQHNIYGmkG4jxGmxXy15ObuHsf1aAzB9XTGp7t7tKahd3REt9clTjMW8xmdTo+qlviuwz6KiOMY13VxHJuqaggCF8uxMIUAzSBNIrIsxbQFruGpW31yQL9nCUHLBl3H8zwsy0a4Hkm0p6lDmqrB0A3KWgHPTNMk6LSpqamKCrfVYjiZsN9t0Q2TzvEJebhTbFTDxDZtkiwhK3LMWrUA5BJN4/ctQJZmVHKDaUe0uj2qyiPc7ImjPXmW4rU+09LsOTa+6+AIk7IsaGROEoGsJBogpaSSJbZl4rd8Elki0RCmUAJp0yBNckxb5bNfProgcAN+9KOvVBE1Deluzf3dNf/2X/8bfvubf+DT9Q1RVhLlOfEB3GrouhokNw2O41EUFaYpqKQkjhIF7hWCsmxAgK6LAzVakOXZ72eJUhboBzmd43pomsAwDGQhsWyXSqo9fhImdLtduq02dZbhej5lFrNZr1isNny4faBoDLxWl+n+ivu7O/5r1+Po5IzyIDSOd+q0aQUBcRKzWq+QlSTPskMQhMVvv39FXSvq4N3NLaOjMbfTB4qiVCIdS6mT1qslmiEYjcYYhk5ZFLQ6HWRdoqET7bfIMlN9eJ6zr5f4rovju4c5aYGu6QRBh4vHX5BGCdvljKDVoS4VV0DTDUyTQ/AGyLyglhVhmnJ0fEIzgaDdZrteEYUhdtCm5wck2zVZnOA7HrKuSLKEqlKoeFOY1PnvWgCXJAypkgJZznFcj/6oRxIXJPuQ8HNFz23XJQjcQ0FmVGWO1pRoTU1W5GzDLUVeqBhoYZLmJWmWU9cNq9WCQpY0Grx8+TWddhvf9Xn+8gtG4zGNlOjC4t0Pr/jrv/orvnv1A4vlgk0YEhcFeVmTFSVCV0BdFRIhCAKfQh7YqNTkUioEuO+jaTW2rXj7hhBUh0AzDciSlDQOicIdlu1xfNLh7u4empqgHaAbGppm4boWo8GQo+6QPNoTJjFlGnN1fc3DOkTzu1x+9UdcnF8QbjdM53OuPr7h1fffYjgW6/X6QMEOcBxHSRm1hrmsGQyGJHHC5eUljm1TSyUdNEwL1wsYjEfkdcXDw5SyUEuIJIkZHo0wTRNdV31nq33EaHxCFO2pqwJDqMQSz3MpigLPc5FVQeB3kUWuiqUqaGodWRZE+z3Tqyta3S5et0c7T4njBNdR77UpBFgWcVEgLDXv7Xf6pI6HbTsErZD1aklWSrzBCMdPibZr9Lyh47dJi+ywjawOOfZCtQAtxUhII9UCFHmKF6gWINxGn3uSmgihK4eyxkG5rXoPWUnW25SmgU7XpZANYZqRJDlFWdDtDlmtl1xcPsZybBzHIwkjku2GOBxgDQZ894v/wF/8xV/w9sN7rm7uFOIlLwjzglI2VNR4tgm6orEZesN+FxG0PHUq6pYyiTUNTa1OAcuyMQyLBsjLHFkUuJ6NodU0dYkbtOh0O9ze3FGWJV7gY9sWtiUUYGEXMT7v0/I9qnhDVZW8+v4HcuHQffSCbqvDUb/H0WgMkwn3H35ANwxWszkP0wXr/Z4kihl223zx8gXRLmR0esrDYsX3r14xGY0IgoDtTuk+86IgXu84Go24f3hgtd4AjaLP0aAbgsnJKXVVYlo2sqroDQa02i3anTZ3d1eYwmR4NEKYJvvtRrlrbZt2q0deZGpIj3r/bMc9YB11kn2IMB36RxPy4oa6VL3kfL2mI0y6LZ/6wBZI0pRuu8NgMMR2nIMeYMdmvUbTBZ3xKXm0I97tVAtg/X9bAAFFhaY1tLpd8jQ9eKO2mFZE0Ol9XpGq9DtBLSsMXUcIged6yKomTvODoMOiqxsUVQOaoVZrhsF+t6fd7XI8mRBFCUkU0e20qaSkiEO+efeWv/6r/43fvn7NYrVhs90jDI1clhRlpYQsTY3UNQxNo6wadCoVSU6FYYjD5qVCa2rQdWp0bNtFViV5VJCnKU1dksR7AtukrmoMW7Df74nCEF3T2ZUl4mhIEqU4psH56SndTgdZJES7LfuoQDpdsC2++/XPeP7kCWXUxbEEjqNTlwm23tDt99iGe3RN0O32qal49+4jo0Gft+/f8TCbAhqPnjxFCIv7+xlRHCtLR7eL6flEh6Q9yzQ5mUyIk5hKVlimjR20EZZJkkT4vo9l23hBjyiKSMItluMpTYW2pdMb4roOjutQ1xVNVZOkCU3TkCYRtucTdLtqXJQXdI+OsZYz9vuQ1TQGXUM2EEURo/EJDZAkIevdGiu26HV7uK6HZTt4gc92vSYMQyyvRd8LiHdrsijBtz2qplJTgKpCCNWvNnmJMC1sR61mZVoiy89ciwrDwBSG4jaZBpahIUyDsqrJy5K6qXFdD9dvEVbKa1MUBVVdYdgWtusyX8yIowTLFNjWkKPJMW/evOF/+cv/nY9XV8zXK3a7kDBOMDSNoqp+n0qioWR2yhTW4NgCTW+oqloBKTTt4MPRKYoMx3UUsKxusCwTw2jYRQkaNb5rUpQ1jq2z3axwXIc8K3BMl9HomCYv6LVb2Gg0tcZ2tWG72rLPNaRu8Juf/S1anfGpjPmQp+zjlC9fPEbXNZ48OsfrDthlBS3fodfrYtsWLdfm8uKc//vvfornuCS7PU0lsUwLv93mbnpPp9ulqjWW8znQMBwM2KyX7PdbzAN2s6lLPL9PlscIQ2A7bXy/o5hctoPQe1i2g6Fp9HoDdMOk1ekpAFkas10t8Vp9tusl4XaDZTs0uoZwXcoyJy9yat1gn+VEScpkPKbMC9pnZ9zfXdFqdegOjkiThLxImS3n+K5Hr9P9fbEGrYj1akmaF3j9Ixw/I96sqfOGttciO/yc342sGpTa3wsC6kqhij6vSE2V4aNVFYlm0mg6Zal0pVVV4boOvY6PMC3qqiI7zM0yWVA3BuVuj6wkaDplXuK7PqvFgn/5P/5PfLy5QRM6soIiy8lz1b/+7ku1GIpOXFY1usYBbQ6gxM15UVKhIxuDQDMo8pwoNhCmRVmW5HlMEu7QGnDPz3g+Oubq0xVVIcmaHD8IlBAD0ISOaRg0siTebQi3G5Ki4n624OrhgXA1xxEG2zInKiqM73+NW4e02z3+4I//lNc3N+RS0vI8XMciiyL6JyMWqxUPdzecTE64/JOfcHJywna3Q5Y5k+MJ6/2e64Nl5uz8Asty1Aq4qQnDLdIQ9IdjgqCNlCW2ZWCaBq4fEO+3aGi4rq/4XNGeqm5YzO7p9fukO8UwCHchaDarxYoiT5VqrMgxDIvaENzc3xC0OojVilqWpFmCoetUheTi0XNWqxm3n94zOBrT6QyIoh1xEpNmGZ1Wm+HgiMhxsV2XaLdjs16BZtA+PqGI9sTbLZZuYPst4v+kBRCGCUUFhxbgs4pUQ0UxFFVFWeaUZaH8NLrB0WBAv9el5XmEsmG93igUeJpi2x5okiiKORqPyYsSwwBZFfyrf/U/8+79O2xDZ5cU1OhqH3+IkAD+49boP2FHN0AplZjEtk1kVVJIDdfQyfIM33PJ8pxG1zErSZ7ERGGI7whGx2MGR0M+ffjAdrNGEzpJEvPsxXNMISjzFAsNZI0sJcl+h+k6PKxWFHXFYjGjUUJ7kqLCEjoyXDK9c/nn/8O/wO8PyD99ouU75HlKHIXUVUW4CwmTmOYQ6e0HAVe3VywWK/Ky4mE2o2oaDFNw3D0lSxPKsqTT7bLdrBGGSbc3oNvtk5cq++poOKGpaxaLGaZm4Acttps5URyR5zlJHCmvV5ayXS2Qsma/31HIitV8iiYMWq0Oea1RyQx5COzodk2OJxOEIZTSrG64ublivV5xcnpOt9tnNr1jt11z9LsWIN6z2W+I4li1AI57WIr47DZrwt0e0w3oeT7JbkMaxviWS0VDkiXIqsY0KkzTJM/KzyvSpqmoqoqqkmR5SlFKhGWqWJVOF89RoIgwiUmS5CDHGmCYFsI0ef7VV+joTB8eWC+X/OKnf8+b77/jrN+mKCRpKYnL6vcEDg6np344QZVopFHyNF1HQ8fQYbeL0Q8hWbIssU1BkibIRvmbPMdE6CoJut8fcnQ8YrmY88MPrylLies4h6Q8wXo2xdQMep0uhSypilytI7drlqsVlWOTZ5kq4kZD06Htmhi2zbNnL7l89Jj3sym9wYB4v8WzTZqqwnMcDGFw9ekT52eXfPHlSz5dX7Pfbri8fMo+iZmvN8g8YzgYqiTlu43CLjY1WZpgOw6GoZEke+IkJUszlecKrOZTzk8fUeuG4uAnMXlesN1suLh8gm6YBJ0+68WMRtOYz6YsVwuquqHTPaKoa7Up0gxkqT7QJxePKItSrUuFTV7k7MM96bvX9Hp9JpML0izm/vaKIAjoDcdkaUqeJ8xXczzHo9Pp/L4F8FttRQzMMtzuEMdvEW3W1FlB22uRlznZoQUQxv9/Kf6j6SNoUFSSolDR2v6Ba9Tr9LBNE62p+H85e89eSZL0SvNxM9cydNy4IkVltWBzKLpnSM6S4OzOx/3x3BmQ3V1dIiv1FaFda/f5YFHZTQ5I7CRQBSQSqJuJKAv3Y+97znOELmj7UWW/xxGETppllz15h5QSocEvf/YVH96+4RevXjCNpggpFWH4p8cmCkgwXvyS4zh8/rXqehJITaMoa8paNaH0ncpTFWVFWeSXvtKU/PJUmc1n3L18DkLwcP+ApkEUeEynEbe3t7z+5g8c9wf6vqUsCrqupx9Gmrqi7xsWywVJHCtwVz/Q9SOWLhk0nTCY8+vf/DWnMuf9wyfyNEaXgukkIgoCvnrxFZo0yMuKaDbh//un/0F8POK4PmmWUlxSBEIIHNslz+IL8K3juH2iTFOG7lLINg5UVaXW1F3L/ad39G1LfemJ9/wQQzf48OEdTV1i2x5lWbLbPrLdbTkeDxzOJ9KiZLvfU1Wq/QMEpm3DCNunB3zHZTKZ8ezlK4QOhi4xTYem69ntd3z37TfUVcPz51+DJvjw9jVD3xFFc4SQFFXG49Mjfas6rGbzJZubW5bLFU3b0qARrjcEixkjPYaQhF4AQqNqvxCiOw4jmq6hWw6OP4LU0RAYukCKnmFsqRpBXpZUZUFRFdheSN+1aI5DXZSc8yPjOBIfD8TnM65jkekS0BjGP9JMf8JFXgZdf/zdcVSbj4FLk55AGwf6tqcdG0Zd0rUdTVXieS6maRL6LtPpjJevvmJEo6kaqromy3Ms08L1XY6nI1lWIBjJjQwxarh+SVMkNE1F1zREkU/7Wn1Bu36gY6QeBFeLNX/zX35NGEXsy5LTYU9dFfiuzX4/8me/+hXNMPLjmzdMJlO2hyPt2PPs7iscx+Fxt+N8afHQpSQ+n+i7TuXD0Djsn1QlelliOy55kdH3I3dffc3usCNJEq6unuHYLvPFFUWRst89YluOWm3aDnXT8t0ffs84ajw+PKAbFt2gRnVd1+N6Hm2jZtqfrYtNxc31HWmacvvsFXkWs3t6xLbUlqusKj59fM/peOD65pZJNOPp6f6zBNA0jzxPOKdnskJJANdZYf6JBEjiGN1ymW5+kgAZrmEzmP/29P3/fJI6to1tm9i2ieNYeK6LqQuGsWccRqQwGdAomoZuGHAdn3FomUymeF4A/UiexaTxifdv36Frg2LsayBNA2nIiw796V/1audPnqg/3eCHcaDvxoufdGC4DPTbtqVpGppaOe41YDKJ2Nxs8DwfXaqRU5omzKYTZvMFddVw/+mBaDFH6DpxlrLfb+m7CsvxcQJV35gftsxdm0UUYjsuluPy57/4Gf/97/+W5y9fgu0ghOTZixeYlk2eF0RRCAjev3uL7Tn0qETrJIxU/ENTRuwsz7AdSyHQpSBNY6qyYBwu8N+uu1AN4bjfo2ka4WypGE+uh+M56IZ9WQQETGZLru+eIaSm/KtNw9s3b3j74xsYxWV9rLFerwmmU1zXwzBtDMtGSh3Lsnj//g1oI5vNNaaUOLbPi69UU6CGsjwOCNIs5cfX3/PwcM96fcN0tuTx/j3xcUcYTrEsl7Zv2B12xHFMFCjv8PJqw+bmVnVZ1Q32ZM50s0G3dOi7f/cc/oeH1DBMbMvBMk1MXSKFKqnVkEip6rHrQaPIS+VS0gVFntGPI4ZpcDwduH/4QNs0vP7hjeo41yWapjZCP13nNe0zxFw9Qz+PlrTLnwfan7RAM460bU9ZVvTDgBAKwDWfTdlsrpjMItDEZeJQ8OH9e6qywjbVhStOEvIi5/2HD+xPR8q6RdOlSvDqAmkZGLaLH7jcrKb86vkV//Cfvub//W9/y3//x/+L569+hr+8oh9HdDniOg5RFOC5DtI0SIuCdhy5f3jieDxcXuk208kEYRg0fY9uWORljtANZUPsWqZzhRwa+h5DGtiWTV0VeH7AV1//gqaqqKuG1foWKSXtZY179/IVowaLxQYpBdunj3Rth26YPD1+oigK2r6jzAuatkHqJkWZ47gefd+qMdeokSQJv//9P/Pjj99euqAWCGA+X3P38hXSUH4Gy3Jou4HDYc/3331DWRTcPfsaoRt8ePcDXVsTRXP1NqhzHrePtK3KWs0WS65ublmu16p3doBgdUW4XP675/A/zt1LVRI29urJqSEYhw5djkjRMY6SrCgZ+l452cucYQCdkXi/493bH7n/+InxVuP1j++Yz0IYRjRdYFkmhmkwZiWfr/A/XZdGRejQ+JMn6k/HWBsZR41xFJftl8QwDYIg4O7ZHcvFAsd18VwP13NJkxjDNJCN5JTk5A878qJUhQiOw8hIUzbYpsk5yViuApoeTD/E1AWO3zAfBlzXY3NzB5ZFCeSHPevra+bzObvDAV0TrNZXSGmSpjHnWIUGn794QVOWKoosBYfDgXEcCXyfJI0Zh548T9V+Hej6VnkVTANNKMDbJJpimRZVpbLzpmXT1AW73ROObRNOpyxX12TnBMOwGfuR+4/vSbOUNMuZzns8wyUbYhaLKwVm6Aeuru7ouoa8az+bePK8oK4/co5PXF/fsbm6JcsykiTm5vYlRZGwfXrAMlVkvKxq7j99VGW/N7dEd1O2T/fE5xOr9TWadMmzhDiNyfOC6WSCM1+qKYDrkpxPxOczuvmFLihNg6FvAMVUUheIlqFThL1BmGRlhSYltukgdaFw4+NIWebUdQ6MbLdb3n/8BH3DdDrBtl1Aw9BP6lgO4//+h48/oWRAXapGpZ+Epl6DQol+23aYTCfc3Nwwm82wHQfDMHAcB6FJirLEdV2SNCNNUuIkxbItNAT9MDD0Pc58Sn/5wNuuIZpGSENSFSWdHHEDl2i+IB80Qse7XNhqhrqm1sA0DUxTpx8GpBTkSUoURKqrKI3RNA3TtsmKktPpSH5hljZ1w9B1OJaNiILLhW1Q/VeXL3HXD0TTGZoUVHmh1svZmdl0TlGVDCMqFtK1VFXO9c1zDvtPnI872qqlaRuS+MhquWTXNgr40feAwiZp2ojjuqrm+3hQBMVhII4Tqup79rsnnj9/xeb6htPxwGB5vPjq5xz3W+LTEcd2adqGLM/48ccfiMKI65s72rbm8eEjtu2wWKkysrrK2B322JZ6q3yeAviBmq1+ySGl7+nHDl3X0cSA2Uu6RjKMA7qp04y2WmF2HcFk8rmNOUnOJMmZ7XaPLg3OcYLn2ZiWiW7Y2L4H46h64tXXgT9eobTLP386Mx35VxerEUBgOQ5B6LOYT5lNfbI44fr6Fik0LMu+9PMODKP671zXpm5bxUYKIpqm5rDfU5QVnmtzTnL8SckkUE722q0RUieYBDiuB2j0XUfdVqyWS/qxZ/vxE1lR4FgONy9ectxvadqWokhB03i8/8Srr3+ObtpUdUXfK0PxbrelzFI8z8OyDOqqoqlrTCkJZyGmZTBdLOmGAUPX+fThHZZp03cN8XHLZnOH5fqk6ZnlcI1tuRwOW9qqQNekmrn2LYwah8OR6+uMZ89eIKXksH1kfXXNYb/DNCw6Iej7nsXqiqosOJ8OcNH6h+OBvMiZzxa8ePE1QRhyPByYzpZEl9lpP2gYhkNd1xyPR4UaX665e/aK+Hzgw7vXTKcLwsmCPEupmoLHbU3gB8xncwrHueSlvuCQatqIblgIw0ACfVvRGRpIA8cL2Z4birpmGDqS5KQ0l3Aoy5Lj4UBd1aye3XDc/8DsMj/zggDLcqC/NEBrfxzeg4pqCCH+OIa6wB1AfNapmlQ8Ise2mM+nTCYRnuvSyo5xGFlfb+i6kSxLcVwPx8lxbZtaE4T+yHq1YrFccdjvEKP6+UKY9MNI24087o6s1xuixYKuH3H9CNuygYH5xOOwPzAOI/E5JogCmq6j6weKPIdR4gUR4wBSjMwWS1brNe8/fqQfIIlPJOczEqnmwUPPMAiExiXmohNFIYvlmkEIhG7S9WrUpksD33eJoinRVA34+6Hn8eETvh9y/+EdkzCgzDPatiEKI7qmoWuVRXAynRPHRxzPp+tqdAm27aHpyhNQ5jmW7bDe3JIlZ9IkvuTHSprmnjg5s9nccn19p4rWkpjrmxeUZcb28f6zBKjqhvuHT5zORzabW+6evWK7vSeJTyzWGxxXjdySy+ZqGk1YzP99TfofX5wsG2GaYEjoG8Ze4bct02TUDLaXdGXXq2rwqqyRQqcfOsZR4/r6jl//5jcEvqscOJZDNJ3AMJBVGWmeqyZyRjRNIHSB5arckGGagHqta5o6oJoQSoMaBkHgEYUBURThOR6WaTGdzZBCoyordFMhfwzTIgpD5gsFSHBs9TQdhp5XX3/N9fWG9eYKTUrWqzWTyYIguMANqprJZMJ0tiAMPeTY8/jxI7MoZL6YMWoa33z7LXGWkpc5x/2e62d3CCm4ur6hblqm8wWabmBZNl3XMoyqabBrG4TUcFyPYRjQNI0ojPD8gGgywfd9LMvCNA2CIKTtGtquIwgnRNMFdV1h2y7DAHVV8vj4QXl7DYOurzmfjuRZSl2r3JMfBEih4fsBY9+ijXDaHzg/7dCahsALmM4WmJalNHM0Zb25xXFdZQUcBpIk5e3b1/zzP/8TbVdzvbnGNlU48flXPyOcRjD2OLYNmiTLct6++YGP79+xmF+xXF+ze3rgsH3A9yfYtk/Xd+xPe47HLwziaYYAIRgvVLX+QnoWuk7RDMRZzsiAJgSO41325Qq8YFk2v/zVXzKbzjCkpLi0VGSnE/v9jvePW7JCRSSEECq+MKgnBoPKJQ3DcBEClykAKFCDazOJAubzGYv5nMAPWEyn6LZFcooprZKu6QmDCMfxAfj48SNZlnM8nfHrBte2cT1VSehPIpqmJZxOCCZTNDRc16VtYx4/fGDiOyRpyfbxnsBTFrVgOkU3LZ6enri+uUFoGvPVguNhR1Xk6EJHIGjahofHB8oiI/ADUtenbVQkJAhmmKZJXeUYhok0dbxgyu3tC3pG9K6n63uyLCY9H3j+/Ct03cByPPq2o+1qdEOnbzt++z//Cds0OD69R0gTP4g4ndTFzPN92rpiHAJmswVJcsZ1PQ6HLaYwSdOMxWJOMJsQRVNqu1KrXSGYL9fUlWJVccF6Ho9HirJgPp3z4sUrgiDkeDwwiRZE0UUC9B2GrSTA6XQiyzMWiyW3d1+RJEc+vnvNZDojmswp8pSq/UIc+ShG6DvGpqZvKrSLthswaIaRvGoY+hHLsui6FtCUtmpaJtMFz5+9xDZ0oiDENA0OuyeytOCc5TycE3XjRUFZZxOXNMlI85pOlQSrx/yodvgXChqGaRAGIdMoYrPZMPUD3DBkebWhKHKunz9Xg3lPpTjzIlMteFIxjpaLGbbrYbsOfd/hRxOKrCCJE3a7PYYVwKC2bJo2YpiCoa1IT2ce7j8R/uLPqIeR08dPfLz/iGXZpEnCr37157TtQN81SClJs5iqzAmMiKoo0DRJkpzpugbLcRnHEcGAbqg3U9sPaEJnuVhiOhZ102JJgaMHvH79HZvrG2azuQoJlhnz+YY3737Ac31O5yPx8UBCj9VnzK6/UqQSqeN6rnqQIFitrjBtG5FoROGU2+df8eHta+qkUsidOGGxWmAHAcbMUlu8IsM0bdZXt2RpTBKfVflcUfLQPCgJcHXDzc1zyrLkHJ/ZXD+jqgq2j58usDYVpnx8fOB8PrHZ3PDs+ddsd/ck716zXG9w3C8kPVOrV3xfVareRWoIIZFewPYxpmo6pNRBU+1opmFTlCO27XH34iv8MKIrCq43K76xLJI0I04zjllJ2bQXyISaeZ7PudoZCw2JxnAZ7A+A0JSntGFAipFJ6HN9s2E5n7FarLAvLdJ+NEFogqIoFM9fahTlHzGPUqobuKELqqLEtmx834NxwDBXpFlOnsf0TUtVFjRVCWNP6PuM9KwWSw6HHfPVGk3qtG2Pxqj4pYbJw/0DURQymU4uftrZ51d527aUVUkUTdjtHmiqAtf11DtCaDimRxRGzC/m5a5rUXgA1T2vmxLT0pktl1iZS9N1VHlOU7e8/vZ3SF1n/+kDL65X1FWFuICNLcPiarlhMZ9iOxZ1XWBbBrZl8pd/8Z+5ubnj2z/8jv32gbatKYqCyXTCbLnA94VdSRYAACAASURBVHws27nkkCr8YILj+cSnI2WRMw4jaZpR1z+yP+x4/uwl15trzucTQ9/z7OXPOZ/2nA47HNumvbQFvnv7I0EQcn1zx8jA09M9upT/7jH8DzVpW1a0FzLyT/dt3Q0RlsM5SSnriiRNyPMSXVoIoVGVJaZpsVgsMaQgyxKkEEznIUVRkdctZXPJx4/jhUrS01Q1FhDoEksXuIaOYxr4ls7ENpn5NpYUCE2yXq/46uULQtcjmk6Zzxe4nosUihO/WC3ph+HCaLJpm46+65nPplRVTZYVjH1PksQkSUoYhti2gyEN9k+PCAGe74EYub6+5rA/4HoOo6YAswPw+HjPfvvEdKpYVl2vcleu7+M4KslpuS6akAxdy8On97i2S57HFFmGYVroUlxcZTpRFLFYbS4pVgPDNHD8kONxixwHPNfFkCZlkTNfb6jKnCKP+fj2O86HA+fjnqEpcX2fuqmJoilCCIZ+YH11hWlb+EFEdj4QBQFtW9I2BfPZkr/7u3/kr37zd0jHJMlP7HZb3v/4lmS7Qx/Hzxc1oav7wWyxYrneYFiGqk9qO06nI3/49nf84dt/wXZsrtZX6GhE4YznX/0c0zERGti2QzfA6Xzm++++4XQ4cnv7Ej+IvuxJ2tQ5QpMKQ82I7gbok7XylNY1XVXR9R2+F9J2HVlW87R94tnzr5lO5zRVTZ7ElGWObRnMFyHdAaq2pe57NYZSDxJsqRE4poK46gKhKWlhmzqu7YA2kHzacffslr/4i/9E5Pqs1ks8f4I/jRhGkPpIVZa0bQ+XnX1dl5zPRz59+MR0PiMKFfqnaVT518tXr/A8j/XVDcfDkf3+kd1uR1NXZGnKer5kOptQZCXGxYxRFmqe+eKrV0TRFGnotE1NEAT4QUBZqc7QpioUvUQaBJ5HVRakcQJDT91WMLTKmhdOWSxWTKZTQs+l6urL2E+jzM5MIh/HMDFtm3EUnA87ijzlfDpyvCwHToc9z9dzLNuikRpJlsE4sFot0HXBZDJlZMASEkc3VL/r0FFXKbpu8eL5K1arDa9ff8u7Nz9QpxV1U+PHCYvVEjsMMKcLyjKnyJWGXm9uyNKEJD4x9CNVWfHUPJKmCev1htvbF9RVzfl84urqThmmHz5hGqqHoW5qnp4eiOMT66vrLzukpm4ihKTvO3TbRZ8s0Tyf+vGJtCwVo0lXDmvGkTxPEELy4uUrHMMizVOKIqXtO9qqpq87LAGW0LCkoB9HtFH1rUeeS+irQBxSMowqshL6LqZlcj4nrNdX/D//+Pe8vL1FMDKdz3F9Ne/shx4pTTVyaTpMx0KTgiTJmEwmhJOIOFHU6cl0gqZpFHnO27fv8fyAtuvp2grP8zifzvhhiOcH2L5P1XbM5jP6rKApc9q6JowmrK6u6NqW9HxSVTVFhnnWyfOctqroNY2hHy5xaVXatljMyRKTvm9I0hipm/hhiOuHhIGP7zg0cYvUNOq6wrVNoiBgPlsgDZOqacnOMVUecz4c2D09YZjmxR6o048jQTAnzx9wXVs1M4cRq/UV++0jTTuwfXoiCkMc30cXGk2n4Bu2YfMXf/5rrq/v+Pbb37J7fKBpK8qyJJpEzJYLPNfHshzyPKUqS3xfNazE5yNFnv2JBHjL8bDn7u4Fm801cXxm6Huev/gZ5/jAcbfDtmy6ricvSt6/e/tlh9TwI8amYhQSGczQvFCVvqY5SZqpYiuUQ8gUkrZrWa6umE1n1HVBVVc07cDQqYirqesKe20YGLZJUdaqRtxSfE3bdsiLgqZvVRuxYaALyePDHs2y+cf/+x/4+aufMZ1MQIxoo0aaJzx9eiScRAzjgDR0xn7A8SYcDzu2Tw8kaUI/9NRNzWl/RJeSKPJxbYeyKvjdP/8Lz57fMZtMWK2WtHWDEJIwDEjTlJu7G+IkYRguozJNXfj6y+ZmtliyfXxQr9MsZ2xbwsmcpu84H/fkWaKQmK1aafqeyzCaCCnxvQgvjLAdB880EdqIJTWqoaNvaiaBT+i6uK6NYVrE5xOG5RDHZ6QU2IaJ0CWOqWPoOpZhY7guhhQEns98OmMyndKUOa5psNlsOMcxT8cDQVEQRpF6BY8DTVsgep3ZZM7f/e0/8un+A999+zvi5ETT1mRpxnwxJ5xNicKJ+v+VpQxty3S+vBiwFXW7aztO5xNFVTLdPvDixddcBRuOhwOhPyEMJuy2D+RphmM7inj4JYcU02DsGoTloHkRCMlYNeR5RlPXiigiJf0Foa0huNrcYJgmRRqTZSltW6MJDcu2iKbqIIFgkEJlk2pV2SJ1QVmV7E9nRkYMKWDUFL1EN/jrX/8Vv/zZz1QjsOeoZg3dII5jHMei7WrO55ggCGjqhqfHe9I0RwqNND6TxClj23FzfcXVZkPXtrTDwOPTlsD30Q2DrCgx4oRwEpIXOa++fsX+6Ym27TAsi9P+gJCS+WJ18TMoZM1hv2McB/quxTQtOm1EMwRj29NWOb0w6EfVBeC6HtmgWlSiaI7rK6nU1iW6UIA4U9cxDAvb6DDsANty0KSJEHA8PLBYvyRNYvQRbFunqRtubpZYrk80XSNMEz/wCHyf9dVGfT5VgRv65EXJQp9SVR6n85li+0Tk+/hBpNqth566TpHS4tntC5bLNT/++B1vf/yeOj0qI/RFAjhhgDGdU5aFmiYYJqurG/IsITmf6PuBuqzYNlvSLGW1vOLZs5c0TcvpdGK1uqGZVTw9fFJZui86pH2PMD00b6oOaF0zNjVVWVKWlaqbQSjAQtfRtA2uH1BkqfpLtt0FcaMgXJZl4tg2Axq9plb2yaAAuIdjTF5VxHnFNHAoy4ayaZlMp/zZn/2C9WrFNJpgmiZl2ajYSJ5RlrmqvylK4jQlPsfMFguKoiKcTOnGnrbradsG33UIohA0wWyx4M2bt/iBx3QS0TUt4WSKbuh0XYdtWaRZhtQlVV0rgojv0dYtuq6TZAnmYJOlKX3XM5lMqeuaui6QQnU0SU0Qx2fGUUFn9ShCGjpeENGnZ1zPp6wq+q5lbG3kOMCoJiim5WDQK+NH3yFNh8P2nr5uSJMjTdMwioEg9MmzksU8YDGds1ityIuU9WKFYdo8f/kz0vMW80JqNi2TsijVbNpakWUFx/hMXpZEYYjrB+hS0PQ1Va8unn/+q7+6SIDf8XT/kaat1aQijJivFniuh2XZnyWA6wU4rk9yVguFcYQsy6nr95xOB27vnrO53pDEMWPWc/f8a9L0/GWHVDM8sFyQJmNXQ6dodkkS0w4tgzbSNTVCBux3j0jdxHU9qkLR8OqmpWlbNCkRUqAbEtdzkLpOWTfogWBkIC8qiqa5jIckUkgGQxBNI37z13/Fq1cvkZpkGHqqtmboGsraZOhb8ryga1uqrsG0LIoiYxx6YLzIEU0VGQwD0STEti2kUO0aaZIov4FdEwYufVMDDk1b40ibDx/eYegmuqHTth1hEOLaLrvtPRoaXac2WrP5gjQ5MXQ9Td0wnSkIQlWpYlcpJZrQaJsK13WBgSCckZcN8fnMajYlcNRe3rQcpKahi5G2zjHckE5oIHXqLCXPE552W/q25vb6BmFY3L9/zWa9xHVCbFMnSxqiSUAQzTEtg83Nc/I8ochSpDTwQx3LMsnzEiE0XMfmHCdsD0f8oiAKI2zHpWOgawv6TmcSTvibv/kH7h8+8t0ffksSn2lb9eWdzWdE8xlhOFEm7SxV2n+2+CwBFGmv4xyfKSuVGnjx4muuNkoCeM4XYnYwLNW03HeMrarUbmp18PphpG07NXqhZdQGru/uVLWKlFR1SZacSc5HFSPRTaRUtY6MA12n0Tcj01AZLKqmo+9G+mFkOglYrhbcPrtjOp+pW/UwkJQ5x/2OQQOh6fRtTV1XtP0IGuiGzvmcMKJRliVuW7N9VIVXZVnw+LTDs22ev3hJWdXc3lxjCI275y8xbBNN00jTM1maYdsurmOrXqNx4Hpzi+N6lEVO3ynTjbwQ6epSISW7vlVrRMOkqmLatsVy1ZxxHHrCYE1V5YyjJG8K3r59w7Ob59xsrrlbL+manLFvkJqgL1OGcaRtKoQToWkax909bdNQpAmeY7NYLNnud9xtNtiGget6MHSEjov0I7Xm1DRc08H3QvJAYR3bi91PN5SxJc9L5vqE2vc4nU4Uuy2R5xOEoVo0DD11nSGlyd31M5aLFW/efM+b199x/jcSwI1CjMmcqirI8xSpGyzX1xR5ekkgqMnQdr+7SIA1z5599TnG/n98SNVevWPsWsZeOcabpmUcoWtKsvSEYXr0/YiuW8TxiSLPaYuc5HRSXPtxADSkIZGGqjkUjFiOCqr1XY8bWOiWgRv42K6L7ThYtoMf+JTpmQ9v39L1CmK7221xHJv11UbNAbWRrmuoyg7Ldnh6fKTvehzHYb/dUtU1pmmpysahxw9C1us1j0+POLbJbDFnvlpgWQ73Dx85bvfcPH/Oer1B6jrbJ3UwYODh/gNlkbNYXRH4AU1dUp5yksu+uheq4gZAk8oTKjVVYGbqBrbtUFU1eV3y/uMHToc9r+6eMQsjTMOgq2DoO3o0ujKjqxVUYb55RXZ6Uvt6y8L3fTbrK0zbZDWfotUJIzrz+ZLDw3csr39O1Q1MopCqKmnaGn3o8SwP59ojSY7E54OiXLvKJ1EWJUJWmOaKPC84xzF5WTIJg4sEkLR9Q9W3GIbNn/3yL9hs7vjuu9/x+Ok9TVtRVRVhGDJfLXE9908kQIHj+jiORxKfyFJVupvnBR+bD5zOR26u777skGqaYOwatGGAEdpKEUEMMaINI303YFhQZBkf37/n1S9+pUZRaapu03WlkqN6Q1UWGJZB16m+eil1OlNHAkIaiEs1jK3rSEaoa8phICty3r97z+F4pqxV3v/nv/gZ0pSMg3Lkt42ka1UBrBDi0kQcq43NMDKZRKyWKyxTKiN0ljBfzBj6gevbO5bLBR/eveO037LaXHH34iWuG/Dx/RuKPEOiUVclXaumDn3fIwyDNk8//72jyYzt071qK64Kdk8Pn+eBnuOpp7Kmo1sGxVl1RtmGQei56KInz840VY5pmAxDR98WDF2FtD0c1+W8/4Rj2UjDZnV1i6n1aLqOQ0ujtWiGhxQttDWGZbK8vcWyJOU5JifHtAPMCyJpGi7wvJDTaUeeJgip44cBlmVRFAVCaDiOQxwnbI8nvIsEsFyXjpGuLem6higI+S//+e95vH3Ot3/4LcnpSPOTBJjNmCxmhEGEbbtkmRr/RdP5Z/9ofSGbnM8xZVV94ZO0UaVUw6Dy6E1d0TX1ZT06UlcFumnTtao1eDaf07QNTddQ5AXdqDJI/dAjdGWG1nWJlDpD12JpluoulaqGxzAsdFM9cbquY5CCtMh52h3YHs7kVcN6MUFooEuDYDbBNC3SJEboFmM/MI5QlmqYbui6WqV2NYvZhLpSceG6qZgv5woJZBqcLpiY6+s7pvMls/mS+HimzHI217dkaYJlmlSlRFgOdVHQlNVltCbxPI+6UfQ+w7RIzjuGrqVD5bFm0YQ0z7HciO1hz6dPn5DSZHO34cWLr/E8nyzZ0fcDvW0wlDlDlaMZDt5krfS81AmiCa4fwTDgSEUEzKsR6bgYpkWbp3iRmh07rk1ZVwTTGW2ZkxdHWt3BcgIFZtB11ssb8iDidNjR1CWmZSkgiFWR5wVSTvA9j9P5xONuR+h7hGH0v0mA66tbFvMVb95+z48/fEucnWgaZTRarBZ4k5DpdE5ZlRRZqlqu1xvKIuN8Oir0Uv2FadGuaRiGjq5vaduOsqxo6gbbdHBsE6mp+G/X9bRNS5qcCXyftm1p+5a2qWiHAU2XyE7SlJXqe+oHdMNFl1JloywTicB2PCzHph8HhnGgaGoenw6c4oyiahFC4rkKZygQdE0Dw4jvB7SnM+FiipSKZBLHMYvVgnR3QOqS1WLK7rFh7FsmkxDTMDkmKfHxhH7pY/KCgMl0CkPH9vEjVzc3l8pJh93+ia7p8Tz1ZBu6jixLsCyHsihU3EPTOBweMaRgEoY0bYvveTRdx+F0pt2fePPjj3S1QjuGL1/gew6apr7wfT9iMdBUCSMjlqVGQ0NVQt/jhxGBH9KVBXKsaesETYPp8prs8EBdFcxvXmGZOl2VMTQd6Ca6O2FiVZRZRpXuaC0fy/Ix+h7XdHGunxOnJ+LTgRFwXBfTNCjLikKWGOaSoig5n88UZUkUqEWHLvU/SgDd5hc//3M2m1u+++733H98R5PUVHVJeA5ZrJe4rqtAZkVGWRTYjseV45LEZ7L0C0nPbVspJ/ql8aytG5quAwZ0aVx29Rl11dFWBUWZURSpArK2NU1XI4VC6QyMmI7FOPQ0VYVuSvUzBoll22iahmGZCMOirgryoiJOMw6HmG5U/VCBa2Gaas8dhT5124I28unDWwxDgSJU9xSEUUiRZUgNdYPveoqyYrJaMIlm5FkOQ39hqY6K3DGODGPPfrtjtpjTdT1JfFRfuqomms0IoglCCIoyxzId6qq4gG17tEugzgnnSDSsURWhbQ9H0qLkxx/f8PjpnqvVmvlsgmOoOfSAYBw0TF1SZWfOxwd03cWdLHD8kOK0pSlTIi/Ad1waMZAfTxTxCd20kLrG2NW4wRTHcWjSGGelNLW6VQs03cGJTKymJM8yirbEtMOLBJBMghn+RQJkaawkQOBjWibFZQpg2zZJkrA7ncjLyxTAdemBtivoeh3fDfjNr/8rNzfP+fbb3xIf95cpQMFsNmWynF1atZ1LK0tNNJkpSvYXHdKuo21aVQ/edspookm6QYEDfNcm2x8YB42m7cjihPrix+yGFk0Tqhx36JBoIARt36EJcXFPqaKCUQqEUK3K9aBEe5qm3D/u2J/PlGWDIQWeY2GZJo7vsbq5Y7fd0TQ1aALLsSjylCzLMW0b2bYUWYZuGfhBQHw8fR63dH1P17aEk4nKJQmJbkjQRo6HvZpVSlX33XY9miaZTOfohoGUurrAuC5VmSMHnbZr1e9XFZbtIjVVYa5Jg+3hyPGcsX184s33r5lFE25ub9lsrj+/OpsqR0NV4GTbT3RVhT2b43ghdDXJ4YGhazDESFdl9HVBsr+naWpe3P5G1YMzEEwWtE1Bl5zRug53usRxXYUkqmt6TUczfYKp9ScSQFUZGRe9ulpc4/sRx+OOpiowTdUpZV+mAFJGeJ5aBDzutoSekgC2ZdEOPU2TIYXJZn3NfL7k3bvXvP7+G+Jc6dUkTVksF/iTCGMyo6pK8jz9HDr8Pz6kTdMoSl7bM7QNPQI0C03qBGF4gcQaaIDn+wgpiJMDulAD8VFTFONhGBnHDm1QFGbTkggh6IcOoQmGtmOQCj7QdB3H45nD4cjHT1tFTjZ1HMciDFw816ZvKqq6pB9a0AYM0yTPEprLLE43Hbq2IYoCirpRqQDDxF+qD/Sw23N1taGoCsYmJ4om5EVB17UINMJoQp6WZHmKaRh4fkjfq0ocXRcIzWJgpClLXNdjZIC+wbZsBk2judCly7bj/cePFHnJ9999R9t1WJaJbdv4rstkMkFKnVMWKwmjQdtUSGlimCpQWGVnqiLHdVzGtiJNjwyXIuLV5jm6YbJ/fMs4aoqGrUEvNcpsT1NlOMEMZ6pcYk1dK5+DNNHdiIllU+YZVbb/LAH0occ2bK43z0myE+fTgbEfsB338xSgKEoMQy1MzvGJoqyIggAvCBRxu2+oqhZDt/jZ17/k6uqG77//PZ/ev6VJKuqqIjjHLNZLHM9T/VHlF1L1urZj6Hq6tlbOIkOn6TuKuqGsWwbUarIdOlzPZRiUX9AxrcuqtFfmXgH1MKJrAmnoqiVk6JG6iWnZ1HVF3VQkecF+dyDNMp62B6q6wXUsRiBwbYWwmSq/5uPHj7R9r/bgXYNpmWiaIE8T9k+PhFFA3w/4roXjBggE09lUvdp1je328RKFDjEtkySJkZfOzmHoyfIESzfwgvBiXpF4fkTXqu1V25RYhg4MqtKwHxCXaEuW1qR5zsdPnzgejrTdSFXV6LpB3tRqrdxUaIzsDzvadiBwbao8ZujHy8+xEEBdFjC21GWMLgQj0PctwWTG0Pccd/dk8R43XGG6DkUv0SYztDKnr0qy8wNNmeJGC6xwgm6Ml926BtLGDg2stqTIcoqmxHACrEHdFyJ/iucGnM57suSM0CR+4P+bKYBFkqTs4zN5WTAJI2zPu0iAiq5v8RyXX//1336WAKf9lqZT3tXpdMp0OSfwvvB1LwAxgiZ0hGMxSpuubij7kbJTl5sBpRelHEnTBNu0GJwWy7Tou5+isz2aFHCJnvR9jzR0dMehaVrKriFNcj58eFAryCyjbhpcx8CxVT3hcqlumn4YMg4DVZmB1CnyVBWcaZKhK5FCYpqKj6/rpmof0UZWV2s0TdDWDen5jNANbm9/eSmHaLAsh7pSBLw8S5CahmHal9537QIT7hgYsG3F1w8nU5LzAdcLabIUU9cxpWr0ePPuHefDieXqisNR7fzrqlaMgqrGc12E0Pl0/56pHzD0agFSlBm6YalYyNiTJ0e6KscwHYQUjEOPtGxOu3tm64jsvEM3bBVDqWsmsxllVVBKHWHZjHlGU6e0uxI7T3AnS2zPpevVjXoYdDTdx59YtFVOkZ/I9fJfS4D5huAiAeoyRzdNQkPHspTWFCJUEuB05nG/IyxygjBS48Ghp2lyhDBYL9fMZnPev3/DD9//njhXxpU0TZkvvtCZ3w8dvaYxmjZoaiuUFSV1p0jAwjCxbI8miemahrZRa81hNJUDqr6gIjWBFIJRqKTnIDT6caTKcp52W7Ik53Q6kyQZtm1R5CWWYRCGProUTKYB08WUsRvQhDpUw6XPs617NCHJs+TSMdVjWQ5CgmFZxOcY1/eZzxecj0fapkWaJtP5gjiNcT2PoR8o64y+7XAdmySOmS5WCE2/uJ40dKmqu5uypm0aPN+nLHOaqqa1CmbTGU1dcYrP/PDD9zzcbxUktsiRUm2DPMdnGFrCKGJztWG3/USdlaynC9q2Jc9O9OOAYzn0fUOVJ7RFSlOXOG5IXVd4jsPTw1ukNCmzmKZIsd2QgZ7d43uKPGW6XDOdLMjylEY30OqSscgps8NFAsxxJnMlAZqa9iIBpBMRWbbyRGR7WtPDspUEsHSLzeYZaRZzPqpxme04GKZBVSq9ulzOKUvlH82rJyZBgBeE6LpO07dUVYeuW7z66ues19f88MM3fHj342UK8KVzUk2gOQFC09Vlo1Qd93ml6hel6SH1imFMQJNYtoFl2/R9Q1fVNE1zYYpa2JZNr6GgA3nJOU3J85rtXjHiBZdeem0kmqj0p21ZOK6l+PVNq3yTw4gwdMa653w6qpKxS4OHpglMx0VqoEudMi/I0pjJfEaWKeeW5bhYmqCvG4a2QwhJ17WM/Yjrh2jjiBsENE2tSiKkzijAtm3KMqdra8YB5e5CRa/6vkOIEWEYfPf6NU9PB7a7LeMFI+R6AVKqPnPXdrm7vUXXYLf7ROD4CplT58oR5kQKlmv7xIeP9J0qZrAcj6rI2Cc7urrC8G3SeAfDiGHZJMkRTQjapqAsMsLJnMliheOoQXpvWH+UAKcH6iLBjRbY0QTDM6grlS3rdRsrMLHsyxQgLTHsAMt0kUIn9KJLrmpPGisJ4Pl/MgWQGra9Jk0z9nFMXijjiuP59JqSAH3f4NoOf/WXf6MkwB9+y2H3+GWHdNBdet1iGAVN05E3De0AfdshhIlpOhiGhWF59EOOkJIR6NqBth9pmp6qaS4bCvXrNMlJkoyu72nbnqKumYbqaWZaigTStprSPqaJaakPQeqCuqoZxwrbNWm7lq5r6ZqW4zFG6pLZfMbYd4zSoG07DvsjRVnyTOrkWYZlO8pDcCmosF2XMIhI4phBqP3+bDqjPZdqPix1+t5Euxi0hdAwpKQbeoa+p+0adF2gywgpDb753f/k04cPCE3gWIquInWdosipmwZL13n+/AVX6xXaODC0PYM5YJsGVT2g6zoIkELd+Nu6xjRtBt1UnUx1qRCTuk3X1khAOh5lekYX0A09VZ7QNRVtk1NkCdF8xWQyo6xLSt1QEqDIaZuMZF9SXySA43t0Q3eRJDqa7uFPTbqyIM/P5E2J6YSYo5IAy9kVvh9xOu6oigxdNwkjHdv+ybgi8FyX0znm6bC/eFdDbMuhHYfPEmAxWzL9r/+Nj5/ef9khbYRFN2h03UjZQN2MVG2DMEy0HtArNKkrAKouGUeo8lzhcTSomob4HHM+pxRFxYhGVii6sH4BQDiWyahpuJ7LbBbSNS2+pzOdRcpkPPaMY4/j+pRFqah+/XjRawVFWargWt8zncyp24a6a8jTFE0D13XJkxhNA9+P0HWd/GKCxtAhicmKlDAIGQcFUVAbFVWV6Pk+RVnQNhVVXijC39AzjgqUpowlPf/yzb/w7Td/oGk7TNPi66++Zn8+IjSJbQnyLGO5WHD34pmC3mZH3AtkzXNt6lyx/4WQWG5AfLhnHMEPF+TpkaYu1IbPsNXni6ZyNxcq89h2qqteaHRtQ9+d6JqSus7Jk+m/kgCtbjDWFWORUeVH2irHDqa4k8sUoGn+RAKE/0YCuFhWgNH3WIbJ5uqONE84/6/23qvJkuvK9/vt3Onz+DpVbQBwiJkhOFe6N/Tt9aYIfQXpikOKQ/h25Y5Nv50eVlZ1NRqg6RfxARkIBgB2F6pPrVz7v9f6m90t1jiyvJBs1L6jbTou4w1dP7A/HGhublhN3NU4iTHeMAyGOM757b/82yd2UpWL92jbUbc1XT9gg0LFKSEMGDNgvcc4Se01dpSEj1gRrBPead9jRtHQB6Uo84TRRCRTUetYs9msSGNNrCNmqwVxkpBojVeBoiyI85xhGIhTceM7nU90dSv24yqIo9zlJSFAnKacmho1hfCWRU4Sx+g4Fkw5iAPgcnWBJ3A63pNmpWBOLXYjYAAAIABJREFUFYH3WOtI0oQsKxgHOW7b5iwhu27EeYsPiJBOwZ+/+Zr/+X/9gf1+T5bnvPxsQbVc8fb2mixVeA+J1vzuq//g85df4Mwogrr1FavVGmsN/dCBisjLJc51ckHJS9r2RNeehOQTAjrWcgqNAe9HrDbkWYXKcsZxJFKeNNZYYOxbkdMMLX1XM19esN5e4fOSujnh0hTVtbiupTlcM7bnCQKsBQIMvcjL44xsnpAVnWSG1j02n5OGkjiKmZcLymLG4XjH+bhHqYiqkpOwbQUCZNkz6rrm/nR65K4W1QwdKYEA9hOZ+cfzifP5TD+OjKORCO9hkLGSjnEeRmvxiFzYWIN1YnXjjCNS0aNuXlaZikjHaKWJYk2kFWVZMKtygg9Uixl5LsGyD3Q4D7Jzd4FA4HQ8ctyf0JEWfx4fEVygWszpjVhB9k1PlsakqRiTvXt3zcsvPud8OIKTi5MPnuA8i9kCnaRYJ1gzLwqqZElRFrRNjRlHIdqYEetGkiTDKoi0ou1Hvv3uO3744RX393vKomQ+X3B19Zy7+xvKfEZRZry9fsN6e8FqvSLNMsa+IY40WkeoIPEzwyjmCN6NdM1ZpgFdQ+QcOOFPqCjGO4AIZ3uIwLgB11kSnZHlFT6AGQfiyffUBkffnjGmxwwtbXNiuRHRXz/0tFogAE2NGRtOd71AgPUl+WyGSx4ggEbFFdU6I+tF+t2MLVkuEEBrzXb9jFm1ZL+/pWvO6DhlvkjIsmziAswpy5LD4cD1/SRfWbyXr3xSkf7pD/8PIdLEaYaKIoZxEIBtDcNgGYYRax2RTgnBoKzYsQwTGcUHR54mMK8YjWHoRVFpxunWryOKPENrjU61+DlZiwueJM+w40jTtKhIkSTppEhtp1jxwDCMkh6cl4x9T7Cec31mVs1w1tB2Hd2UBzX0PWmaM1usHp2kt1fP8HZEac3t9dtpMiCeoODZ7+8I3hDrmLysiLV4pWZZzs39nj//5S+8ffOOphXf+2HoRZelJc8qzSIutlcc9juqPBcfqLxgnidkcYqONSpA1xwJNhB8wDqJuDDjAAg3ItIRSkusu/dmssLUKB/wyuOxjM5h25EsKcTE1hrC+BQCGFq7x4wdY9/QnA6sL5+xeZgC6IRomgL07R4zNOSz9eMiwJhRtlY6IcoXLNOcoa1pm3tMUpLlEnWTxgnPn31B3ZzY72+x40CW50+mAC3b7Ya+H4W7enPNcjZntlh8WpH+n//H/06W5yw2V6y2L0gSSZ8bBsnk6btOjnetCd6JAZeKODcNQy8zS7RGa492EXlRAF7GQ3FGmafoOGEYRskmbVqKqiRSouUehhGCIolT6nMt+3YUOhK3aZ3Ivj2OI8Z+KpA4oWvFJ9UbQ5pnLFYLurpBzyOMTylyMWWIYy2Qpj6iVMR8tZy8AAKn454oePn6WpHFMd4runHk9ds3fP3Nd9ze7ri/31PNK168/IxXr75lsVgQFBRFRVGUIhvR4gfw7s0rlOn46re/pbrY0vctKMG0xhqSNJdL5tARgiQyO2VxDplHP8likayBiAghkXvlccrQjQ5jB7K0QmeFOLHgSRMtt+uhxZkBMz6BAJfvpwA2zSYI0NAchTNQLLbkqzVxlTAOA2YMuDgjnSWkeU9b13TnDpPPybKK2DlmxYyyqDicdpwOO0BcZdIHCBBFZOkz6qZhdzzSdO2nFel//s8/yo07y5mvt6y2W+aLJVleEpBuFqcZQ9fSDy1mGGnrhq4dMNbh7EBZ5hRFJnt6FU2Si4SyLIhjhfeKOI5IUxGUaa0Z+o6h7/EukOcFkZIOrUBc3vqBal6JZXZRkuYZ3jratpvcoZEA1qSkKAvcYCiKgrZpKGaS+akI3N9co6KYtj1RFjNUFHj37jWzsiTSmiLPUQo26wuatuHusOM///NPvH71BrxE22SZ/Flurt+iULhgub+74/r6DV9++Tturt+y3T5DRZ7msCdcXJAXM/phQEeyUjbTKMx7R18fH02FJcfKi+llgCD/M1m0vw+/UCoiCpqALFhMGHH9BAGy6rEzxxMt0obA0NbYUYq1myDAg1Nfq2PIMmgbzNBi71/JyGp1STafEaeesR9wTqPikmqVkg8tTX2iGTuhA4acOIq5WF0yqxbs9rd09Rkdx8wXc7I8pW1aMW2buKufVKR5mnJqB3RvefPujmpekJUzfvOlmFR5L7hxHHqaupu8g3rGiYyilOicgvegAlorlIonm/MMMw7oWKF1wtBK57XjQHAeY+wk5ziTZCk6iqhmc+pzjXMi8Fts1gxWvPLtMGCdZ75c4idChY6lsy5XG1G3xjGxloDc+njksL9ne/WSWCckWUbXt6ipQ5txxLqY1XKB9577/Y6vv/6Ob799hXeW1XoJISJJB7pGXtCL9Ybj/ojkmiturt9SlhVpGWN6QzWfE5Tiv775E1cXl/z2i99CGBiHVkZak2e+iiY79vBQrwGvphSMIHIWKVTB+yE4xIdbM5UqPjjG0GG9IY2LyULcEUYjCxctDaM7yxRgHFrqCQKsV1vqtmaME6JpCjC0B4EA9fqRuGLMKFwAlaCyBYs0Z/wAAszxk7/q86vPaWZn9rsbzDiQZfmU3ySLgDj+xGzRcrGgMQes88RpTnDw+ofXHHZHnj1/RjVfYP2IIpqip0XzZEMQL/vgMMbSOo+KAkWWy7rUOdpOVJXN+QxBDG7jOGEcB7q6lZtqEqN18kguDki+aRzL0qDvR+qzUAOrWcViVuG9RUUJi6ygrAqKco6OI5SOpizSlKZu6PqWOE4YugYUHPe3jGMv31N9Yj5foZCb/u5wx/c/vuW7738khMAXv5Hkj7fXb/js5eccDvd0Xcfd/p7tekucSKqIt56mqbm7u+ZisaFYzWmbmlmx5fLZZ8wXS+5e//nRKQbvIZoQcwDQhGDfxwgFQHkECTwsPx6KVaCJeoAASrqq84beCATIsycQwNknEKDDmhEztgx9zWwxQYBpCmCTFNW3hK6lPd0wdjXl4oJ8tSEuHyCAxcUJSbVimQ109Znu3GPyGVlaEbuYKq8oPvuS41HkK/xEvvJJRdr0o5gtKLF+vNnXHA4Nu0PN4dywXi5ky2Et3hoipVBJjNaiVzbBE4WAGa3ktEd28sGXY9s5TyCQJinWO8LQQx8IzpPluWSVDiOzWSVHXxDjryRJCHiGXvTeBEknubi6ZDGfsz8diInI8gIVa4ZeVJrplJdU5CXN6SzanTTFGSM/pGEgrVKKvMCbgflqzfXNNf/3H/7I9z+8wRjHYlERguNcH8VhZTGn7yXJriorijKnLEvarqfvOgpdisAwGKwbqbKK7cUz5rMKNzaYvkbHCabvHgMuVIimopPIHKUUUYgIyoOCoCW+8r0LtsxYP4AAU7E+QACrRtreEuuMPBPHQTOOaK1IpmXF0J5lETC0dM2Z5WbLYnOBsSWNTvBpjmpr7NBy3vVPIMCcJPUM/fDIXS1XKdnQ0jbn94uAiQuwWW2ZzRbsd7fCk9ACAT6pSCGibQdOdct6WTGv5iRxTqSgHQaGcWQYR/p+wFlD146ESLNaSjy3eOhPRWmcOKcF8TBNkgSQhJMQPNY4vPJkeYrSCQHHOBqKPCeEINMBM5IkCVmREycxdXcSvDrxUvOiYBgH4kiTFxVpJmTq8+GeSAnRJc9y2uZEOSuJteJ82KOUWEvmeUWcpQQF6/WWm9tb/vCHP/PN1z/QD6Okm0wCPWus5Jv2DYv5kufPnmPsKH+2LOV4/Y5YRUQ6sFmveP7yM4kyrwrSLCUKnqE7Y+2Im6CNUkCIJjt2TYQUawieoDxKySVJBXGR9oEPuioPX+NnIECYIIAJQnFM45wsK+Xke4QAGmctXX2YIEBDcz6y3j5jvbqg6RqGOCYae0LTMHRHzNCS16v33FVjGMYep1JUNmeeZoxtIxDgA/lKwtXVZ7TzJbvdDeZTd/e9tRDF1G3H1XYlqR7G0Q0D7dDTDyNmtLTNQISXQC7j2O09SZowq3KyVKOUJwqK0TqsEbGctU7IwdrLWzwMYiRrHNaOjMZgRkusE+I0lUp3gdliQZJqhk4w5nwxwxorqctDKzbfyDarO58J0wxPxZqmqTkdDXka07UdRVkR6SAmDW1LluWSPwV8/d23fP/dK16/uyHLMjGZreYorQgIBbEqpata7x6FgN4HmnNDVVRcbrdYb4h1yv39DXFwzJJnqCmHYL870o+G4MzEtpouS4+pgGHqkzLNkIY5vfXBEyFdNfykWB8vVgR8sMiEWqMFrT6BACNZWsrSwowoZ0lijYuE1ypr55a+a5gtNmwun1GsCs71CRunqL4jdA3t+VaIK4sLitWGqiwZxgEzGpxOBQLkD/KVO2w2I80EApRZSfHyt5w+1RziXPf0XY8xjm9+fEteZKyXiykVROJUfAgMRj70alZgjWMwlq7txfdzM5OZYCRHNV6yj7IkhkhhjOBVYywghOEoknc/mhjuzblGay2WiEXK2ImJFlFEPMminbGcjwfSJKOcz/BmxIy9ZEbpB+wbiHU0Gf3KhuPFZ5/jvCdOU/KiYH868V//9Rde/fiWsigkOSRLOZ6OLBczokjz4w/fA4qLiw1VWXE47FlNNuGvXv+AGQfSPOVuv8MMPVmSkKeacj4jy1OeP/ts2mZ1BGen9KqIh9FSQJS6Plh4/P8QoaGSQAwVCYaNkDisn4cAD5FC7skUIH7szFaN+MES25Q8mxFUIpdZrUgfpgBdjTUDdmzo2jPL9ZblZovJS5r4jM8yVNtg+47z7s0jFyBbLEiSCQKYCQIsU/KxpanPk3xFLlax1qwWm08rUu8txllWmyUqgA+BphM3kDRLSGLN7f2R+ULavLUyjDbGoRT0vaGtO0wyTh+qpIgkscTTBB+oqoI8zya/UrEbd85irSdC0/VCDi5nFbPVEpxj6DqKIhebH+OJ4+Q97zPJiNAYO0g26tCTFhneOCINTd0Sa0WSplw9f0lRzmnbmryc8c0Pr/jjn/7M/d2Boe/YbtfEccK5biT7KER8/c03HPcnsRNfLMls4Pb2DhVp6l66j0hJLMfTgc1iybyacbm9xLmWxWKF9SPH3S2x0igViFQ8zZiYjnTBltJbpXgf8GogiA9V5OVlDpF01QDqFyGA4gMIoCLU48jKYUIv+QJxQZaX8jMcx0nZKxZKXX0UYeVTCLC8oO1aev1AXKkZ+xP2piVrVkJc+al8JZkzX+eYrn4iX1mQ+E/cONXdIIYKs4IsEW+kYTQMw0g6qSOVUqgAznopvCAWh5FSGOupz/2031FEmim+JiFNNYsyJ44VBE+apHT9gCYW8kRQpHlMksg/S2ZTydh3LNdrUArnxI90Ns9IipwoyJpxHDqJ8VGSqpzEKelCSMHBO7JqwWpziQP+65uv6bqO/eHADz++5vp6h0KRaMVyvuB4llz3f/vXL6mbM0VeMeQ9g7E0TY2ONLP5QtLf6jMX22ccTkfq8wGtYLlYEmcJDkuiNVU5p28bqtmMqirpmmiahEhB+Ye3lSlpBSGTqBCkkKcn+OkoV9JVH9KsI8JfgQBMEMD9BAIEHBZvG2wzfAABcIYkjnER2HHATaqEoW+o5g8QYMt5mgKEvhXu6vkO09XkiwvKB+7qMDCaB/nKilU20DVn+loUrJ9UpEWW8+WXv6E+n7m/3xFURFWK16a1jmEY0VoivcfRMBpHVeZ0nQzzCdOabzqCIh8x+sAwWGazjFVVEkWaKIqluKeIxkRrdBQTxzFlKZcZFSn6riFNU5x39G2P9540k7WqepBOa42O1TSfSyhnMU3bYLpB+LE6RacZr9++4dXbd+zvD4B4lfajwTtPUeSUWcJoHOf6RJpo6vOJpm2pqjl1mmCsxRpH1zbEcYwxA4vFgqY9s9/vsMawXi2p5nP67szQj/RuAO/xzjKbL9h1O1AJwXd4JXxTpSKCUoAUUjRFCPnpRVfBPw77w0Q5DEHI4CoSgoya5qs/CwFQTyCAXMaiED2BAAY/nInNQJZVqEjGgjriPXGlqyc6YEvfnlmstqy2l9i8pNYJIc0IbYPte+r9G8b2RLm8JFssiRO5fzijIM4pFgnZ2NHWn6hxitOYV69ecXtzz2gc88V8AvZgRkdZ5qRJymAG0jwh0ppIg4oUeRbL8HiyHccjQQ5B3uq+N9ztz7SjpSokeaTIcpJYunOaJjJ/dR7b9+A9SZZijZGggE5wpXOOsizI0gSiiKLIsc6gIkn+GEYZ9hsjP5S6qXl7u2N3t6MbR06HE3ESs1ktKYtAojXGCq6+ub3FE7jcXBInKVrL8LrMJfbQWEOpctq2papKRuvo+xEXHKv1movNCh1Blmbsd7fMi5zFfEFVxoz9mfPpHjcFYrzPVwXwKCQB0CGTCz1Z+AQeipmpy0449gkE4G9BAP5OCNCJnj7LKrF3H4U/q3WEdbIde5wC1A8QYEPbP0CAntA2jP0ZM3bkzfKJgtV+oGCdbT4xtvH162tmZTH9ASVggYC4kziPV4Fz3eJ9YLEoMKal62QAnhcJqVbY0WGM9IEokt8fKRhHx27sOJx75rNSQgjihjRLyLOMPE/IkoQiKOrmRBxp5lWFiiKssQQ8kY6oqpK8kgsOkaJuz4/JzDc3d4zGk6Ui5hut5XQ6c3O7I040iY6pqgLrHUmakqcZLsBut6cfDN45nj3fUlYV5/os2zAU2+3V46rSWEsInq7vpoSRE3mSslou2W6fkeYJ82qG6Tu++PwL8iKnKkqa9hZrxqmbycVITRdFpqKRWAuFd7KFiiIZt8nJrh6LdcoREgjg7ePF6hECqH8QAihZDAgEaLFuJJ0ggDEjwVmSOMZHYiDizE6KdYIAH3BXk5QwTQH+lnzlk4o0iiJ+//vf88f//COz+ZyrqyuKImWzXnI+nam7jr4bJMg2BPFyyoVB3zS9sJe0MJicc4yTl32kFagwyT7gdBJyQasg0KGVIs00q9WM8foeYywXmyV5kTN2nWj+57PJScQIwYUAaOrW0Dd73lzf8vrtLYnWbDdrBjNCCJJt5AJRHOGswyslcpMI+r7FOiuSF625uNry8uVLbu9vyZKUrJLVadc1tG3DvKqIY02kBHL0Q08UiSVO37fiWtc1WCVmGZvVBmc6VBBZNpPt0MNx/FhUUxJ2kogy1Hs5vZyV8V0UCalc7ho/hQD8DAQIKLwUpA6PTedjCDD9vqAfX5IQ3kMAY3rhrupcIIB6AgF6kdaYsaXrziyWAgF8XlLrEy7NPlSwtieK5SX5cvkoX/mkIi1nM/7y9V8kt91ZuqHFuJ40TVms5+gsfvR+UiHQNj3rzYJ6FL1RVeYSaa3lqIoTkZY4F6auKoGxIQQ5ysL0oUeSEX9/f8ZaT54Lzevm/kgSRywnKx/6nrIqcZMR7/XtNW+vZXB/OJxJkpjtZs3heJqiamSgX5SCoYdpIVGVGeP1NVVRkWgtZruzis3FFqUkgMB7R5kVpGmOc4EkjlksJOHj9u6GJJbkkaosRDBXLdjv7ymThBA70kS6ttaaJInxzk6rzycFClNXDTKL9QqtU6JIgocDCu/fF/LPQYCHwvsYAkyLAIRaIC6DP4UAD9+LIwT1k62VE3VwZ4njnDwrcSF8CAGeyleGlrY+snqQr/Tdo4KVtmYcasxdx/AAAaZcgX+4SO9u7vDecflsS1s3kmhcFGTZSJZlLOZrunYgzxL6QXw1x8ESpzHlvEBP884sT7F1KwM9La98HIOOI6JI9FM4SOJosrqBVEdTThITe9tD13O0DuuAvaPpOharBXiFsZLn7lVEXTfgA5ssncIcrPArfWBWVbLHjzTOOdK0ousGlNLc9yfybNqA+SDbK50wq+Z4a4XBU82maUTMYrGgHwUbLxcL5rMZs9mCtj3jXeB4f8fyiy8gWGZlgfNGLnhKLp7h8cUUi/ZIRU9u8B8O4+M4E7c9J6eRdx4V8REEeJwCPIUAT6YAPEKAv7YIeEpciT4grjxAAOdG0uSBuDJxV+On8pUddmwZhob6NEGA9SV1c8LET7irze6Ru/pJRToOPXGcUNcDdrAcbE1RVjx/9pyubbHekGepWE2PI2ku2NJ5/6gRHyebniSJ8d7gvKcsM0C2UJGWT9M7Kc4s1UKoNiJMi4J8rUgpWRDECXXbMrQdATie3k4bGRiNBQU6ks5wbnt5EZRCa003Cg82ThK6fiCbBvhZISa9XSfTiqLIiJSiyEoOpwN917JeLonTAmOtlFAIZHnOqd6jEy2KBOcnx0FFVzdUeYUzA1opfOS4ubunymRGaI04FsqYSU9DfFlkSgabl3VtCI/HrlKaJNETBJCi/CkECJ5pZPUeAsDPQYBpEcCHECBMgsOnEMBPuDkK+sMpwPieuKLSvyJfGVv67sx8uWV9OUGA5iwK1v5BvvKJatEkkR+iGQacdeRJxmhGuq5Ba818tqSua1QUkaUZ28stTXNiHHrMYDDWT27IBq0hTiQ/yHvRNlVFTtt2aK0Bjxkc3luyPJX1nPNYK3dd4xzdYIidI1iNerhQqIgQIEtTIhXRdD0hQsjP3fD+wuEFA4/Wo1PZmCkV0XWdEJW9p246nHc8f/YCJsfA4BzLxQoP/PjqB9bLJaMxdG3Hi5efczp3kgjdNFRlJVn2gyHWEXkhQj6Cpz0f6dozWZbKi+z84wqUB18CKZmpu07FiptIOR9DAOtkMuCnlfFDsT5CAMLTOn2/CFDithJCJM2CaWul5I4gKSvyostfE17lp9xVgQAP8pU8r3BP5SvxJF9p3hNX2ubEanP5Xr4SJ0SpcFc/qUjLqpzswx1pkvLZy+c0bcuPr96iNWidkCYZ88WCcejRsabIC9I0Zbc/4Zxnu11DCNNufaDveqp5iY4kOz7NMnQkhmfB9/gAZSX+pDhPkYtspBnkR5hlqYw/eoOOIpbL2eSgEnNzs0Mp+TWrRcW8LNmdzlMysqYfzISfNHmekSTy7+bzhQR7DYYiz+i6hqKc0U+6rthbdJRQ5AV5keO959nVFU3bSJZoFLFcLNGxbMvGsQcf6LqaInshLKNxYF7OWC3W1Mcf8W4EpOs+sPAVMRMsfyxWpTTS7/xDmT1CgOQRAlhA0u+UYqIlTp2RJ1OAh2INAW+tOL88TAEIqADRz0AAPoIAP+WuWkY8th1Jk/I9BBg+lK9Yu5vkKzX1+chm+0S+En/i7f6Lz1/yL7/9F3784Qf+/Oe/sD8d+fzFM2KtORwOJEmGSsT/aLNecXd7y+FUE1TMxcWa4+GM1prlck7XdyRJTN/LajLNEoosp246Tt0oFLdKjtPjsX6USkh3iPFuIEkjemNwVsgsWkvBrdZr7u53lEUuMuSqYDEvCc4xqyq5hnj5PVk22TTKNIzLiwu6ruFci7dRAJwP7PY7drt7iixnPl+iIri4uCCdIs5XiyWBiM1qQ900EAJVOSNJYk6HPThPlmjGsaeYzciShO3mAjs2DG3NQzV672TeqUAFR4QihIeB/tMLlX4PAR462yMEiHFuFAiAKHXVX4MAj3h1Osr/xhTg5yHAh3TA4EXq0o9nrJWtVTRxVx8ggOOpfKVjaM/MlttH+conFelmteH+/pb7/RHv5DverFY4M+BXc6pqzvFUc/3umsV8RqQTdCRHaVnkGGM4HI70w0BV5RR5TlUJ1zKEQN10NO1AUYgZWQie86nGu5E8T1jMJfeobZrHm6cLjrLIGSNLlsUM48jNzS1pknC2jixL8N4K0ypAP/ZiP2ktzk6dJoqozw2L+YymaTifazHHrSqu3wk2KoqCcRgpi5zVasV8vsKGkePxQKS1bKe8YX/a44xDkWKd/PpEx+hYEU8Gaqv5jKvthXjYtzusGWFiNqmJxa+QC4/Ho0IgChF+Om7fF+tDh5xesgcIEETdoHUQN5bpdu8+gAC8hwAPkyd4PwWYIMDDFCBi2gnwcxBAvYcAj8QVORG88pgw/ES+wk/kK/6RuzpO8pXFZvtpRWpcz3fffc/1u3uiSFGVFZHWLOZbbr/+C+PoCUFRVXPSNGV7sSVCsduLe/J8PqcqS25u7jDGkF5mrFZzbm52wkH1MppRkaIfBuIoYjGfiU4+knHRbr+X222SEEWyBIiimOUiw/vA4XTmYr0ky3LSVJzrkjiiaXtO54a27dlerCjynP3hQDz52Cdpwmw243g8SQhBnuKdZbu9kAtVmrJarkizhDiJKGcF9zvBm95Z2nFguVxJQvM8ZbO6wCshlZRlxWY5J/KWPBPe7GazZV6WtMfDhBQ90XSUoiK8fxjiK4LyhOAmymEkv169x6sfQYAgw3g+mAL8BAJEESpSH0OAh646QYCPFgEgaoG/BwIojQ5PIEBwWD9O8hVRAofRvIcA1tDVDyYWn7gW3e133N1KWNZ6s+H3X31FnsfsDifeXd/RtiPeWT77/CVpLAPsc1OjtNjk5NYKszxS7O731HXDb774nKvLC169eoNOhcLnnGd3L7PM5aJiuaxQKkYRuL3dMZqRKII8S5mVJXkubnvnuuXF8yviOKbvey63a2IdczgeKfOCLM2oi5bFYiaaqQmDrVcr8qyl6VqSLOO//cf/wg8/foeKIlaLFc4b2qZlvdlQVYUI/G6uOZ1PksCcyH9/vlqzWl/x/Q9/YXe4w00MrRdXVyyXS4ahEarjOKKiwGgGBmMe48XfF1uQWSYPyYLCjpKu+hQCAH8DAjzcxJMk/xACuL8fAjydAoQHCMDHEOCXuKsRchH2hF+Wr3ygYO2n0+UTivTN62usldv2V7/7HVoHvvtWOmuSZMzmKUUmHXS2LCmyjPVmyx//3z/JB+MDm82KOEkgKIyz7A571quFSFl3R2arOc+utvRNx6s314QA1nqs6zF2RCcRnz17wfFwROuI2bxgXs0EY/oTPni6cSCOYpkcBE+kxZNoNJY40XiEmndxcUGWyOVmVlYTmoJ3N29pO9HYSJRNiQuvHeIyAAAIeElEQVSeTGsIisN+R/nys6kAAsYZ0pCw299xPB7RKqZpTpjBECGD99PpzPFwz2o+Y7UUwrQ3A8HZ6dN9oN/paRU6beMiPRXbNNj/JAggx/AvQ4CHC9vj3f5DCPBkCqAijZqK7nEKEP017urPQ4C/R77ySUVa1+KV/sXnn7Pdrtnd33I+t3gV+PzlZzwQk+u2lqRfO7LZXOCmoIckThiNoSxLnr/QvHv7jpt3tzgvdo3L1ZKyzFFKc247iqrg6mpLniZcX99QZCVkntPxwOnUkOepqDcDnE/nialfUXcNsdYo4Pr2jjRLud+fsNZQ5AXH45EkSZiVJcvFiv1hh0oUaVGw392TpTmLakacZBzrI4O1NHXDfLbEB8vl5SWr1YZzfZag1iBH9P3tHanWVPMFwQ3EQVhiZZpyOtySxBmL9Zr5oiJPEmx/lvnkIx50gEepWLoYDhCcKp5TYfqM1SSsk0sWjxDgoVj/GgRQxHFGCE5GVkG8tNREntaPePXnpwDBWUKkJqbakynAPwgBPpavyCLAOocbDfGnZouG4Fkul/zbv37JMLQc9mfquubi8lIc6rTi5fNn3O7uuX73jv39jhA0m9Va3EvyjLKa882334qNdyRGumY0XD7fUGYpxljubm+ozx15mWNHx6nviHTMZr2G4Nnt92gd8+LlC/b7Pf7ckBcFUazlezlnLOdLmq7HhxusDRz2O4oix4wWpaSDdG1PUZTkuUwVQhDBn/OWLK+o6xOnw4nffLEkXig8ntOpwYwjw2DIkim0LDjud3ccTwe+/Jcv8c6wWV2w29+SJJrVeiPcS0SAWGYpkZZonvcNS1hOqECEQTriwzhowqfTjfopBAh4VPC/MAVQPwMBno6s8mkREP5BCBBEFPioCPjHIcAH3NUnECBLS9IJAnxSkSZJwr//+7+TZTFv3txQnxuyomC+WKAIbC8usN5ze33LOFiKasZiuZBow8FxOtfUTY2zliIvSRcp2+0l3/34A/1EFKlmFXGasFw67nf32OBIomQiLBhWy+VjB4l1xHIxl1AI79CRom5qgopo+o7BDLL2VBGX69VEgOnRWrM7ShT4m7dvhX2kFM+fvWBeFrx++wbnPZvVhuViQZJlaJMwdC3GWPr+yPNtTrks6YeRJE0xw0gaa5IkZfCe2WotqtGx5927V8zKGR7PvMgp84yhEVpbrORFfWQb8eDzFKZOFvEeAjwU61MIMMmVn0CAMI2wPloE/HRr5QM6itEarB3/BgTgY+7qo3zlH4UAT7mrairej+Urn1SkL14858WLK06nA+dTSz8OfPb5F8RxTJFnFEXO9z+8Yhgs3lnqrudwPLBZLQFFnqfEOsX5QFkUWOsZx4HNQ6DB7sDt7R0vXjynnWJx6qbnxfMtX/7rb4miiIuLjSQnjwPH+szNzT2BwPNnVxAC/VmyRB9mjYFAnucEBWmaUs0q6vpMVcocrihKQprSti273T11LRJmlFD5+r7h9PYtVSVGvouZ6JoGO9ANvSwttCZPM1gsudvdkCcZXSdOfkUxI1KecRxZLReslwvcWDO0Z/AQYgUePJZIaSJiUB4XvHRJHmaVejrWn0KASIzWQvQRBPgYrz4lq8jXlb9z4H8eAqCeElemkdVfhQDvt1bCsfhl+crHiwD1aGLxIF/5pCL96quvcHZkd3/gfK5ZbzYUZfnYRY+nM3e3dyig6we5WATP4XDgeKx59uyCpu04nWrKvGC0liJLqKqK2/t7QoCiyNmsV1xeXDEOf+SwP6J1TNuK92g3DHhnSeOMIispipbVei3WPHFCVVZ0g4SONW1NVc3JkoRzfWIYR0ILWZoTRQbnLVorZrMFcaxpux7lLV/97n/l2x++4+7uGmssZZYzr2aMZpAYxeBpm444ES/Wpq5ZrS4giqjPJ9JC8/rNa7x1PNtekGQp/USErsoSMzZEIUwDe4mpDCHG+REFgtuQgvQ+EJTIQH4WAsh5+hEE4GdGVr84BeBDCOC9wTnpfh9yV6eR1V8jrkQ/Ia7w93BXf2YKgP35IvxbRVpVGe/evqU+t+gkZrlcoQis12t88Lx+/QZFRNfXjM6xmOXSXb9/RcBjzApnPVU14263w3lPml1w8+YtXS9K1MNBMFKSaIgiZvOZFKgPXN/eE8fX5JmszH73+//gv/+P/41vv/0LZvTEsxneWoKzEmE+DrRNS3mxIY5TjDFcXj2naWtUI36i//avX3E87d/f+DcbjDNoHbFZrwlBsSgKVBwz7DuGoWcxX068T6GvDcZwdy8LhCRL8R7auoHgMeOcvm1R3rJarSmLDNd3TzqKx/sRlCbWGd57XJiMNYgnCOBleB45hF6nQf09ECBMI6uIENRPRla/RFwRIWCUCAQQmt/EXZ2IPQ+vyMfc1fATBatsraLJv+rnFay/LF/5pCJt6hOnY0PTtrz47DOSNCVJNIv5jDfv3tE2IsntR9mJr5ZL7nd7jLVsNiuKvOR4qnn37h3Prq64utry6sfXJHHC4nJBP3Q0dYM1lr7tuLq6RKmI9XrN9fUNVVlQFEKwzdOM+9t3stGywh7aXFxyc/OWF89ecH/YcTieqM81+8Oe1XJFkmQMXY23lovNGuMeEvNkdmuMwVgjt/844dx3GOOJlJJLjg8c9nvKshKnvwBNW9O1nbx884ph6LlcX/DFi8/p+pamqcmTlO32ghdXLyizlLp1ctOePPSDAoKdNk4xcZRj3QgfQICJvxk8UYQUq9JANE0Ffg4ChJ9AAP0RBHgoVv+EuPIRBLBGFgwfQYCfclenYv2AuxoTwoRXA/+AgvWXb/fq0Wfo1+fX55/0if7//gZ+fX59/tbza5H++vzTP78W6a/PP/3za5H++vzTP78W6a/PP/3za5H++vzTP/8fF1fegSfdeVwAAAAASUVORK5CYII="/>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1" y="2176337"/>
            <a:ext cx="5189520" cy="3971914"/>
          </a:xfrm>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4403" y="2176338"/>
            <a:ext cx="5484454" cy="3982758"/>
          </a:xfrm>
          <a:prstGeom prst="rect">
            <a:avLst/>
          </a:prstGeom>
        </p:spPr>
      </p:pic>
      <p:sp>
        <p:nvSpPr>
          <p:cNvPr id="26" name="橢圓 25"/>
          <p:cNvSpPr/>
          <p:nvPr/>
        </p:nvSpPr>
        <p:spPr>
          <a:xfrm>
            <a:off x="2193531" y="2176337"/>
            <a:ext cx="1087030" cy="6943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564120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descr="抽象設計">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標題 11">
            <a:extLst>
              <a:ext uri="{FF2B5EF4-FFF2-40B4-BE49-F238E27FC236}">
                <a16:creationId xmlns:a16="http://schemas.microsoft.com/office/drawing/2014/main" id="{970C361B-D32E-42E0-A41E-86C3D9AC886F}"/>
              </a:ext>
            </a:extLst>
          </p:cNvPr>
          <p:cNvSpPr>
            <a:spLocks noGrp="1"/>
          </p:cNvSpPr>
          <p:nvPr>
            <p:ph type="ctrTitle"/>
          </p:nvPr>
        </p:nvSpPr>
        <p:spPr>
          <a:xfrm>
            <a:off x="4649085" y="2978331"/>
            <a:ext cx="2893831" cy="761686"/>
          </a:xfrm>
          <a:noFill/>
        </p:spPr>
        <p:txBody>
          <a:bodyPr rtlCol="0">
            <a:noAutofit/>
          </a:bodyPr>
          <a:lstStyle/>
          <a:p>
            <a:pPr rtl="0"/>
            <a:r>
              <a:rPr lang="zh-TW" altLang="en-US" sz="4400" dirty="0" smtClean="0">
                <a:latin typeface="Microsoft JhengHei UI" panose="020B0604030504040204" pitchFamily="34" charset="-120"/>
                <a:ea typeface="Microsoft JhengHei UI" panose="020B0604030504040204" pitchFamily="34" charset="-120"/>
              </a:rPr>
              <a:t>謝謝聆聽</a:t>
            </a:r>
            <a:r>
              <a:rPr lang="en-US" altLang="zh-TW" sz="4400" dirty="0" smtClean="0">
                <a:latin typeface="Microsoft JhengHei UI" panose="020B0604030504040204" pitchFamily="34" charset="-120"/>
                <a:ea typeface="Microsoft JhengHei UI" panose="020B0604030504040204" pitchFamily="34" charset="-120"/>
              </a:rPr>
              <a:t>~</a:t>
            </a:r>
            <a:endParaRPr lang="zh-TW" altLang="ru-RU" sz="44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32921671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13-1-1 </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分割文字資料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 </a:t>
            </a:r>
            <a:r>
              <a:rPr lang="zh-TW" altLang="en-US" sz="3200" dirty="0" smtClean="0">
                <a:latin typeface="Arial" panose="020B0604020202020204" pitchFamily="34" charset="0"/>
                <a:ea typeface="微軟正黑體" panose="020B0604030504040204" pitchFamily="34" charset="-120"/>
                <a:cs typeface="Arial" panose="020B0604020202020204" pitchFamily="34" charset="0"/>
              </a:rPr>
              <a:t>斷詞</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pic>
        <p:nvPicPr>
          <p:cNvPr id="8" name="內容版面配置區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3730" y="2188990"/>
            <a:ext cx="9964541" cy="3343742"/>
          </a:xfrm>
        </p:spPr>
      </p:pic>
    </p:spTree>
    <p:extLst>
      <p:ext uri="{BB962C8B-B14F-4D97-AF65-F5344CB8AC3E}">
        <p14:creationId xmlns:p14="http://schemas.microsoft.com/office/powerpoint/2010/main" val="4104697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13-1-2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T</a:t>
            </a:r>
            <a:r>
              <a:rPr lang="en-US" altLang="zh-TW" sz="3200" cap="none" dirty="0" smtClean="0">
                <a:latin typeface="Arial" panose="020B0604020202020204" pitchFamily="34" charset="0"/>
                <a:ea typeface="微軟正黑體" panose="020B0604030504040204" pitchFamily="34" charset="-120"/>
                <a:cs typeface="Arial" panose="020B0604020202020204" pitchFamily="34" charset="0"/>
              </a:rPr>
              <a:t>okenizer</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 API</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4029" y="1614000"/>
            <a:ext cx="9183943" cy="4470277"/>
          </a:xfrm>
        </p:spPr>
      </p:pic>
    </p:spTree>
    <p:extLst>
      <p:ext uri="{BB962C8B-B14F-4D97-AF65-F5344CB8AC3E}">
        <p14:creationId xmlns:p14="http://schemas.microsoft.com/office/powerpoint/2010/main" val="1962270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13-1-2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T</a:t>
            </a:r>
            <a:r>
              <a:rPr lang="en-US" altLang="zh-TW" sz="3200" cap="none" dirty="0" smtClean="0">
                <a:latin typeface="Arial" panose="020B0604020202020204" pitchFamily="34" charset="0"/>
                <a:ea typeface="微軟正黑體" panose="020B0604030504040204" pitchFamily="34" charset="-120"/>
                <a:cs typeface="Arial" panose="020B0604020202020204" pitchFamily="34" charset="0"/>
              </a:rPr>
              <a:t>okenizer</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 API</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sp>
        <p:nvSpPr>
          <p:cNvPr id="3" name="內容版面配置區 2"/>
          <p:cNvSpPr>
            <a:spLocks noGrp="1"/>
          </p:cNvSpPr>
          <p:nvPr>
            <p:ph idx="1"/>
          </p:nvPr>
        </p:nvSpPr>
        <p:spPr>
          <a:xfrm>
            <a:off x="1030288" y="1503485"/>
            <a:ext cx="10131425" cy="4287715"/>
          </a:xfrm>
        </p:spPr>
        <p:txBody>
          <a:bodyPr/>
          <a:lstStyle/>
          <a:p>
            <a:r>
              <a:rPr lang="en-US" altLang="zh-TW" dirty="0"/>
              <a:t>3 </a:t>
            </a:r>
            <a:endParaRPr lang="en-US" altLang="zh-TW" dirty="0" smtClean="0"/>
          </a:p>
          <a:p>
            <a:r>
              <a:rPr lang="en-US" altLang="zh-TW" dirty="0" err="1" smtClean="0"/>
              <a:t>OrderedDict</a:t>
            </a:r>
            <a:r>
              <a:rPr lang="en-US" altLang="zh-TW" dirty="0"/>
              <a:t>([('</a:t>
            </a:r>
            <a:r>
              <a:rPr lang="en-US" altLang="zh-TW" dirty="0" err="1"/>
              <a:t>keras</a:t>
            </a:r>
            <a:r>
              <a:rPr lang="en-US" altLang="zh-TW" dirty="0"/>
              <a:t>', 2), ('is', 1), ('an', 1), ('</a:t>
            </a:r>
            <a:r>
              <a:rPr lang="en-US" altLang="zh-TW" dirty="0" err="1"/>
              <a:t>api</a:t>
            </a:r>
            <a:r>
              <a:rPr lang="en-US" altLang="zh-TW" dirty="0"/>
              <a:t>', 1), ('designed', 1), ('for', 1), ('human', 1), ('beings', 1), ('not', 1), ('machines', 1), ('easy', 3), ('to', 3), ('learn', 1), ('and', 1), ('use', 1), ('makes', 1), ('it', 1), ('turn', 1), ('models', 1), ('into', 1), ('products', 1</a:t>
            </a:r>
            <a:r>
              <a:rPr lang="en-US" altLang="zh-TW" dirty="0" smtClean="0"/>
              <a:t>)])</a:t>
            </a:r>
          </a:p>
          <a:p>
            <a:r>
              <a:rPr lang="en-US" altLang="zh-TW" dirty="0" smtClean="0"/>
              <a:t> </a:t>
            </a:r>
            <a:r>
              <a:rPr lang="en-US" altLang="zh-TW" dirty="0"/>
              <a:t>{'easy': 1, 'to': 2, '</a:t>
            </a:r>
            <a:r>
              <a:rPr lang="en-US" altLang="zh-TW" dirty="0" err="1"/>
              <a:t>keras</a:t>
            </a:r>
            <a:r>
              <a:rPr lang="en-US" altLang="zh-TW" dirty="0"/>
              <a:t>': 3, 'is': 4, 'an': 5, '</a:t>
            </a:r>
            <a:r>
              <a:rPr lang="en-US" altLang="zh-TW" dirty="0" err="1"/>
              <a:t>api</a:t>
            </a:r>
            <a:r>
              <a:rPr lang="en-US" altLang="zh-TW" dirty="0"/>
              <a:t>': 6, 'designed': 7, 'for': 8, 'human': 9, 'beings': 10, 'not': 11, 'machines': 12, 'learn': 13, 'and': 14, 'use': 15, 'makes': 16, 'it': 17, 'turn': 18, 'models': 19, 'into': 20, 'products': 21} </a:t>
            </a:r>
            <a:endParaRPr lang="en-US" altLang="zh-TW" dirty="0" smtClean="0"/>
          </a:p>
          <a:p>
            <a:r>
              <a:rPr lang="en-US" altLang="zh-TW" dirty="0" err="1" smtClean="0"/>
              <a:t>defaultdict</a:t>
            </a:r>
            <a:r>
              <a:rPr lang="en-US" altLang="zh-TW" dirty="0"/>
              <a:t>(&lt;class '</a:t>
            </a:r>
            <a:r>
              <a:rPr lang="en-US" altLang="zh-TW" dirty="0" err="1"/>
              <a:t>int</a:t>
            </a:r>
            <a:r>
              <a:rPr lang="en-US" altLang="zh-TW" dirty="0"/>
              <a:t>'&gt;, {'</a:t>
            </a:r>
            <a:r>
              <a:rPr lang="en-US" altLang="zh-TW" dirty="0" err="1"/>
              <a:t>keras</a:t>
            </a:r>
            <a:r>
              <a:rPr lang="en-US" altLang="zh-TW" dirty="0"/>
              <a:t>': 2, 'beings': 1, 'not': 1, 'machines': 1, 'is': 1, 'an': 1, 'designed': 1, '</a:t>
            </a:r>
            <a:r>
              <a:rPr lang="en-US" altLang="zh-TW" dirty="0" err="1"/>
              <a:t>api</a:t>
            </a:r>
            <a:r>
              <a:rPr lang="en-US" altLang="zh-TW" dirty="0"/>
              <a:t>': 1, 'for': 1, 'human': 1, 'learn': 1, 'easy': 2, 'and': 1, 'to': 2, 'use': 1, 'makes': 1, 'turn': 1, 'products': 1, 'it': 1, 'models': 1, 'into': 1})</a:t>
            </a:r>
            <a:endParaRPr lang="zh-TW" altLang="en-US" dirty="0"/>
          </a:p>
        </p:txBody>
      </p:sp>
    </p:spTree>
    <p:extLst>
      <p:ext uri="{BB962C8B-B14F-4D97-AF65-F5344CB8AC3E}">
        <p14:creationId xmlns:p14="http://schemas.microsoft.com/office/powerpoint/2010/main" val="4294155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85801" y="609600"/>
            <a:ext cx="10131425" cy="753687"/>
          </a:xfrm>
        </p:spPr>
        <p:txBody>
          <a:bodyPr>
            <a:normAutofit/>
          </a:bodyPr>
          <a:lstStyle/>
          <a:p>
            <a:r>
              <a:rPr lang="en-US" altLang="zh-TW" sz="3200" dirty="0">
                <a:latin typeface="Arial" panose="020B0604020202020204" pitchFamily="34" charset="0"/>
                <a:ea typeface="微軟正黑體" panose="020B0604030504040204" pitchFamily="34" charset="-120"/>
                <a:cs typeface="Arial" panose="020B0604020202020204" pitchFamily="34" charset="0"/>
              </a:rPr>
              <a:t>13-1-2 </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T</a:t>
            </a:r>
            <a:r>
              <a:rPr lang="en-US" altLang="zh-TW" sz="3200" cap="none" dirty="0" smtClean="0">
                <a:latin typeface="Arial" panose="020B0604020202020204" pitchFamily="34" charset="0"/>
                <a:ea typeface="微軟正黑體" panose="020B0604030504040204" pitchFamily="34" charset="-120"/>
                <a:cs typeface="Arial" panose="020B0604020202020204" pitchFamily="34" charset="0"/>
              </a:rPr>
              <a:t>okenizer</a:t>
            </a:r>
            <a:r>
              <a:rPr lang="en-US" altLang="zh-TW" sz="3200" dirty="0" smtClean="0">
                <a:latin typeface="Arial" panose="020B0604020202020204" pitchFamily="34" charset="0"/>
                <a:ea typeface="微軟正黑體" panose="020B0604030504040204" pitchFamily="34" charset="-120"/>
                <a:cs typeface="Arial" panose="020B0604020202020204" pitchFamily="34" charset="0"/>
              </a:rPr>
              <a:t> API</a:t>
            </a:r>
            <a:endParaRPr lang="zh-TW" altLang="en-US" sz="3200" dirty="0">
              <a:latin typeface="Arial" panose="020B0604020202020204" pitchFamily="34" charset="0"/>
              <a:ea typeface="微軟正黑體" panose="020B0604030504040204" pitchFamily="34" charset="-120"/>
              <a:cs typeface="Arial" panose="020B0604020202020204" pitchFamily="34" charset="0"/>
            </a:endParaRPr>
          </a:p>
        </p:txBody>
      </p:sp>
      <p:pic>
        <p:nvPicPr>
          <p:cNvPr id="5" name="內容版面配置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7265" y="1974485"/>
            <a:ext cx="9117470" cy="3649662"/>
          </a:xfrm>
        </p:spPr>
      </p:pic>
    </p:spTree>
    <p:extLst>
      <p:ext uri="{BB962C8B-B14F-4D97-AF65-F5344CB8AC3E}">
        <p14:creationId xmlns:p14="http://schemas.microsoft.com/office/powerpoint/2010/main" val="1406182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圖片 14" descr="抽象設計">
            <a:extLst>
              <a:ext uri="{FF2B5EF4-FFF2-40B4-BE49-F238E27FC236}">
                <a16:creationId xmlns:a16="http://schemas.microsoft.com/office/drawing/2014/main" id="{6D363037-1741-4470-A023-883E2FFD5840}"/>
              </a:ext>
            </a:extLst>
          </p:cNvPr>
          <p:cNvPicPr>
            <a:picLocks noChangeAspect="1"/>
          </p:cNvPicPr>
          <p:nvPr/>
        </p:nvPicPr>
        <p:blipFill rotWithShape="1">
          <a:blip r:embed="rId3">
            <a:duotone>
              <a:prstClr val="black"/>
              <a:schemeClr val="accent5">
                <a:tint val="45000"/>
                <a:satMod val="400000"/>
              </a:schemeClr>
            </a:duotone>
            <a:alphaModFix amt="25000"/>
            <a:extLst/>
          </a:blip>
          <a:srcRect t="18308" r="6818" b="2872"/>
          <a:stretch/>
        </p:blipFill>
        <p:spPr>
          <a:xfrm flipH="1">
            <a:off x="20" y="10"/>
            <a:ext cx="12191980" cy="6857990"/>
          </a:xfrm>
          <a:prstGeom prst="rect">
            <a:avLst/>
          </a:prstGeom>
        </p:spPr>
      </p:pic>
      <p:sp>
        <p:nvSpPr>
          <p:cNvPr id="12" name="標題 11">
            <a:extLst>
              <a:ext uri="{FF2B5EF4-FFF2-40B4-BE49-F238E27FC236}">
                <a16:creationId xmlns:a16="http://schemas.microsoft.com/office/drawing/2014/main" id="{970C361B-D32E-42E0-A41E-86C3D9AC886F}"/>
              </a:ext>
            </a:extLst>
          </p:cNvPr>
          <p:cNvSpPr>
            <a:spLocks noGrp="1"/>
          </p:cNvSpPr>
          <p:nvPr>
            <p:ph type="ctrTitle"/>
          </p:nvPr>
        </p:nvSpPr>
        <p:spPr>
          <a:xfrm>
            <a:off x="1624298" y="3114924"/>
            <a:ext cx="8943405" cy="628152"/>
          </a:xfrm>
        </p:spPr>
        <p:txBody>
          <a:bodyPr rtlCol="0">
            <a:noAutofit/>
          </a:bodyPr>
          <a:lstStyle/>
          <a:p>
            <a:pPr rtl="0"/>
            <a:r>
              <a:rPr lang="en-US" altLang="zh-TW" sz="3600" dirty="0" smtClean="0">
                <a:latin typeface="Microsoft JhengHei UI" panose="020B0604030504040204" pitchFamily="34" charset="-120"/>
                <a:ea typeface="Microsoft JhengHei UI" panose="020B0604030504040204" pitchFamily="34" charset="-120"/>
              </a:rPr>
              <a:t>13-2</a:t>
            </a:r>
            <a:r>
              <a:rPr lang="zh-TW" altLang="en-US" sz="3600" dirty="0" smtClean="0">
                <a:latin typeface="Microsoft JhengHei UI" panose="020B0604030504040204" pitchFamily="34" charset="-120"/>
                <a:ea typeface="Microsoft JhengHei UI" panose="020B0604030504040204" pitchFamily="34" charset="-120"/>
              </a:rPr>
              <a:t> 實作案例：</a:t>
            </a:r>
            <a:r>
              <a:rPr lang="en-US" altLang="zh-TW" sz="3600" dirty="0" smtClean="0">
                <a:latin typeface="Microsoft JhengHei UI" panose="020B0604030504040204" pitchFamily="34" charset="-120"/>
                <a:ea typeface="Microsoft JhengHei UI" panose="020B0604030504040204" pitchFamily="34" charset="-120"/>
              </a:rPr>
              <a:t>IMD</a:t>
            </a:r>
            <a:r>
              <a:rPr lang="en-US" altLang="zh-TW" sz="3600" cap="none" dirty="0" smtClean="0">
                <a:latin typeface="Microsoft JhengHei UI" panose="020B0604030504040204" pitchFamily="34" charset="-120"/>
                <a:ea typeface="Microsoft JhengHei UI" panose="020B0604030504040204" pitchFamily="34" charset="-120"/>
              </a:rPr>
              <a:t>b</a:t>
            </a:r>
            <a:r>
              <a:rPr lang="zh-TW" altLang="en-US" sz="3600" cap="none" dirty="0" smtClean="0">
                <a:latin typeface="Microsoft JhengHei UI" panose="020B0604030504040204" pitchFamily="34" charset="-120"/>
                <a:ea typeface="Microsoft JhengHei UI" panose="020B0604030504040204" pitchFamily="34" charset="-120"/>
              </a:rPr>
              <a:t>網路電影資料預處理</a:t>
            </a:r>
            <a:endParaRPr lang="zh-TW" altLang="ru-RU" sz="3600" dirty="0">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66866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體">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TM03457452[[fn=天體]]</Template>
  <TotalTime>696</TotalTime>
  <Words>2126</Words>
  <Application>Microsoft Office PowerPoint</Application>
  <PresentationFormat>寬螢幕</PresentationFormat>
  <Paragraphs>182</Paragraphs>
  <Slides>43</Slides>
  <Notes>41</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43</vt:i4>
      </vt:variant>
    </vt:vector>
  </HeadingPairs>
  <TitlesOfParts>
    <vt:vector size="54" baseType="lpstr">
      <vt:lpstr>Microsoft JhengHei UI</vt:lpstr>
      <vt:lpstr>Roboto</vt:lpstr>
      <vt:lpstr>微軟正黑體</vt:lpstr>
      <vt:lpstr>新細明體</vt:lpstr>
      <vt:lpstr>Adobe Arabic</vt:lpstr>
      <vt:lpstr>Arial</vt:lpstr>
      <vt:lpstr>Calibri</vt:lpstr>
      <vt:lpstr>Calibri Light</vt:lpstr>
      <vt:lpstr>Gill Sans MT</vt:lpstr>
      <vt:lpstr>Wingdings</vt:lpstr>
      <vt:lpstr>天體</vt:lpstr>
      <vt:lpstr>CH13資料預處理與資料加強</vt:lpstr>
      <vt:lpstr>13-1文字資料預處理</vt:lpstr>
      <vt:lpstr>13-1-1 分割文字資料 - 斷詞</vt:lpstr>
      <vt:lpstr>13-1-1 分割文字資料 - 斷詞</vt:lpstr>
      <vt:lpstr>13-1-1 分割文字資料 - 斷詞</vt:lpstr>
      <vt:lpstr>13-1-2 Tokenizer API</vt:lpstr>
      <vt:lpstr>13-1-2 Tokenizer API</vt:lpstr>
      <vt:lpstr>13-1-2 Tokenizer API</vt:lpstr>
      <vt:lpstr>13-2 實作案例：IMDb網路電影資料預處理</vt:lpstr>
      <vt:lpstr>13-2 實作案例：IMDb網路電影資料預處理</vt:lpstr>
      <vt:lpstr>13-2 實作案例：IMDb網路電影資料預處理</vt:lpstr>
      <vt:lpstr>13-2 實作案例：IMDb網路電影資料預處理</vt:lpstr>
      <vt:lpstr>13-2 實作案例：IMDb網路電影資料預處理</vt:lpstr>
      <vt:lpstr>13-2 實作案例：IMDb網路電影資料預處理</vt:lpstr>
      <vt:lpstr>13-2 實作案例：IMDb網路電影資料預處理</vt:lpstr>
      <vt:lpstr>13-3 圖片載入與處理</vt:lpstr>
      <vt:lpstr>13-3-1 載入圖片檔案</vt:lpstr>
      <vt:lpstr>13-3-2 將圖片轉換成NumPy陣列</vt:lpstr>
      <vt:lpstr>13-3-2 將圖片轉換成NumPy陣列</vt:lpstr>
      <vt:lpstr>13-3-3 儲存圖片檔案</vt:lpstr>
      <vt:lpstr>13-4 資料增強 Data Augmentation</vt:lpstr>
      <vt:lpstr>13-4-1 Keras的圖片增強API</vt:lpstr>
      <vt:lpstr>13-4-1 Keras的圖片增強API</vt:lpstr>
      <vt:lpstr>13-4-1 Keras的圖片增強API</vt:lpstr>
      <vt:lpstr>12-4-2 圖片增強API的影像處理參數 — 隨機旋轉</vt:lpstr>
      <vt:lpstr>12-4-2 圖片增強API的影像處理參數 — 隨機位移</vt:lpstr>
      <vt:lpstr>12-4-2 圖片增強API的影像處理參數 — 隨機推移變換圖片</vt:lpstr>
      <vt:lpstr>12-4-2 圖片增強API的影像處理參數 — 隨機縮放圖片</vt:lpstr>
      <vt:lpstr>12-4-2 圖片增強API的影像處理參數 — 隨機翻轉圖片</vt:lpstr>
      <vt:lpstr>13-5 實作案例:Cifar-10 資料集的小資料量圖片分類</vt:lpstr>
      <vt:lpstr>13-5-1 取出Cifar-10資料集的部分訓練資料</vt:lpstr>
      <vt:lpstr>13-5-2 沒有圖片增強的小資料量圖片分類</vt:lpstr>
      <vt:lpstr>13-5-2 沒有圖片增強的小資料量圖片分類</vt:lpstr>
      <vt:lpstr>13-5-2 沒有圖片增強的小資料量圖片分類</vt:lpstr>
      <vt:lpstr>13-5-2 沒有圖片增強的小資料量圖片分類</vt:lpstr>
      <vt:lpstr>13-5-2 沒有圖片增強的小資料量圖片分類</vt:lpstr>
      <vt:lpstr>13-5-2 沒有圖片增強的小資料量圖片分類</vt:lpstr>
      <vt:lpstr>13-5-3 使用圖片增強的小資料量圖片分類</vt:lpstr>
      <vt:lpstr>13-5-3 使用圖片增強的小資料量圖片分類</vt:lpstr>
      <vt:lpstr>13-5-3 使用圖片增強的小資料量圖片分類</vt:lpstr>
      <vt:lpstr>13-5-3 使用圖片增強的小資料量圖片分類</vt:lpstr>
      <vt:lpstr>13-5-3 使用圖片增強的小資料量圖片分類</vt:lpstr>
      <vt:lpstr>謝謝聆聽~</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CH13資料預處理與資料加強</dc:title>
  <dc:creator>user</dc:creator>
  <cp:lastModifiedBy>user</cp:lastModifiedBy>
  <cp:revision>71</cp:revision>
  <dcterms:created xsi:type="dcterms:W3CDTF">2022-03-14T13:06:35Z</dcterms:created>
  <dcterms:modified xsi:type="dcterms:W3CDTF">2022-03-15T02:24:48Z</dcterms:modified>
</cp:coreProperties>
</file>